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handoutMasterIdLst>
    <p:handoutMasterId r:id="rId28"/>
  </p:handoutMasterIdLst>
  <p:sldIdLst>
    <p:sldId id="256" r:id="rId4"/>
    <p:sldId id="259" r:id="rId5"/>
    <p:sldId id="266" r:id="rId6"/>
    <p:sldId id="265" r:id="rId7"/>
    <p:sldId id="261" r:id="rId8"/>
    <p:sldId id="262" r:id="rId9"/>
    <p:sldId id="275" r:id="rId10"/>
    <p:sldId id="263" r:id="rId11"/>
    <p:sldId id="264" r:id="rId12"/>
    <p:sldId id="260" r:id="rId13"/>
    <p:sldId id="277" r:id="rId14"/>
    <p:sldId id="278" r:id="rId15"/>
    <p:sldId id="279" r:id="rId16"/>
    <p:sldId id="280" r:id="rId17"/>
    <p:sldId id="281" r:id="rId18"/>
    <p:sldId id="257" r:id="rId19"/>
    <p:sldId id="258" r:id="rId20"/>
    <p:sldId id="268" r:id="rId21"/>
    <p:sldId id="269" r:id="rId22"/>
    <p:sldId id="270" r:id="rId23"/>
    <p:sldId id="271" r:id="rId24"/>
    <p:sldId id="273" r:id="rId25"/>
    <p:sldId id="272" r:id="rId26"/>
    <p:sldId id="27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D6625-8E80-46D0-B83D-C67CA2EDC5BB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D5554-8805-4849-9E57-B09F66830C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ยึด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ตัวยึด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ยึด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สี่เหลี่ยมผืนผ้า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สี่เหลี่ยมผืนผ้า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สี่เหลี่ยมผืนผ้า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สี่เหลี่ยมมุมมน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สี่เหลี่ยมมุมมน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วันที่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สี่เหลี่ยมมุมมน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สี่เหลี่ยมมุมมน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สี่เหลี่ยมผืนผ้า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สี่เหลี่ยมผืนผ้า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สี่เหลี่ยมผืนผ้า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สี่เหลี่ยมผืนผ้า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สี่เหลี่ยมผืนผ้า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02BD0EC-C15C-438B-80A9-A4DF603A1085}" type="datetimeFigureOut">
              <a:rPr lang="en-US" smtClean="0"/>
              <a:pPr/>
              <a:t>9/14/2010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1BDA04C-9839-4D4B-8CAE-A156FFEA0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286000" y="428604"/>
            <a:ext cx="6172200" cy="1500198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การจัดการความรู้ในสังคมสมัยใหม่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6286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		วัดระฆังตั้งแต่เสร็จสำเร็จศพ	ไม่พานพบ</a:t>
            </a:r>
            <a:r>
              <a:rPr lang="th-TH" dirty="0" err="1" smtClean="0">
                <a:latin typeface="Browallia New" pitchFamily="34" charset="-34"/>
                <a:cs typeface="Browallia New" pitchFamily="34" charset="-34"/>
              </a:rPr>
              <a:t>ภัคินี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เจ้าพี่เอ๋ย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โอ้แลเหลียวเปลี่ยวใจกระไรเลย		มาชวดเชยโฉมหอมถนอมนวล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จนนาวาคลาคล่องเข้าคลองกว้าง	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ตำบลบางกอกน้อยละห้อยหวน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ตลาดแพแล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ตลอทอดพวน		แลแต่ล้วนเรือตลาดไม่ขาดคราว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ทุกเรือแพแลลับระงับเงียบ		ยิ่งเย็นเยียบยามดึกให้นึกหนาว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ในอากาศกลาดเกลื่อนด้วยเดือนดาว	เป็นลมว่าวเฉื่อยฉิวหวิวหวัวใจ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โอ้บางกอกกอกเลือดให้เหือดโรค		แต่ความโศกนี้จะกอกออกที่ไหน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แม้ได้แก้วแววตามายาใจ		แล้วก็ไม่พักกอกดอกจริงจริง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ดเขา</a:t>
            </a:r>
            <a:endParaRPr lang="th-TH" dirty="0">
              <a:latin typeface="Browallia New" pitchFamily="34" charset="-34"/>
              <a:cs typeface="Browallia New" pitchFamily="34" charset="-34"/>
            </a:endParaRPr>
          </a:p>
          <a:p>
            <a:pPr algn="r">
              <a:buNone/>
            </a:pPr>
            <a:r>
              <a:rPr lang="th-TH" sz="2800" b="1" i="1" dirty="0" smtClean="0">
                <a:latin typeface="Browallia New" pitchFamily="34" charset="-34"/>
                <a:cs typeface="Browallia New" pitchFamily="34" charset="-34"/>
              </a:rPr>
              <a:t>นิราศพระประธม 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ของ </a:t>
            </a:r>
            <a:r>
              <a:rPr lang="th-TH" sz="2800" i="1" dirty="0" smtClean="0">
                <a:latin typeface="Browallia New" pitchFamily="34" charset="-34"/>
                <a:cs typeface="Browallia New" pitchFamily="34" charset="-34"/>
              </a:rPr>
              <a:t>สุนทรภู่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2385)</a:t>
            </a:r>
            <a:endParaRPr lang="th-TH" sz="2800" i="1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อ่านออก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การวิเคราะห์ข้อมูล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ข้อมูลหลากหลายมาก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มีวัตถุประสงค์ของผู้สร้างอยู่เสมอ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ข้อมูลบางประเภทผลิตโดยมีผลประโยชน์ของบุคคล กลุ่ม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อ่านออก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วิชาที่ช่วยได้  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ประวัติศาสตร์</a:t>
            </a:r>
            <a:endParaRPr lang="en-US" sz="36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buNone/>
              <a:tabLst>
                <a:tab pos="530225" algn="l"/>
              </a:tabLst>
            </a:pP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	1.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การตรวจสอบข้อเท็จจริง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2.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ความต่อเนื่องของลำดับเวลา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3.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บริบท 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–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สภาวะแวดล้อมของ</a:t>
            </a:r>
            <a:r>
              <a:rPr lang="th-TH" sz="3600" b="1" u="sng" dirty="0" smtClean="0">
                <a:latin typeface="Cordia New" pitchFamily="34" charset="-34"/>
                <a:cs typeface="Cordia New" pitchFamily="34" charset="-34"/>
              </a:rPr>
              <a:t>งาน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4.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ลักษณะเฉพาะ 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-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 ลักษณะร่วม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อ่านออก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วิชาที่ช่วยได้  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: </a:t>
            </a:r>
            <a:endParaRPr lang="th-TH" sz="36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วรรณคดี  นิรุกติศาสตร์  จิตวิทยา  ปรัชญา  ศาสนา ฯลฯ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อ่านออก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การสังเคราะห์ข้อมูล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ได้ความรู้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รู้ทันข้อมูลข่าวสาร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การสื่อสารต่อ / การถ่ายทอด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เขียนได้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การสื่อสารมีประสิทธิภาพเต็มที่ตามที่ต้องการสื่อ</a:t>
            </a:r>
            <a:endParaRPr lang="th-TH" sz="3600" b="1" dirty="0" smtClean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haifilm.com/imgUpload/reply74051_แผลเก่า.jpg"/>
          <p:cNvPicPr>
            <a:picLocks noChangeAspect="1" noChangeArrowheads="1"/>
          </p:cNvPicPr>
          <p:nvPr/>
        </p:nvPicPr>
        <p:blipFill>
          <a:blip r:embed="rId3"/>
          <a:srcRect l="1725" r="10282"/>
          <a:stretch>
            <a:fillRect/>
          </a:stretch>
        </p:blipFill>
        <p:spPr bwMode="auto">
          <a:xfrm>
            <a:off x="5214167" y="0"/>
            <a:ext cx="3929865" cy="6858000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571480"/>
            <a:ext cx="8686800" cy="6286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อก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พี่กลัดหนอง หม่นหมอง ดังคลองแสนแสบ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เจ็บ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จำ ดังหนามยอกแปลบๆแสบแสนจะ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ทน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โอ้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ว่ากังหัน ทุกวัน มันพัดสะบัดวน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อยากจะ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รู้ จิตคน จะหมุนกี่หนต่อ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วัน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ย่าง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เดือน สิบสอง ฟากคลอง เจิ่งนองน้ำหลั่ง    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อยู่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ไกล กันคนละฝั่ง ยังร้องสั่ง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กัน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สิ้น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เดือนสิบสอง น้ำนองแห้งคลอง ขอดพลัน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สิ้น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ความรัก จากกัน </a:t>
            </a:r>
            <a:endParaRPr lang="th-TH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เหมือน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กังหัน เปลี่ยนทาง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ลม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oon1986.exteen.com/images/kaneaff/dr032.jpg"/>
          <p:cNvPicPr>
            <a:picLocks noChangeAspect="1" noChangeArrowheads="1"/>
          </p:cNvPicPr>
          <p:nvPr/>
        </p:nvPicPr>
        <p:blipFill>
          <a:blip r:embed="rId2">
            <a:lum bright="57000" contrast="-84000"/>
          </a:blip>
          <a:srcRect l="-203" t="1205" r="7656" b="1205"/>
          <a:stretch>
            <a:fillRect/>
          </a:stretch>
        </p:blipFill>
        <p:spPr bwMode="auto">
          <a:xfrm>
            <a:off x="0" y="0"/>
            <a:ext cx="9144001" cy="6849274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571480"/>
            <a:ext cx="8686800" cy="6286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แสน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แสบ แสบแสน เปรียบแม้นชื่อคลอง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นี่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คือโลงทอง ของเรียมขวัญเขาฝากชีพ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ตรม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แต่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คลองยังช้ำ เหลือไว้แต่น้ำขุ่นตม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พี่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จึงช้ำ จึงช้ำขื่นขม ตรมเสียกว่า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คลอง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เจ้า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จากพี่มา เจ้าลืมทุ่งนาฟ้ากว้าง 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เจ้า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ลืม ฟากคลองสองฝั่ง ฝั่งลืมทั้งทุ่ง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คลอง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จวบ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จนบัดนี้ มิเห็นมีน้ำเจิ่งนอง </a:t>
            </a:r>
            <a:endParaRPr lang="en-US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ชื่อ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ว่าแสน แสบ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คลอง </a:t>
            </a:r>
          </a:p>
          <a:p>
            <a:pPr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เหมือน</a:t>
            </a:r>
            <a:r>
              <a:rPr lang="th-TH" dirty="0">
                <a:latin typeface="Browallia New" pitchFamily="34" charset="-34"/>
                <a:cs typeface="Browallia New" pitchFamily="34" charset="-34"/>
              </a:rPr>
              <a:t>คนหมอง ต้องแสบแสน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5" name="Picture 4" descr="http://aoon1986.exteen.com/images/kaneaff/dr03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1132" t="1205" r="7656" b="1205"/>
          <a:stretch>
            <a:fillRect/>
          </a:stretch>
        </p:blipFill>
        <p:spPr bwMode="auto">
          <a:xfrm>
            <a:off x="5072066" y="-24"/>
            <a:ext cx="4071903" cy="6849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2285992"/>
            <a:ext cx="9144000" cy="457200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การนำเสนอผลงานโครงงาน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ตอนที่ 001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วันพฤหัสบดีที่ 16 กันยายน 2553      เวลา 16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>
              <a:buNone/>
            </a:pPr>
            <a:r>
              <a:rPr lang="th-TH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ลำดับที่		โครงงาน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1	อิ่ม อร่อย สมองน้อย ๆ ได้ทำงาน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2	ปัจจัยที่ทำให้นักศึกษาไม่มีแรงจูงใจในการเรียน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3	เด็ก</a:t>
            </a:r>
            <a:r>
              <a:rPr lang="th-TH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ซิ่ว</a:t>
            </a:r>
            <a:endParaRPr lang="th-TH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4	รับน้อง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5	แหล่งบันเทิงรอบ </a:t>
            </a:r>
            <a:r>
              <a:rPr lang="th-TH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มช.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6	เที่ยวกลางคืน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2285992"/>
            <a:ext cx="9144000" cy="45720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การนำเสนอผลงานโครงงาน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ตอนที่ 001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วันจันทร์ที่ 20 กันยายน 255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3          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 เวลา 16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>
              <a:buNone/>
            </a:pPr>
            <a:r>
              <a:rPr lang="th-TH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ลำดับที่		โครงงาน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1	ตามติดชีวิตนักศึกษาต่างชาติ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2	ปัญหาขยะกับหอพัก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3	ความสุข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4	บ้าแบ</a:t>
            </a:r>
            <a:r>
              <a:rPr lang="th-TH" dirty="0" err="1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รนด์</a:t>
            </a:r>
            <a:endParaRPr lang="th-TH" dirty="0" smtClean="0">
              <a:solidFill>
                <a:srgbClr val="002060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5	หลากอารมณ์ความรู้สึกของคนวัยเดียวกัน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6	บ้านดิน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6. แนวทางการอธิบายปรากฏการณ์ในสังคมปัจจุบัน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5786" y="2249424"/>
            <a:ext cx="7901014" cy="4325112"/>
          </a:xfrm>
        </p:spPr>
        <p:txBody>
          <a:bodyPr>
            <a:normAutofit/>
          </a:bodyPr>
          <a:lstStyle/>
          <a:p>
            <a:pPr>
              <a:buNone/>
              <a:tabLst>
                <a:tab pos="722313" algn="l"/>
              </a:tabLst>
            </a:pPr>
            <a:r>
              <a:rPr lang="th-TH" sz="3600" dirty="0" smtClean="0">
                <a:latin typeface="Cordia New" pitchFamily="34" charset="-34"/>
                <a:cs typeface="Cordia New" pitchFamily="34" charset="-34"/>
              </a:rPr>
              <a:t>6.1	การแสวงหาความรู้ในปัจจุบัน </a:t>
            </a:r>
            <a:r>
              <a:rPr lang="en-US" sz="3600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600" dirty="0" smtClean="0">
                <a:latin typeface="Cordia New" pitchFamily="34" charset="-34"/>
                <a:cs typeface="Cordia New" pitchFamily="34" charset="-34"/>
              </a:rPr>
              <a:t> สังคมสื่อสาร</a:t>
            </a:r>
          </a:p>
          <a:p>
            <a:pPr>
              <a:buNone/>
              <a:tabLst>
                <a:tab pos="722313" algn="l"/>
              </a:tabLst>
            </a:pPr>
            <a:r>
              <a:rPr lang="th-TH" sz="3600" dirty="0" smtClean="0">
                <a:latin typeface="Cordia New" pitchFamily="34" charset="-34"/>
                <a:cs typeface="Cordia New" pitchFamily="34" charset="-34"/>
              </a:rPr>
              <a:t>6.2	การจัดการความรู้ในสังคมสมัยใหม่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2285992"/>
            <a:ext cx="9144000" cy="4572008"/>
          </a:xfrm>
          <a:prstGeom prst="rect">
            <a:avLst/>
          </a:prstGeom>
          <a:solidFill>
            <a:srgbClr val="F4FD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การนำเสนอผลงานโครงงาน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ตอนที่ 00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2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วันศุกร์ที่ 17 กันยายน 2553      เวลา 16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>
              <a:buNone/>
            </a:pPr>
            <a:r>
              <a:rPr lang="th-TH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ลำดับที่		โครงงาน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1	การสำรวจพฤติกรรมนักศึกษาปีที่ 1 ที่เข้าเรียนสาย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2	วัยรุ่นกับการดื่มแอลกอฮอล์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3	เรื่องของมุสลิม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4	</a:t>
            </a:r>
            <a:r>
              <a:rPr lang="th-TH" dirty="0" err="1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ว๊าก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เพื่อ...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5	ปัญหาของอ่างแก้วที่ส่งผลกระทบต่อนักศึกษา 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2285992"/>
            <a:ext cx="9144000" cy="4572008"/>
          </a:xfrm>
          <a:prstGeom prst="rect">
            <a:avLst/>
          </a:prstGeom>
          <a:solidFill>
            <a:srgbClr val="B9F9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การนำเสนอผลงานโครงงาน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ตอนที่ 002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วันอังคารที่ 21 กันยายน 255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3          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 เวลา 16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>
              <a:buNone/>
            </a:pPr>
            <a:r>
              <a:rPr lang="th-TH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ลำดับที่		โครงงาน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1	ภาษาถิ่นแผ่นดินมนุษยศาสตร์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2	ศัพท์ (สับ) สน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3	ศัลยกรรมทำเพื่อ...??</a:t>
            </a:r>
          </a:p>
          <a:p>
            <a:pPr>
              <a:buNone/>
              <a:tabLst>
                <a:tab pos="1341438" algn="l"/>
              </a:tabLst>
            </a:pPr>
            <a:r>
              <a:rPr lang="th-TH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4	เติมสุขสร้างรอยยิ้ม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1285860"/>
            <a:ext cx="9144000" cy="557214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การนำเสนอผลงานโครงงาน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928662" y="1643050"/>
            <a:ext cx="7758138" cy="5214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นักศึกษาที่มีหน้าที่</a:t>
            </a:r>
          </a:p>
          <a:p>
            <a:pPr>
              <a:buNone/>
            </a:pPr>
            <a:endParaRPr lang="th-TH" sz="1600" dirty="0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6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-  เตรียมอุปกรณ์บนเวที</a:t>
            </a:r>
          </a:p>
          <a:p>
            <a:pPr>
              <a:buNone/>
            </a:pPr>
            <a:r>
              <a:rPr lang="th-TH" sz="36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	-  ควบคุมคอมพิวเตอร์</a:t>
            </a:r>
          </a:p>
          <a:p>
            <a:pPr>
              <a:buNone/>
            </a:pPr>
            <a:endParaRPr lang="th-TH" sz="1600" dirty="0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ให้มาตรวจสอบอุปกรณ์และโปรแกรมคอมพิวเตอร์</a:t>
            </a:r>
          </a:p>
          <a:p>
            <a:pPr>
              <a:buNone/>
            </a:pP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เวลา 14</a:t>
            </a:r>
            <a:r>
              <a:rPr lang="en-US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:30 </a:t>
            </a: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น. ของวันที่นำเสนอผลงาน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463"/>
            <a:ext cx="9144000" cy="1143001"/>
          </a:xfrm>
          <a:solidFill>
            <a:schemeClr val="hlink"/>
          </a:solidFill>
        </p:spPr>
        <p:txBody>
          <a:bodyPr/>
          <a:lstStyle/>
          <a:p>
            <a:pPr marL="1435100" indent="-717550" algn="l" eaLnBrk="1" hangingPunct="1"/>
            <a:r>
              <a:rPr lang="th-TH" b="1" smtClean="0">
                <a:solidFill>
                  <a:schemeClr val="bg1"/>
                </a:solidFill>
                <a:latin typeface="Angsana New" pitchFamily="18" charset="-34"/>
              </a:rPr>
              <a:t>เอกสารประกอบการเรียน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4784725"/>
          </a:xfrm>
        </p:spPr>
        <p:txBody>
          <a:bodyPr/>
          <a:lstStyle/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4000" b="1" u="sng" smtClean="0">
                <a:latin typeface="Angsana New" pitchFamily="18" charset="-34"/>
              </a:rPr>
              <a:t>บทอ่านต้นฉบับวรรณกรรม</a:t>
            </a:r>
            <a:endParaRPr lang="th-TH" sz="4000" b="1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4000" b="1" smtClean="0">
                <a:latin typeface="Angsana New" pitchFamily="18" charset="-34"/>
              </a:rPr>
              <a:t>มีทั้งหมด  </a:t>
            </a:r>
            <a:r>
              <a:rPr lang="en-US" sz="4000" b="1" smtClean="0">
                <a:latin typeface="Angsana New" pitchFamily="18" charset="-34"/>
              </a:rPr>
              <a:t>8</a:t>
            </a:r>
            <a:r>
              <a:rPr lang="th-TH" sz="4000" b="1" smtClean="0">
                <a:latin typeface="Angsana New" pitchFamily="18" charset="-34"/>
              </a:rPr>
              <a:t> เล่ม</a:t>
            </a:r>
            <a:endParaRPr lang="th-TH" sz="4000" b="1" u="sng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4000" b="1" u="sng" smtClean="0">
              <a:latin typeface="Angsana New" pitchFamily="18" charset="-34"/>
            </a:endParaRPr>
          </a:p>
        </p:txBody>
      </p:sp>
      <p:pic>
        <p:nvPicPr>
          <p:cNvPr id="19460" name="Picture 4" descr="เล่ม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00372"/>
            <a:ext cx="1260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เล่ม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49" y="4437063"/>
            <a:ext cx="1274763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เล่ม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928934"/>
            <a:ext cx="129381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เล่ม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4443406"/>
            <a:ext cx="126047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เล่ม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943208"/>
            <a:ext cx="12954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scan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4572008"/>
            <a:ext cx="12700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1" descr="scan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27849" y="2928934"/>
            <a:ext cx="12731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0" descr="scan000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58143" y="4572008"/>
            <a:ext cx="12430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463"/>
            <a:ext cx="9144000" cy="1143001"/>
          </a:xfrm>
          <a:solidFill>
            <a:schemeClr val="hlink"/>
          </a:solidFill>
        </p:spPr>
        <p:txBody>
          <a:bodyPr/>
          <a:lstStyle/>
          <a:p>
            <a:pPr marL="1435100" indent="-717550" algn="l" eaLnBrk="1" hangingPunct="1"/>
            <a:r>
              <a:rPr lang="th-TH" b="1" smtClean="0">
                <a:solidFill>
                  <a:schemeClr val="bg1"/>
                </a:solidFill>
                <a:latin typeface="Angsana New" pitchFamily="18" charset="-34"/>
              </a:rPr>
              <a:t>เอกสารประกอบการเรียน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159396"/>
          </a:xfrm>
        </p:spPr>
        <p:txBody>
          <a:bodyPr>
            <a:normAutofit/>
          </a:bodyPr>
          <a:lstStyle/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3500" b="1" u="sng" dirty="0" smtClean="0">
                <a:latin typeface="Angsana New" pitchFamily="18" charset="-34"/>
              </a:rPr>
              <a:t>บทอ่านต้นฉบับวรรณกรรม</a:t>
            </a:r>
            <a:endParaRPr lang="th-TH" sz="3500" b="1" dirty="0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3500" b="1" dirty="0" smtClean="0">
                <a:latin typeface="Angsana New" pitchFamily="18" charset="-34"/>
              </a:rPr>
              <a:t>มีทั้งหมด  </a:t>
            </a:r>
            <a:r>
              <a:rPr lang="en-US" sz="3500" b="1" dirty="0" smtClean="0">
                <a:latin typeface="Angsana New" pitchFamily="18" charset="-34"/>
              </a:rPr>
              <a:t>8</a:t>
            </a:r>
            <a:r>
              <a:rPr lang="th-TH" sz="3500" b="1" dirty="0" smtClean="0">
                <a:latin typeface="Angsana New" pitchFamily="18" charset="-34"/>
              </a:rPr>
              <a:t> เล่ม</a:t>
            </a: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3500" b="1" u="sng" dirty="0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3500" b="1" u="sng" dirty="0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3500" b="1" u="sng" dirty="0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3500" b="1" dirty="0" smtClean="0">
                <a:latin typeface="Angsana New" pitchFamily="18" charset="-34"/>
              </a:rPr>
              <a:t>ให้นักศึกษาสั่งซื้อพร้อมจ่ายเงิน 250 บาท</a:t>
            </a: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3500" b="1" dirty="0" smtClean="0">
                <a:latin typeface="Angsana New" pitchFamily="18" charset="-34"/>
              </a:rPr>
              <a:t>ที่ตัวแทนแต่ละวิชาเอก</a:t>
            </a:r>
            <a:r>
              <a:rPr lang="en-US" sz="3500" b="1" dirty="0" smtClean="0">
                <a:latin typeface="Angsana New" pitchFamily="18" charset="-34"/>
              </a:rPr>
              <a:t>  </a:t>
            </a:r>
            <a:r>
              <a:rPr lang="th-TH" sz="3500" b="1" dirty="0" smtClean="0">
                <a:latin typeface="Angsana New" pitchFamily="18" charset="-34"/>
              </a:rPr>
              <a:t> </a:t>
            </a: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r>
              <a:rPr lang="th-TH" sz="3500" b="1" dirty="0" smtClean="0">
                <a:latin typeface="Angsana New" pitchFamily="18" charset="-34"/>
              </a:rPr>
              <a:t>รวมรวมส่ง อ. </a:t>
            </a:r>
            <a:r>
              <a:rPr lang="th-TH" sz="3500" b="1" dirty="0" err="1" smtClean="0">
                <a:latin typeface="Angsana New" pitchFamily="18" charset="-34"/>
              </a:rPr>
              <a:t>ธนันท์</a:t>
            </a:r>
            <a:r>
              <a:rPr lang="th-TH" sz="3500" b="1" dirty="0" smtClean="0">
                <a:latin typeface="Angsana New" pitchFamily="18" charset="-34"/>
              </a:rPr>
              <a:t>  วันพฤหัสบดีที่ 16 ก.ย. ก่อนเรียน</a:t>
            </a: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4000" b="1" dirty="0" smtClean="0">
              <a:latin typeface="Angsana New" pitchFamily="18" charset="-34"/>
            </a:endParaRPr>
          </a:p>
          <a:p>
            <a:pPr marL="1701800" indent="-619125" eaLnBrk="1" hangingPunct="1">
              <a:buFontTx/>
              <a:buNone/>
              <a:tabLst>
                <a:tab pos="2236788" algn="l"/>
                <a:tab pos="2601913" algn="l"/>
                <a:tab pos="5654675" algn="r"/>
                <a:tab pos="5824538" algn="l"/>
              </a:tabLst>
            </a:pPr>
            <a:endParaRPr lang="th-TH" sz="4000" b="1" u="sng" dirty="0" smtClean="0">
              <a:latin typeface="Angsana New" pitchFamily="18" charset="-34"/>
            </a:endParaRPr>
          </a:p>
        </p:txBody>
      </p:sp>
      <p:pic>
        <p:nvPicPr>
          <p:cNvPr id="19460" name="Picture 4" descr="เล่ม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71744"/>
            <a:ext cx="1260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เล่ม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571744"/>
            <a:ext cx="1274763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เล่ม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571744"/>
            <a:ext cx="129381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เล่ม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571744"/>
            <a:ext cx="126047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เล่ม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2586018"/>
            <a:ext cx="12954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scan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2571744"/>
            <a:ext cx="12700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1" descr="scan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43570" y="2571744"/>
            <a:ext cx="12731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0" descr="scan000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2571744"/>
            <a:ext cx="12430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การจัดการความรู้</a:t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Knowledge Management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4071942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การบริหารจัดการองค์กรสมัยใหม่</a:t>
            </a: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การจัดการความรู้</a:t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Knowledge Management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472518" cy="4071942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การจัดการความรู้ก่อนหน้ามี</a:t>
            </a:r>
            <a:r>
              <a:rPr lang="en-US" sz="3600" b="1" dirty="0" smtClean="0"/>
              <a:t> </a:t>
            </a:r>
            <a:r>
              <a:rPr lang="en-US" dirty="0" smtClean="0"/>
              <a:t>world wide web</a:t>
            </a:r>
            <a:endParaRPr lang="th-TH" dirty="0" smtClean="0"/>
          </a:p>
          <a:p>
            <a:pPr>
              <a:buNone/>
              <a:tabLst>
                <a:tab pos="530225" algn="l"/>
              </a:tabLst>
            </a:pPr>
            <a:r>
              <a:rPr lang="th-TH" dirty="0"/>
              <a:t>	</a:t>
            </a:r>
            <a:r>
              <a:rPr lang="th-TH" dirty="0" smtClean="0"/>
              <a:t>-  แนวคิด “</a:t>
            </a:r>
            <a:r>
              <a:rPr lang="en-US" i="1" dirty="0" smtClean="0">
                <a:latin typeface="Browallia New" pitchFamily="34" charset="-34"/>
                <a:cs typeface="Browallia New" pitchFamily="34" charset="-34"/>
              </a:rPr>
              <a:t>Professional</a:t>
            </a:r>
            <a:r>
              <a:rPr lang="th-TH" dirty="0" smtClean="0"/>
              <a:t>”  คนที่มีความสามารถ</a:t>
            </a:r>
          </a:p>
          <a:p>
            <a:pPr>
              <a:buNone/>
              <a:tabLst>
                <a:tab pos="530225" algn="l"/>
              </a:tabLst>
            </a:pPr>
            <a:r>
              <a:rPr lang="th-TH" dirty="0"/>
              <a:t>	</a:t>
            </a:r>
            <a:r>
              <a:rPr lang="th-TH" dirty="0" smtClean="0"/>
              <a:t>-  วิธีการ </a:t>
            </a:r>
            <a:r>
              <a:rPr lang="en-US" dirty="0" smtClean="0"/>
              <a:t>: </a:t>
            </a:r>
            <a:r>
              <a:rPr lang="th-TH" dirty="0" smtClean="0"/>
              <a:t>ฝึกฝนคนให้มีความสามารถ  </a:t>
            </a:r>
          </a:p>
          <a:p>
            <a:pPr>
              <a:buNone/>
              <a:tabLst>
                <a:tab pos="530225" algn="l"/>
              </a:tabLst>
            </a:pPr>
            <a:r>
              <a:rPr lang="th-TH" dirty="0"/>
              <a:t>	</a:t>
            </a:r>
            <a:r>
              <a:rPr lang="th-TH" dirty="0" smtClean="0"/>
              <a:t>	แต่คนจะมีความสามารถได้ก็ต้องอ่านมาก  ซึ่งต้องพึ่งแหล่งหนังสือ</a:t>
            </a:r>
          </a:p>
          <a:p>
            <a:pPr>
              <a:buNone/>
              <a:tabLst>
                <a:tab pos="530225" algn="l"/>
              </a:tabLst>
            </a:pPr>
            <a:r>
              <a:rPr lang="th-TH" dirty="0"/>
              <a:t>	</a:t>
            </a:r>
            <a:r>
              <a:rPr lang="th-TH" dirty="0" smtClean="0"/>
              <a:t>	และข้อมูล  ได้แก่ ห้องสมุด ทั้งที่เป็น</a:t>
            </a:r>
            <a:r>
              <a:rPr lang="th-TH" u="sng" dirty="0" smtClean="0"/>
              <a:t>ห้องสมุดทั่วไป</a:t>
            </a:r>
            <a:r>
              <a:rPr lang="th-TH" dirty="0" smtClean="0"/>
              <a:t>และ</a:t>
            </a:r>
            <a:r>
              <a:rPr lang="th-TH" u="sng" dirty="0" smtClean="0"/>
              <a:t>ห้องสมุดเฉพาะ</a:t>
            </a:r>
          </a:p>
          <a:p>
            <a:pPr>
              <a:buNone/>
              <a:tabLst>
                <a:tab pos="530225" algn="l"/>
              </a:tabLst>
            </a:pPr>
            <a:r>
              <a:rPr lang="th-TH" dirty="0" smtClean="0"/>
              <a:t>		สำนักงานสถิติแห่งชาติ มีรายงานข้อมูลต่าง ๆ ของชาติ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การจัดการความรู้</a:t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Knowledge Management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4071942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การบริหารจัดการองค์กรสมัยใหม่</a:t>
            </a:r>
            <a:r>
              <a:rPr lang="en-US" sz="3600" b="1" dirty="0" smtClean="0"/>
              <a:t> </a:t>
            </a:r>
            <a:r>
              <a:rPr lang="th-TH" dirty="0" smtClean="0"/>
              <a:t>(เทคโนโลยีคอมพิวเตอร์)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/>
              <a:t>	</a:t>
            </a:r>
            <a:r>
              <a:rPr lang="th-TH" dirty="0" smtClean="0"/>
              <a:t>-  แนวคิด “สังคมแห่งการเรียนรู้”</a:t>
            </a:r>
          </a:p>
          <a:p>
            <a:pPr>
              <a:buNone/>
              <a:tabLst>
                <a:tab pos="530225" algn="l"/>
              </a:tabLst>
            </a:pPr>
            <a:r>
              <a:rPr lang="th-TH" dirty="0"/>
              <a:t>	</a:t>
            </a:r>
            <a:r>
              <a:rPr lang="th-TH" dirty="0" smtClean="0"/>
              <a:t>-  วิธีการ</a:t>
            </a:r>
            <a:r>
              <a:rPr lang="en-US" dirty="0" smtClean="0"/>
              <a:t> : </a:t>
            </a:r>
            <a:r>
              <a:rPr lang="th-TH" dirty="0" smtClean="0"/>
              <a:t>ใช้โปรแกรมคอมพิวเตอร์และเว็บไซต์</a:t>
            </a:r>
          </a:p>
          <a:p>
            <a:pPr>
              <a:buNone/>
              <a:tabLst>
                <a:tab pos="530225" algn="l"/>
              </a:tabLst>
            </a:pPr>
            <a:endParaRPr lang="th-TH" dirty="0"/>
          </a:p>
          <a:p>
            <a:pPr>
              <a:buNone/>
              <a:tabLst>
                <a:tab pos="530225" algn="l"/>
              </a:tabLst>
            </a:pPr>
            <a:r>
              <a:rPr lang="en-US" sz="2000" dirty="0" smtClean="0"/>
              <a:t>website</a:t>
            </a:r>
            <a:r>
              <a:rPr lang="en-US" sz="2400" dirty="0" smtClean="0"/>
              <a:t> </a:t>
            </a:r>
            <a:r>
              <a:rPr lang="th-TH" sz="2400" dirty="0" smtClean="0">
                <a:solidFill>
                  <a:srgbClr val="0070C0"/>
                </a:solidFill>
              </a:rPr>
              <a:t>คณะมนุษยศาสตร์  </a:t>
            </a:r>
            <a:endParaRPr lang="en-US" sz="2400" dirty="0" smtClean="0">
              <a:solidFill>
                <a:srgbClr val="0070C0"/>
              </a:solidFill>
            </a:endParaRPr>
          </a:p>
          <a:p>
            <a:pPr>
              <a:buNone/>
              <a:tabLst>
                <a:tab pos="530225" algn="l"/>
              </a:tabLst>
            </a:pPr>
            <a:r>
              <a:rPr lang="en-US" sz="2000" dirty="0" smtClean="0"/>
              <a:t>Search </a:t>
            </a:r>
            <a:r>
              <a:rPr lang="th-TH" sz="2400" dirty="0"/>
              <a:t> </a:t>
            </a:r>
            <a:r>
              <a:rPr lang="en-US" sz="2400" i="1" dirty="0" err="1" smtClean="0">
                <a:solidFill>
                  <a:srgbClr val="0070C0"/>
                </a:solidFill>
              </a:rPr>
              <a:t>google</a:t>
            </a:r>
            <a:r>
              <a:rPr lang="en-US" sz="2400" i="1" dirty="0" smtClean="0"/>
              <a:t> </a:t>
            </a:r>
            <a:r>
              <a:rPr lang="th-TH" sz="2400" dirty="0" smtClean="0"/>
              <a:t>ในเว็บไซต์ทั่วไปมีช่องให้ “</a:t>
            </a:r>
            <a:r>
              <a:rPr lang="th-TH" sz="2400" dirty="0" smtClean="0">
                <a:solidFill>
                  <a:schemeClr val="accent6">
                    <a:lumMod val="50000"/>
                  </a:schemeClr>
                </a:solidFill>
              </a:rPr>
              <a:t>ค้นหา</a:t>
            </a:r>
            <a:r>
              <a:rPr lang="th-TH" sz="2400" dirty="0" smtClean="0"/>
              <a:t>”</a:t>
            </a:r>
            <a:endParaRPr lang="th-TH" sz="2400" i="1" dirty="0" smtClean="0"/>
          </a:p>
          <a:p>
            <a:pPr>
              <a:buNone/>
              <a:tabLst>
                <a:tab pos="530225" algn="l"/>
              </a:tabLst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การจัดการความรู้</a:t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Knowledge Management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มนุษยศาสตร์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การจัดการความรู้</a:t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Knowledge Management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ไม่มีอคติ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การรู้จักมนุษย์และผลงาน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การนำศาสตร์แขนงต่างๆของมนุษยศาสตร์มาบูรณาการ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การตระหนักในเรื่องจริยธรรม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อ่านออก  เขียนได้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6000" dirty="0" smtClean="0">
                <a:solidFill>
                  <a:schemeClr val="bg1"/>
                </a:solidFill>
              </a:rPr>
              <a:t>อ่านออก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86058"/>
            <a:ext cx="8543956" cy="3340105"/>
          </a:xfrm>
        </p:spPr>
        <p:txBody>
          <a:bodyPr>
            <a:normAutofit/>
          </a:bodyPr>
          <a:lstStyle/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การอ่านตรงไปตรงมา </a:t>
            </a:r>
            <a:r>
              <a:rPr lang="en-US" sz="3600" b="1" dirty="0" smtClean="0"/>
              <a:t>–</a:t>
            </a:r>
            <a:r>
              <a:rPr lang="th-TH" sz="3600" b="1" dirty="0" smtClean="0"/>
              <a:t> การอ่านระหว่างบรรทัด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	อ่านภาษา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	การรู้วัฒนธรรม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	การรากเหง้าของตนเอง</a:t>
            </a:r>
          </a:p>
          <a:p>
            <a:pPr>
              <a:buNone/>
              <a:tabLst>
                <a:tab pos="530225" algn="l"/>
              </a:tabLst>
            </a:pPr>
            <a:r>
              <a:rPr lang="th-TH" sz="3600" b="1" dirty="0" smtClean="0"/>
              <a:t>		รู้บริบท (สภาวะแวดล้อม)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ในเมือง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ในเมือง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ในเมือง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EFDA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EFDA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3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357</Words>
  <Application>Microsoft Office PowerPoint</Application>
  <PresentationFormat>On-screen Show (4:3)</PresentationFormat>
  <Paragraphs>142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ชุดรูปแบบของ Office</vt:lpstr>
      <vt:lpstr>เฉลียง</vt:lpstr>
      <vt:lpstr>ในเมือง</vt:lpstr>
      <vt:lpstr>การจัดการความรู้ในสังคมสมัยใหม่</vt:lpstr>
      <vt:lpstr>6. แนวทางการอธิบายปรากฏการณ์ในสังคมปัจจุบัน</vt:lpstr>
      <vt:lpstr>การจัดการความรู้ Knowledge Management</vt:lpstr>
      <vt:lpstr>การจัดการความรู้ Knowledge Management</vt:lpstr>
      <vt:lpstr>การจัดการความรู้ Knowledge Management</vt:lpstr>
      <vt:lpstr>การจัดการความรู้ Knowledge Management</vt:lpstr>
      <vt:lpstr>การจัดการความรู้ Knowledge Management</vt:lpstr>
      <vt:lpstr>อ่านออก  เขียนได้</vt:lpstr>
      <vt:lpstr>อ่านออก</vt:lpstr>
      <vt:lpstr>Slide 10</vt:lpstr>
      <vt:lpstr>อ่านออก</vt:lpstr>
      <vt:lpstr>อ่านออก</vt:lpstr>
      <vt:lpstr>อ่านออก</vt:lpstr>
      <vt:lpstr>อ่านออก</vt:lpstr>
      <vt:lpstr>เขียนได้</vt:lpstr>
      <vt:lpstr>Slide 16</vt:lpstr>
      <vt:lpstr>Slide 17</vt:lpstr>
      <vt:lpstr>การนำเสนอผลงานโครงงาน</vt:lpstr>
      <vt:lpstr>การนำเสนอผลงานโครงงาน</vt:lpstr>
      <vt:lpstr>การนำเสนอผลงานโครงงาน</vt:lpstr>
      <vt:lpstr>การนำเสนอผลงานโครงงาน</vt:lpstr>
      <vt:lpstr>การนำเสนอผลงานโครงงาน</vt:lpstr>
      <vt:lpstr>เอกสารประกอบการเรียน</vt:lpstr>
      <vt:lpstr>เอกสารประกอบการเรียน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Thanan Sethaphan</dc:creator>
  <cp:lastModifiedBy>Se7ven</cp:lastModifiedBy>
  <cp:revision>26</cp:revision>
  <dcterms:created xsi:type="dcterms:W3CDTF">2010-09-13T03:46:05Z</dcterms:created>
  <dcterms:modified xsi:type="dcterms:W3CDTF">2010-09-14T09:00:55Z</dcterms:modified>
</cp:coreProperties>
</file>