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theme/themeOverride12.xml" ContentType="application/vnd.openxmlformats-officedocument.themeOverride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ableStyles.xml" ContentType="application/vnd.openxmlformats-officedocument.presentationml.tableStyles+xml"/>
  <Override PartName="/ppt/theme/themeOverride39.xml" ContentType="application/vnd.openxmlformats-officedocument.themeOverride+xml"/>
  <Override PartName="/ppt/slideMasters/slideMaster8.xml" ContentType="application/vnd.openxmlformats-officedocument.presentationml.slideMaster+xml"/>
  <Override PartName="/ppt/theme/themeOverride17.xml" ContentType="application/vnd.openxmlformats-officedocument.themeOverride+xml"/>
  <Override PartName="/ppt/theme/themeOverride28.xml" ContentType="application/vnd.openxmlformats-officedocument.themeOverride+xml"/>
  <Override PartName="/ppt/theme/themeOverride46.xml" ContentType="application/vnd.openxmlformats-officedocument.themeOverride+xml"/>
  <Override PartName="/ppt/theme/themeOverride24.xml" ContentType="application/vnd.openxmlformats-officedocument.themeOverride+xml"/>
  <Override PartName="/ppt/theme/themeOverride35.xml" ContentType="application/vnd.openxmlformats-officedocument.themeOverr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10.xml" ContentType="application/vnd.openxmlformats-officedocument.theme+xml"/>
  <Override PartName="/ppt/theme/themeOverride13.xml" ContentType="application/vnd.openxmlformats-officedocument.themeOverride+xml"/>
  <Override PartName="/ppt/theme/themeOverride42.xml" ContentType="application/vnd.openxmlformats-officedocument.themeOverr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Override20.xml" ContentType="application/vnd.openxmlformats-officedocument.themeOverride+xml"/>
  <Override PartName="/ppt/theme/themeOverride31.xml" ContentType="application/vnd.openxmlformats-officedocument.themeOverr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Override29.xml" ContentType="application/vnd.openxmlformats-officedocument.themeOverride+xml"/>
  <Override PartName="/ppt/theme/themeOverride47.xml" ContentType="application/vnd.openxmlformats-officedocument.themeOverride+xml"/>
  <Override PartName="/ppt/slideLayouts/slideLayout10.xml" ContentType="application/vnd.openxmlformats-officedocument.presentationml.slideLayout+xml"/>
  <Override PartName="/ppt/theme/themeOverride18.xml" ContentType="application/vnd.openxmlformats-officedocument.themeOverride+xml"/>
  <Override PartName="/ppt/theme/themeOverride36.xml" ContentType="application/vnd.openxmlformats-officedocument.themeOverride+xml"/>
  <Override PartName="/ppt/theme/themeOverride25.xml" ContentType="application/vnd.openxmlformats-officedocument.themeOverride+xml"/>
  <Override PartName="/ppt/theme/themeOverride43.xml" ContentType="application/vnd.openxmlformats-officedocument.themeOverride+xml"/>
  <Override PartName="/ppt/slideMasters/slideMaster5.xml" ContentType="application/vnd.openxmlformats-officedocument.presentationml.slideMaster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Override14.xml" ContentType="application/vnd.openxmlformats-officedocument.themeOverride+xml"/>
  <Override PartName="/ppt/theme/themeOverride32.xml" ContentType="application/vnd.openxmlformats-officedocument.themeOverr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Override7.xml" ContentType="application/vnd.openxmlformats-officedocument.themeOverride+xml"/>
  <Override PartName="/ppt/theme/themeOverride21.xml" ContentType="application/vnd.openxmlformats-officedocument.themeOverride+xml"/>
  <Override PartName="/ppt/theme/themeOverride50.xml" ContentType="application/vnd.openxmlformats-officedocument.themeOverr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Override10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Override19.xml" ContentType="application/vnd.openxmlformats-officedocument.themeOverride+xml"/>
  <Override PartName="/ppt/theme/themeOverride48.xml" ContentType="application/vnd.openxmlformats-officedocument.themeOverride+xml"/>
  <Override PartName="/ppt/theme/themeOverride37.xml" ContentType="application/vnd.openxmlformats-officedocument.themeOverrid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theme/themeOverride15.xml" ContentType="application/vnd.openxmlformats-officedocument.themeOverride+xml"/>
  <Override PartName="/ppt/theme/themeOverride26.xml" ContentType="application/vnd.openxmlformats-officedocument.themeOverride+xml"/>
  <Override PartName="/ppt/theme/themeOverride44.xml" ContentType="application/vnd.openxmlformats-officedocument.themeOverr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Override22.xml" ContentType="application/vnd.openxmlformats-officedocument.themeOverride+xml"/>
  <Override PartName="/ppt/theme/themeOverride33.xml" ContentType="application/vnd.openxmlformats-officedocument.themeOverride+xml"/>
  <Override PartName="/ppt/theme/themeOverride51.xml" ContentType="application/vnd.openxmlformats-officedocument.themeOverr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Override8.xml" ContentType="application/vnd.openxmlformats-officedocument.themeOverride+xml"/>
  <Override PartName="/ppt/theme/themeOverride11.xml" ContentType="application/vnd.openxmlformats-officedocument.themeOverride+xml"/>
  <Override PartName="/ppt/theme/themeOverride40.xml" ContentType="application/vnd.openxmlformats-officedocument.themeOverr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Override4.xml" ContentType="application/vnd.openxmlformats-officedocument.themeOverr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Override38.xml" ContentType="application/vnd.openxmlformats-officedocument.themeOverride+xml"/>
  <Override PartName="/ppt/theme/themeOverride49.xml" ContentType="application/vnd.openxmlformats-officedocument.themeOverride+xml"/>
  <Override PartName="/ppt/theme/themeOverride27.xml" ContentType="application/vnd.openxmlformats-officedocument.themeOverride+xml"/>
  <Override PartName="/ppt/theme/themeOverride45.xml" ContentType="application/vnd.openxmlformats-officedocument.themeOverride+xml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theme/themeOverride16.xml" ContentType="application/vnd.openxmlformats-officedocument.themeOverride+xml"/>
  <Override PartName="/ppt/theme/themeOverride34.xml" ContentType="application/vnd.openxmlformats-officedocument.themeOverrid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Override9.xml" ContentType="application/vnd.openxmlformats-officedocument.themeOverride+xml"/>
  <Override PartName="/ppt/theme/themeOverride23.xml" ContentType="application/vnd.openxmlformats-officedocument.themeOverride+xml"/>
  <Override PartName="/ppt/theme/themeOverride41.xml" ContentType="application/vnd.openxmlformats-officedocument.themeOverride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Override30.xml" ContentType="application/vnd.openxmlformats-officedocument.themeOverr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Override5.xml" ContentType="application/vnd.openxmlformats-officedocument.themeOverr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720" r:id="rId4"/>
    <p:sldMasterId id="2147483744" r:id="rId5"/>
    <p:sldMasterId id="2147483756" r:id="rId6"/>
    <p:sldMasterId id="2147483962" r:id="rId7"/>
    <p:sldMasterId id="2147483974" r:id="rId8"/>
  </p:sldMasterIdLst>
  <p:notesMasterIdLst>
    <p:notesMasterId r:id="rId59"/>
  </p:notesMasterIdLst>
  <p:handoutMasterIdLst>
    <p:handoutMasterId r:id="rId60"/>
  </p:handoutMasterIdLst>
  <p:sldIdLst>
    <p:sldId id="311" r:id="rId9"/>
    <p:sldId id="312" r:id="rId10"/>
    <p:sldId id="313" r:id="rId11"/>
    <p:sldId id="314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66" r:id="rId20"/>
    <p:sldId id="310" r:id="rId21"/>
    <p:sldId id="267" r:id="rId22"/>
    <p:sldId id="268" r:id="rId23"/>
    <p:sldId id="269" r:id="rId24"/>
    <p:sldId id="315" r:id="rId25"/>
    <p:sldId id="271" r:id="rId26"/>
    <p:sldId id="272" r:id="rId27"/>
    <p:sldId id="273" r:id="rId28"/>
    <p:sldId id="277" r:id="rId29"/>
    <p:sldId id="278" r:id="rId30"/>
    <p:sldId id="279" r:id="rId31"/>
    <p:sldId id="280" r:id="rId32"/>
    <p:sldId id="281" r:id="rId33"/>
    <p:sldId id="282" r:id="rId34"/>
    <p:sldId id="284" r:id="rId35"/>
    <p:sldId id="285" r:id="rId36"/>
    <p:sldId id="283" r:id="rId37"/>
    <p:sldId id="286" r:id="rId38"/>
    <p:sldId id="308" r:id="rId39"/>
    <p:sldId id="287" r:id="rId40"/>
    <p:sldId id="288" r:id="rId41"/>
    <p:sldId id="289" r:id="rId42"/>
    <p:sldId id="290" r:id="rId43"/>
    <p:sldId id="291" r:id="rId44"/>
    <p:sldId id="274" r:id="rId45"/>
    <p:sldId id="275" r:id="rId46"/>
    <p:sldId id="316" r:id="rId47"/>
    <p:sldId id="309" r:id="rId48"/>
    <p:sldId id="270" r:id="rId49"/>
    <p:sldId id="295" r:id="rId50"/>
    <p:sldId id="296" r:id="rId51"/>
    <p:sldId id="293" r:id="rId52"/>
    <p:sldId id="294" r:id="rId53"/>
    <p:sldId id="297" r:id="rId54"/>
    <p:sldId id="298" r:id="rId55"/>
    <p:sldId id="299" r:id="rId56"/>
    <p:sldId id="300" r:id="rId57"/>
    <p:sldId id="301" r:id="rId58"/>
  </p:sldIdLst>
  <p:sldSz cx="9144000" cy="6858000" type="screen4x3"/>
  <p:notesSz cx="6797675" cy="987425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  <a:srgbClr val="215561"/>
    <a:srgbClr val="3E517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570" autoAdjust="0"/>
  </p:normalViewPr>
  <p:slideViewPr>
    <p:cSldViewPr>
      <p:cViewPr>
        <p:scale>
          <a:sx n="70" d="100"/>
          <a:sy n="70" d="100"/>
        </p:scale>
        <p:origin x="-432" y="-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slide" Target="slides/slide42.xml"/><Relationship Id="rId55" Type="http://schemas.openxmlformats.org/officeDocument/2006/relationships/slide" Target="slides/slide47.xml"/><Relationship Id="rId63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slide" Target="slides/slide33.xml"/><Relationship Id="rId54" Type="http://schemas.openxmlformats.org/officeDocument/2006/relationships/slide" Target="slides/slide46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slide" Target="slides/slide45.xml"/><Relationship Id="rId58" Type="http://schemas.openxmlformats.org/officeDocument/2006/relationships/slide" Target="slides/slide50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57" Type="http://schemas.openxmlformats.org/officeDocument/2006/relationships/slide" Target="slides/slide49.xml"/><Relationship Id="rId61" Type="http://schemas.openxmlformats.org/officeDocument/2006/relationships/presProps" Target="pres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slide" Target="slides/slide44.xml"/><Relationship Id="rId60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56" Type="http://schemas.openxmlformats.org/officeDocument/2006/relationships/slide" Target="slides/slide48.xml"/><Relationship Id="rId64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59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 bwMode="auto">
          <a:xfrm>
            <a:off x="0" y="1"/>
            <a:ext cx="2945862" cy="49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264" tIns="47632" rIns="95264" bIns="47632" numCol="1" anchor="t" anchorCtr="0" compatLnSpc="1">
            <a:prstTxWarp prst="textNoShape">
              <a:avLst/>
            </a:prstTxWarp>
          </a:bodyPr>
          <a:lstStyle>
            <a:lvl1pPr defTabSz="952759">
              <a:defRPr sz="1300">
                <a:latin typeface="Calibri" pitchFamily="34" charset="0"/>
              </a:defRPr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 bwMode="auto">
          <a:xfrm>
            <a:off x="3850294" y="1"/>
            <a:ext cx="2945862" cy="49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264" tIns="47632" rIns="95264" bIns="47632" numCol="1" anchor="t" anchorCtr="0" compatLnSpc="1">
            <a:prstTxWarp prst="textNoShape">
              <a:avLst/>
            </a:prstTxWarp>
          </a:bodyPr>
          <a:lstStyle>
            <a:lvl1pPr algn="r" defTabSz="952759">
              <a:defRPr sz="1300">
                <a:latin typeface="Calibri" pitchFamily="34" charset="0"/>
              </a:defRPr>
            </a:lvl1pPr>
          </a:lstStyle>
          <a:p>
            <a:fld id="{CE12B9E1-3DF2-4CF7-B2B7-DA71AF3E5368}" type="datetimeFigureOut">
              <a:rPr lang="en-US"/>
              <a:pPr/>
              <a:t>8/31/2010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 bwMode="auto">
          <a:xfrm>
            <a:off x="0" y="9379542"/>
            <a:ext cx="2945862" cy="49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264" tIns="47632" rIns="95264" bIns="47632" numCol="1" anchor="b" anchorCtr="0" compatLnSpc="1">
            <a:prstTxWarp prst="textNoShape">
              <a:avLst/>
            </a:prstTxWarp>
          </a:bodyPr>
          <a:lstStyle>
            <a:lvl1pPr defTabSz="952759">
              <a:defRPr sz="1300">
                <a:latin typeface="Calibri" pitchFamily="34" charset="0"/>
              </a:defRPr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 bwMode="auto">
          <a:xfrm>
            <a:off x="3850294" y="9379542"/>
            <a:ext cx="2945862" cy="49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264" tIns="47632" rIns="95264" bIns="47632" numCol="1" anchor="b" anchorCtr="0" compatLnSpc="1">
            <a:prstTxWarp prst="textNoShape">
              <a:avLst/>
            </a:prstTxWarp>
          </a:bodyPr>
          <a:lstStyle>
            <a:lvl1pPr algn="r" defTabSz="952759">
              <a:defRPr sz="1300">
                <a:latin typeface="Calibri" pitchFamily="34" charset="0"/>
              </a:defRPr>
            </a:lvl1pPr>
          </a:lstStyle>
          <a:p>
            <a:fld id="{EF3346C9-8321-4AA7-B584-2A19285AF68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5862" cy="49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64" tIns="47632" rIns="95264" bIns="47632" numCol="1" anchor="t" anchorCtr="0" compatLnSpc="1">
            <a:prstTxWarp prst="textNoShape">
              <a:avLst/>
            </a:prstTxWarp>
          </a:bodyPr>
          <a:lstStyle>
            <a:lvl1pPr defTabSz="952759">
              <a:defRPr sz="1300">
                <a:latin typeface="Calibri" pitchFamily="34" charset="0"/>
              </a:defRPr>
            </a:lvl1pPr>
          </a:lstStyle>
          <a:p>
            <a:endParaRPr lang="th-TH"/>
          </a:p>
        </p:txBody>
      </p:sp>
      <p:sp>
        <p:nvSpPr>
          <p:cNvPr id="2508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294" y="1"/>
            <a:ext cx="2945862" cy="49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64" tIns="47632" rIns="95264" bIns="47632" numCol="1" anchor="t" anchorCtr="0" compatLnSpc="1">
            <a:prstTxWarp prst="textNoShape">
              <a:avLst/>
            </a:prstTxWarp>
          </a:bodyPr>
          <a:lstStyle>
            <a:lvl1pPr algn="r" defTabSz="952759">
              <a:defRPr sz="1300">
                <a:latin typeface="Calibri" pitchFamily="34" charset="0"/>
              </a:defRPr>
            </a:lvl1pPr>
          </a:lstStyle>
          <a:p>
            <a:fld id="{7F0E1D82-3A6D-4CFC-8E45-85E0642D5BF7}" type="datetimeFigureOut">
              <a:rPr lang="th-TH"/>
              <a:pPr/>
              <a:t>31/08/53</a:t>
            </a:fld>
            <a:endParaRPr lang="th-TH"/>
          </a:p>
        </p:txBody>
      </p:sp>
      <p:sp>
        <p:nvSpPr>
          <p:cNvPr id="2508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1863" y="741363"/>
            <a:ext cx="4933950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508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64" y="4689771"/>
            <a:ext cx="5438748" cy="4443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64" tIns="47632" rIns="95264" bIns="4763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2508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9542"/>
            <a:ext cx="2945862" cy="49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64" tIns="47632" rIns="95264" bIns="47632" numCol="1" anchor="b" anchorCtr="0" compatLnSpc="1">
            <a:prstTxWarp prst="textNoShape">
              <a:avLst/>
            </a:prstTxWarp>
          </a:bodyPr>
          <a:lstStyle>
            <a:lvl1pPr defTabSz="952759">
              <a:defRPr sz="1300">
                <a:latin typeface="Calibri" pitchFamily="34" charset="0"/>
              </a:defRPr>
            </a:lvl1pPr>
          </a:lstStyle>
          <a:p>
            <a:endParaRPr lang="th-TH"/>
          </a:p>
        </p:txBody>
      </p:sp>
      <p:sp>
        <p:nvSpPr>
          <p:cNvPr id="2508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294" y="9379542"/>
            <a:ext cx="2945862" cy="49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64" tIns="47632" rIns="95264" bIns="47632" numCol="1" anchor="b" anchorCtr="0" compatLnSpc="1">
            <a:prstTxWarp prst="textNoShape">
              <a:avLst/>
            </a:prstTxWarp>
          </a:bodyPr>
          <a:lstStyle>
            <a:lvl1pPr algn="r" defTabSz="952759">
              <a:defRPr sz="1300">
                <a:latin typeface="Calibri" pitchFamily="34" charset="0"/>
              </a:defRPr>
            </a:lvl1pPr>
          </a:lstStyle>
          <a:p>
            <a:fld id="{32C9E73C-5505-4B60-8EEE-65819D46A08B}" type="slidenum">
              <a:rPr lang="en-US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เชื่อมต่อตรง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ชื่อเรื่อง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5" name="ตัวยึดวันที่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6690AB-EE37-4A4F-AE32-96E995DFD76C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6" name="ตัวยึดท้ายกระดาษ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B2B970-5253-4FE8-A1E4-A48B91A564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1BD55B-9146-4E66-A2FE-05B5B7B5729B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5" name="ตัวยึดท้ายกระดาษ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4F708-AFAF-4F75-BA48-4707B73A40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4D1365-8AB4-4891-A070-B8D3FD4AD5ED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DDCE6-1196-432E-9C8A-53AB264D05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สี่เหลี่ยมมุมมน 4"/>
          <p:cNvSpPr/>
          <p:nvPr/>
        </p:nvSpPr>
        <p:spPr>
          <a:xfrm>
            <a:off x="65088" y="69850"/>
            <a:ext cx="9013825" cy="669131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63500" y="1449388"/>
            <a:ext cx="9020175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63500" y="1397000"/>
            <a:ext cx="9020175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63500" y="2976563"/>
            <a:ext cx="9020175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11" name="ตัวยึดวันที่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274ED-BB4F-4CD8-B2E7-3D3E970B2DE5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12" name="ตัวยึดท้ายกระดาษ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13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DD6C1E4E-86D5-43B6-9D77-11604C3730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8" name="ตัวยึดเนื้อหา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48D677-CC43-433C-A98B-69E4F9EDA47B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5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A7C155-4C7F-4531-9E1A-BB3DE290A6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สี่เหลี่ยมมุมมน 4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สี่เหลี่ยมผืนผ้า 5"/>
          <p:cNvSpPr/>
          <p:nvPr/>
        </p:nvSpPr>
        <p:spPr>
          <a:xfrm flipV="1">
            <a:off x="69850" y="2376488"/>
            <a:ext cx="901382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69850" y="2341563"/>
            <a:ext cx="901382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68263" y="2468563"/>
            <a:ext cx="9015412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9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B12E6-1944-4C05-B14C-C38635E00990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10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11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9F132C-8269-4371-B9CE-106F6D416F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9" name="ตัวยึดเนื้อหา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5F17FA-E019-4AC3-9772-9D5AEC0DC8C9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6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BD07EE-F7ED-4A52-A463-701B97AE66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13" name="ตัวยึดเนื้อหา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ยึดวันที่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B0E3AF-7212-4569-8047-FECE0824CB61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8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9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B4EC87-52A3-4311-9FD2-D3F2321F19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วันที่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3A3266-FB5F-4CD4-AE57-65BE5D916EE1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4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953330-9A49-471F-B4D4-4C5A5460B1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1B0F85-3FAD-4D62-B4E6-07B6FCA1E49B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4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5DBABB-178B-49A2-9CBF-F8923F4525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6" name="สี่เหลี่ยมมุมมน 5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8A568C-BA6C-449B-9E7E-3D90E9695FA2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8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9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EDCA81-3506-4252-99DC-10D9CC53C8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ชื่อเรื่อง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27" name="ตัวยึดเนื้อหา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5EFC8-A4AF-4248-9425-4FE8F4CFD637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5" name="ตัวยึดท้ายกระดาษ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E57F2A-33C6-4CC4-952F-F6A238C653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 flipV="1">
            <a:off x="68263" y="4683125"/>
            <a:ext cx="900747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68263" y="4649788"/>
            <a:ext cx="900747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68263" y="4773613"/>
            <a:ext cx="9007475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th-TH" noProof="0" smtClean="0"/>
              <a:t>คลิกไอคอนเพื่อเพิ่มรูปภาพ</a:t>
            </a:r>
            <a:endParaRPr lang="en-US" noProof="0" dirty="0"/>
          </a:p>
        </p:txBody>
      </p:sp>
      <p:sp>
        <p:nvSpPr>
          <p:cNvPr id="8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4BD82-DC73-4B12-82BA-23B9CC0C384D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9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10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674330-715C-45BA-8D69-A528FDCACD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28764-388E-4A21-A586-9869A4FF7A79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5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8066F-8FF3-4B8A-88AC-AC0A71D739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89363-7767-4AE1-96E4-39AD24340596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5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3D0BB1-7806-401C-BCF2-74C53B7F41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15" name="ตัวยึดวันที่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C9AE147-5858-48B5-9E7D-55EFC0D9E17C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16" name="ตัวยึดท้ายกระดาษ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17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5A40B06-4C93-4A4D-B790-D8BB36ADFB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CFD671-60DB-44C6-9476-29033349F0E8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5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5E26D-A279-4977-836D-D8B6AFA8C6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รูปแบบอิสระ 3"/>
          <p:cNvSpPr>
            <a:spLocks/>
          </p:cNvSpPr>
          <p:nvPr/>
        </p:nvSpPr>
        <p:spPr bwMode="auto">
          <a:xfrm>
            <a:off x="4829175" y="1073150"/>
            <a:ext cx="4321175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รูปแบบอิสระ 4"/>
          <p:cNvSpPr>
            <a:spLocks/>
          </p:cNvSpPr>
          <p:nvPr/>
        </p:nvSpPr>
        <p:spPr bwMode="auto">
          <a:xfrm>
            <a:off x="374650" y="0"/>
            <a:ext cx="5513388" cy="661511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รูปแบบอิสระ 5"/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รูปแบบอิสระ 6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รูปแบบอิสระ 7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รูปแบบอิสระ 8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รูปแบบอิสระ 9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รูปแบบอิสระ 10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รูปแบบอิสระ 11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" name="รูปแบบอิสระ 12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รูปแบบอิสระ 13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5" name="รูปแบบอิสระ 14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6" name="รูปแบบอิสระ 15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7" name="รูปแบบอิสระ 16"/>
          <p:cNvSpPr>
            <a:spLocks/>
          </p:cNvSpPr>
          <p:nvPr/>
        </p:nvSpPr>
        <p:spPr bwMode="auto">
          <a:xfrm>
            <a:off x="366713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8" name="รูปแบบอิสระ 17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9" name="สี่เหลี่ยมผืนผ้า 18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" name="สี่เหลี่ยมผืนผ้า 19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สี่เหลี่ยมผืนผ้า 20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" name="สี่เหลี่ยมผืนผ้า 21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สี่เหลี่ยมผืนผ้า 22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4" name="สี่เหลี่ยมผืนผ้า 23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25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417CD5A-9C95-4691-B961-424A221BACF1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26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27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49EFA64-2888-421B-A7EF-A6EDD349E2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C82F46B-4123-440F-AB37-B09C06F08B2C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0712109-CDE7-485D-8DAA-EA788DA717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/>
          <p:nvPr/>
        </p:nvSpPr>
        <p:spPr>
          <a:xfrm>
            <a:off x="0" y="401638"/>
            <a:ext cx="886777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สี่เหลี่ยมผืนผ้า 11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สี่เหลี่ยมผืนผ้า 12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สี่เหลี่ยมผืนผ้า 13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สี่เหลี่ยมผืนผ้า 14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1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28C1489-B8FA-4659-8696-F23712D32050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1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1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7F8DB15-D0E8-42B7-92AC-332F947B0F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วันที่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77ADA-640B-4395-B1F0-3B8D55204700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4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2F3FB-DFCA-498C-8690-996B5BA0EA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3DDA207-6936-4106-875A-7875CCF03C37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DC5052C-7001-4210-AD7C-F514BE7FC5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เชื่อมต่อตรง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ตัวยึดข้อความ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8" name="ชื่อเรื่อง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5" name="ตัวยึดวันที่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1B5500-8A9A-4CC0-9400-E28DCC4E9DB6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7" name="ตัวยึดท้ายกระดาษ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9" name="ตัวยึดหมายเลขภาพนิ่ง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C2984-CE66-440F-B6F0-95DDD94546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F8DE6-6ED3-4D7F-88DB-61D873CBC955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6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4034BA-452A-48BF-9E8C-0CABDDB8CB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6" name="ตัวเชื่อมต่อตรง 5"/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กลุ่ม 19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ตัวเชื่อมต่อตรง 7"/>
            <p:cNvCxnSpPr/>
            <p:nvPr/>
          </p:nvCxnSpPr>
          <p:spPr>
            <a:xfrm rot="16200000">
              <a:off x="6663593" y="1300308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ตัวเชื่อมต่อตรง 8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ตัวเชื่อมต่อตรง 9"/>
            <p:cNvCxnSpPr/>
            <p:nvPr/>
          </p:nvCxnSpPr>
          <p:spPr>
            <a:xfrm rot="5400000" flipH="1">
              <a:off x="6744513" y="12993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กลุ่ม 25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ตัวเชื่อมต่อตรง 11"/>
            <p:cNvCxnSpPr/>
            <p:nvPr/>
          </p:nvCxnSpPr>
          <p:spPr>
            <a:xfrm rot="16200000">
              <a:off x="6663593" y="1300308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ตัวเชื่อมต่อตรง 12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ตัวเชื่อมต่อตรง 13"/>
            <p:cNvCxnSpPr/>
            <p:nvPr/>
          </p:nvCxnSpPr>
          <p:spPr>
            <a:xfrm rot="5400000" flipH="1">
              <a:off x="6744513" y="12993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กลุ่ม 29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ตัวเชื่อมต่อตรง 15"/>
            <p:cNvCxnSpPr/>
            <p:nvPr/>
          </p:nvCxnSpPr>
          <p:spPr>
            <a:xfrm rot="16200000">
              <a:off x="6663592" y="1300307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ตัวเชื่อมต่อตรง 16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ตัวเชื่อมต่อตรง 17"/>
            <p:cNvCxnSpPr/>
            <p:nvPr/>
          </p:nvCxnSpPr>
          <p:spPr>
            <a:xfrm rot="5400000" flipH="1">
              <a:off x="6744512" y="1299332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th-TH" noProof="0" smtClean="0"/>
              <a:t>คลิกไอคอนเพื่อเพิ่มรูปภาพ</a:t>
            </a:r>
            <a:endParaRPr lang="en-US" noProof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9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6477000" y="55563"/>
            <a:ext cx="2133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3E30DD9-95B1-46F2-8D02-A3F2F25461BB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20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914400" y="55563"/>
            <a:ext cx="5562600" cy="365125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21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8610600" y="55563"/>
            <a:ext cx="4572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4133202-126C-45F2-A5BD-246AF0D5F3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FA19F-D3CC-40AD-8354-B8FC101A337C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5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402B29-7418-42CD-A4E4-47E9058E6D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5E52CA-ED92-4E0A-811E-86A7DEF4C5C9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5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2B3A4-6C9F-4738-8A18-D6CC24CE74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มนมุมสี่เหลี่ยมด้านทแยงมุม 3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/>
          <a:lstStyle>
            <a:lvl1pPr marL="0" algn="r">
              <a:defRPr sz="4800"/>
            </a:lvl1pPr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5" name="ตัวยึดวันที่ 9"/>
          <p:cNvSpPr>
            <a:spLocks noGrp="1"/>
          </p:cNvSpPr>
          <p:nvPr>
            <p:ph type="dt" sz="half" idx="10"/>
          </p:nvPr>
        </p:nvSpPr>
        <p:spPr>
          <a:xfrm>
            <a:off x="5562600" y="6508750"/>
            <a:ext cx="3001963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5CA9BF6A-30CB-49EE-A119-39CF9FC66827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6" name="ตัวยึดหมายเลขภาพนิ่ง 10"/>
          <p:cNvSpPr>
            <a:spLocks noGrp="1"/>
          </p:cNvSpPr>
          <p:nvPr>
            <p:ph type="sldNum" sz="quarter" idx="11"/>
          </p:nvPr>
        </p:nvSpPr>
        <p:spPr>
          <a:xfrm>
            <a:off x="8639175" y="6508750"/>
            <a:ext cx="463550" cy="274638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F4ECED80-F39D-49B9-9870-462607D1EB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ตัวยึดท้ายกระดาษ 11"/>
          <p:cNvSpPr>
            <a:spLocks noGrp="1"/>
          </p:cNvSpPr>
          <p:nvPr>
            <p:ph type="ftr" sz="quarter" idx="12"/>
          </p:nvPr>
        </p:nvSpPr>
        <p:spPr>
          <a:xfrm>
            <a:off x="1600200" y="6508750"/>
            <a:ext cx="3906838" cy="274638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4909732-6A25-4F7A-8368-AD2A2765151A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6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CFBA1FB-A0FE-42DD-B3F3-81B6D8A750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1000125" y="3267075"/>
            <a:ext cx="7407275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7"/>
          <p:cNvSpPr>
            <a:spLocks noGrp="1"/>
          </p:cNvSpPr>
          <p:nvPr>
            <p:ph type="dt" sz="half" idx="10"/>
          </p:nvPr>
        </p:nvSpPr>
        <p:spPr>
          <a:xfrm>
            <a:off x="5562600" y="6513513"/>
            <a:ext cx="3001963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A028B197-58F6-4789-9365-7CA796C7E697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6" name="ตัวยึดหมายเลขภาพนิ่ง 8"/>
          <p:cNvSpPr>
            <a:spLocks noGrp="1"/>
          </p:cNvSpPr>
          <p:nvPr>
            <p:ph type="sldNum" sz="quarter" idx="11"/>
          </p:nvPr>
        </p:nvSpPr>
        <p:spPr>
          <a:xfrm>
            <a:off x="8639175" y="6513513"/>
            <a:ext cx="463550" cy="274637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CEF03B24-3977-4E69-AEC3-BFFFE8B16E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ตัวยึดท้ายกระดาษ 9"/>
          <p:cNvSpPr>
            <a:spLocks noGrp="1"/>
          </p:cNvSpPr>
          <p:nvPr>
            <p:ph type="ftr" sz="quarter" idx="12"/>
          </p:nvPr>
        </p:nvSpPr>
        <p:spPr>
          <a:xfrm>
            <a:off x="1600200" y="6513513"/>
            <a:ext cx="3906838" cy="274637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6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732A0A9-0477-41B2-96D1-A131F836B56A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7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8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8640763" y="6515100"/>
            <a:ext cx="465137" cy="2730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353F8D1-94D7-47F8-86D2-C013BB169C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/>
          <p:nvPr/>
        </p:nvSpPr>
        <p:spPr>
          <a:xfrm>
            <a:off x="617538" y="2165350"/>
            <a:ext cx="3748087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4800600" y="2165350"/>
            <a:ext cx="3749675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9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61B8023-AB67-4613-BB33-CE7682818A88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10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11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>
          <a:xfrm>
            <a:off x="8640763" y="6515100"/>
            <a:ext cx="465137" cy="2730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193A9EB-CBCC-4385-94B4-3D185B190D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 2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4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C8728E9-F1C9-4FAB-982A-7EDC35DD2CF7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5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31FD44B-735E-4208-8B5D-1C7F905A62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ชื่อเรื่อง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14" name="ตัวยึดเนื้อหา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13" name="ตัวยึดเนื้อหา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60E61F-B1E5-4C51-980D-815467194E37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6" name="ตัวยึดท้ายกระดาษ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890D0-9562-4378-82D7-9E83250518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ท้ายกระดาษ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3" name="ตัวยึดวันที่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F86E0A-C6DA-4464-9025-64BFC91AE3AB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4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0F500-9EFA-47B6-A5B4-704DA546EC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5057775" y="1057275"/>
            <a:ext cx="3748088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/>
          <a:lstStyle>
            <a:lvl1pPr marL="0" algn="r">
              <a:buNone/>
              <a:defRPr sz="2000" b="1"/>
            </a:lvl1pPr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6" name="ตัวยึดวันที่ 8"/>
          <p:cNvSpPr>
            <a:spLocks noGrp="1"/>
          </p:cNvSpPr>
          <p:nvPr>
            <p:ph type="dt" sz="half" idx="10"/>
          </p:nvPr>
        </p:nvSpPr>
        <p:spPr>
          <a:xfrm>
            <a:off x="5562600" y="6513513"/>
            <a:ext cx="3001963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49F7660C-E59F-473E-AEE8-F8082E853F05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7" name="ตัวยึดหมายเลขภาพนิ่ง 9"/>
          <p:cNvSpPr>
            <a:spLocks noGrp="1"/>
          </p:cNvSpPr>
          <p:nvPr>
            <p:ph type="sldNum" sz="quarter" idx="11"/>
          </p:nvPr>
        </p:nvSpPr>
        <p:spPr>
          <a:xfrm>
            <a:off x="8639175" y="6513513"/>
            <a:ext cx="463550" cy="274637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9DE79D5C-D046-4853-93D4-A78F5EAC5B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ตัวยึดท้ายกระดาษ 10"/>
          <p:cNvSpPr>
            <a:spLocks noGrp="1"/>
          </p:cNvSpPr>
          <p:nvPr>
            <p:ph type="ftr" sz="quarter" idx="12"/>
          </p:nvPr>
        </p:nvSpPr>
        <p:spPr>
          <a:xfrm>
            <a:off x="1600200" y="6513513"/>
            <a:ext cx="3906838" cy="274637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/>
          <a:lstStyle>
            <a:lvl1pPr marL="0" algn="r">
              <a:buNone/>
              <a:defRPr sz="2000" b="1"/>
            </a:lvl1pPr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3" name="ตัวยึดรูปภาพ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th-TH" noProof="0" smtClean="0"/>
              <a:t>คลิกไอคอนเพื่อเพิ่มรูปภาพ</a:t>
            </a:r>
            <a:endParaRPr lang="en-US" noProof="0" dirty="0"/>
          </a:p>
        </p:txBody>
      </p:sp>
      <p:sp>
        <p:nvSpPr>
          <p:cNvPr id="5" name="ตัวยึดวันที่ 7"/>
          <p:cNvSpPr>
            <a:spLocks noGrp="1"/>
          </p:cNvSpPr>
          <p:nvPr>
            <p:ph type="dt" sz="half" idx="10"/>
          </p:nvPr>
        </p:nvSpPr>
        <p:spPr>
          <a:xfrm>
            <a:off x="5562600" y="6508750"/>
            <a:ext cx="3001963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B3A5D855-3AB9-4A40-9FC5-94F2049D244B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6" name="ตัวยึดหมายเลขภาพนิ่ง 8"/>
          <p:cNvSpPr>
            <a:spLocks noGrp="1"/>
          </p:cNvSpPr>
          <p:nvPr>
            <p:ph type="sldNum" sz="quarter" idx="11"/>
          </p:nvPr>
        </p:nvSpPr>
        <p:spPr>
          <a:xfrm>
            <a:off x="8639175" y="6508750"/>
            <a:ext cx="463550" cy="274638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D07BE7B4-3636-4FA6-8D84-526417D5D8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ตัวยึดท้ายกระดาษ 9"/>
          <p:cNvSpPr>
            <a:spLocks noGrp="1"/>
          </p:cNvSpPr>
          <p:nvPr>
            <p:ph type="ftr" sz="quarter" idx="12"/>
          </p:nvPr>
        </p:nvSpPr>
        <p:spPr>
          <a:xfrm>
            <a:off x="1600200" y="6508750"/>
            <a:ext cx="3906838" cy="274638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ท้ายกระดาษ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ตัวยึดวันที่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9BD880-4EDF-4CBA-8204-E37C7C7AB179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6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5B121-444C-41C8-9177-4562990886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ท้ายกระดาษ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ตัวยึดวันที่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F2D33-24CE-4199-93D5-3CD580CEAD01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6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28D3B4-954B-4154-A853-B2220D4B28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มุมมน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สี่เหลี่ยมมุมมน 5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ชื่อเรื่อง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20" name="ชื่อเรื่องรอง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7" name="ตัวยึดวันที่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6699296-825F-44F1-8C5C-70ACB7D96F4E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9" name="ตัวยึดหมายเลขภาพนิ่ง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4869047-F54D-4588-9346-E6AEF3687E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B68EE-BED9-4A52-82C0-9EE6574F6F57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5" name="ตัวยึดท้ายกระดาษ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B002A7-976E-48C5-992B-6B31091E02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มุมมน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สี่เหลี่ยมมุมมน 4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BF2899C-E46D-418E-8C8E-A947C46DA957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7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8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91DD090-231F-405B-9329-3C1D189F92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048A0F-2163-4CE2-A6D5-E2EAFDE9F6BB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6" name="ตัวยึดท้ายกระดาษ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67F8B-31DB-4ECF-A487-46208C3817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ยึดวันที่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CE394-EA67-4E62-98C8-35D61384ED83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8" name="ตัวยึดท้ายกระดาษ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9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A70F51-BB7A-4C75-B864-BACA3202B7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ตัวเชื่อมต่อตรง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ชื่อเรื่อง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13" name="ตัวยึดข้อความ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25" name="ตัวยึดข้อความ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28" name="ตัวยึดเนื้อหา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8" name="ตัวยึดวันที่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4C33B-7DEF-4871-816E-BD12E5A31C96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9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10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6B832B-B193-4322-BE38-BFD405EB33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วันที่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DFDC7-CE28-4B80-A46C-EA06ADF77F84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4" name="ตัวยึดท้ายกระดาษ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5193C5-7518-4677-ABB2-48379482B5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มุมมน 1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751B622-AF0F-4C61-B2AE-EC677E8F7661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4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CB2442C-1AEC-4A99-B711-1225965A28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DCD45-F5BA-47B4-A284-0133D5E8B70A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6" name="ตัวยึดท้ายกระดาษ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01002-BD09-43BD-8899-B377A4188A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มุมมน 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มนมุมสี่เหลี่ยมหนึ่งมุม 5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th-TH" noProof="0" smtClean="0"/>
              <a:t>คลิกไอคอนเพื่อเพิ่มรูปภาพ</a:t>
            </a:r>
            <a:endParaRPr lang="en-US" noProof="0"/>
          </a:p>
        </p:txBody>
      </p:sp>
      <p:sp>
        <p:nvSpPr>
          <p:cNvPr id="7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F381A83-AD02-4F26-B07A-1E1FD0632B4C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8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9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DC61734-C306-4519-9823-E04138CD44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1F4715-7B0A-4002-8C51-C53CAD25EE0C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5" name="ตัวยึดท้ายกระดาษ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DF743D-E24D-46C5-B412-0EEE578B7B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E49E1-D6C8-4D56-9B04-158D801970D3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5" name="ตัวยึดท้ายกระดาษ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C16800-F7D2-415E-8FED-7BC18F80B2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ตัวเชื่อมต่อตรง 3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ตัวเชื่อมต่อตรง 4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วงรี 5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28" name="ชื่อเรื่อง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7" name="ตัวยึดวันที่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7D83E8-9801-4995-8086-32781253BFCF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8" name="ตัวยึดหมายเลขภาพนิ่ง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F005DF-8256-4412-AA13-54C46FF966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ตัวยึดท้ายกระดาษ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ยึดเนื้อหา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17" name="ชื่อเรื่อง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4" name="ตัวยึดวันที่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DA50FA-AC89-4064-93E7-3DDCCF4BF2F7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5" name="ตัวยึดท้ายกระดาษ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2AA6A-5C84-4392-88BF-E6838B923C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ตัวเชื่อมต่อตรง 3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A67533-D578-4133-A88D-F12D65B635D6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6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C1EDF3-8CB9-460E-BA7B-E25E76A885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13" name="ตัวยึดเนื้อหา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37FF90-AF7B-4C5A-8053-1005B1072063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6" name="ตัวยึดท้ายกระดาษ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40D292-44DA-4782-8A36-65AC75F557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ชื่อเรื่อง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วันที่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371F76-9B5F-4D69-9B33-C559D043615E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4" name="ตัวยึดท้ายกระดาษ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893A2-AA9A-4334-9674-C0D722BA4B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ตัวเชื่อมต่อตรง 6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ตัวเชื่อมต่อตรง 7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32" name="ตัวยึดเนื้อหา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34" name="ตัวยึดเนื้อหา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12" name="ตัวยึดข้อความ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9357D-5C6C-487E-A84A-3E52C68802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11" name="ตัวยึดวันที่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EF42C7-2D4D-467F-96B3-9B02B5DF91A4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วันที่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4A2867-45CD-4533-8D8E-BB37040AC989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4" name="ตัวยึดท้ายกระดาษ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2FD51-64C2-4457-AA3F-81F16684DA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C303F-AC9B-4588-ACBD-DD85C2AB214D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3" name="ตัวยึดท้ายกระดาษ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4" name="ตัวยึดหมายเลขภาพนิ่ง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30009-8A4E-4966-B67C-95CDDA3667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ตัวยึดเนื้อหา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31" name="ชื่อเรื่อง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5" name="ตัวยึดวันที่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820CA-57D1-4C43-888B-332AB705B539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6" name="ตัวยึดหมายเลขภาพนิ่ง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95131-06B4-43DA-978A-3A8CDBFD4E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ตัวยึดท้ายกระดาษ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th-TH" noProof="0" smtClean="0"/>
              <a:t>คลิกไอคอนเพื่อเพิ่มรูปภาพ</a:t>
            </a:r>
            <a:endParaRPr lang="en-US" noProof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DB9162-41D3-4C6A-8428-5F0E176ACCBD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6" name="ตัวยึดหมายเลขภาพนิ่ง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20426-99EF-44AF-BEED-DE57D56599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ตัวยึดท้ายกระดาษ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AC27B-2CA3-44A4-83D5-5FE05683D644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5" name="ตัวยึดท้ายกระดาษ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154263-7DB1-4F0B-93BE-88813B0CA2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4E1D5-6892-447F-BE28-DAE6024C529E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5" name="ตัวยึดท้ายกระดาษ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40BEC-1AC0-4360-AC07-DB352D9FC8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ชื่อเรื่อง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7" name="ชื่อเรื่องรอง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30" name="ตัวยึดวันที่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FBF32BD-543B-480E-8F8C-5AF20D5DB946}" type="datetime1">
              <a:rPr lang="en-US" smtClean="0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19" name="ตัวยึดท้ายกระดา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27" name="ตัวยึดหมายเลขภาพนิ่ง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77502A-EBAE-4E81-83B2-B035B589602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92657FC-E13F-460D-9465-1FD98395C853}" type="datetime1">
              <a:rPr lang="en-US" smtClean="0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5AE93C-2BBD-49FA-94CB-3F2E5BE7FCC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A8BA9D5-3276-4E7D-94C5-5FDBC49C9FFE}" type="datetime1">
              <a:rPr lang="en-US" smtClean="0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4B6638-26D9-4FAA-A5D6-2B8A8A6E2C5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EE4D0-0961-4AEC-9FF8-D419626116D3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3" name="ตัวยึดท้ายกระดาษ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4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D7FCE0-D00D-4429-8246-D900E4DCCB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D43297B-2814-4666-9370-F808F4590F39}" type="datetime1">
              <a:rPr lang="en-US" smtClean="0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C3CA1B-B6DC-42A2-BAF4-0EC11C5945F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B76906B-FBF6-4605-B816-A69C0D033747}" type="datetime1">
              <a:rPr lang="en-US" smtClean="0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7281E4-EBD5-4768-BF8C-E5EA624037A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9A0082-7538-4B81-A8A1-0BFA5A348DE0}" type="datetime1">
              <a:rPr lang="en-US" smtClean="0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22AB8F-7EED-4C62-8D89-7335D0EB14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A8BEEE5-3D46-43B1-BDC9-43969EC1AF3E}" type="datetime1">
              <a:rPr lang="en-US" smtClean="0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408666-1C93-4420-96BD-D807C17978C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96CFD44-0382-4A02-BD79-B82A140E8078}" type="datetime1">
              <a:rPr lang="en-US" smtClean="0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BCE561-43D1-48F7-95D0-5FB3EC3A229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ดและมนมุมสี่เหลี่ยมหนึ่งมุม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สามเหลี่ยมมุมฉาก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A352A0B-FC52-4D95-A788-085CDA6D28CA}" type="datetime1">
              <a:rPr lang="en-US" smtClean="0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D2E7DE5D-E39C-4BF9-9962-4FFEE438DD6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10" name="รูปแบบอิสระ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รูปแบบอิสระ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E4BAF6-88EC-460D-BFB0-C422C8890365}" type="datetime1">
              <a:rPr lang="en-US" smtClean="0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6F5316-A752-4984-B8F0-34A6E5323FE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2974A1-75C4-4FA7-9649-55C314B90243}" type="datetime1">
              <a:rPr lang="en-US" smtClean="0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0B2C6F-2C3D-4179-A753-74D43176684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ตัวยึดวันที่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fld id="{5CA9BF6A-30CB-49EE-A119-39CF9FC66827}" type="datetime1">
              <a:rPr lang="en-US" smtClean="0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th-TH"/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F4ECED80-F39D-49B9-9870-462607D1EBB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1" name="สี่เหลี่ยมผืนผ้า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สี่เหลี่ยมผืนผ้า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สี่เหลี่ยมผืนผ้า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สี่เหลี่ยมผืนผ้า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909732-6A25-4F7A-8368-AD2A2765151A}" type="datetime1">
              <a:rPr lang="en-US" smtClean="0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FBA1FB-A0FE-42DD-B3F3-81B6D8A750E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ตัวยึดเนื้อหา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เชื่อมต่อตรง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ชื่อเรื่อง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26" name="ตัวยึดข้อความ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4" name="ตัวยึดเนื้อหา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6" name="ตัวยึดวันที่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221B70-0000-4696-8D10-B6730F72B125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7" name="ตัวยึดท้ายกระดาษ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8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CD13C-02B8-4B1B-829C-8B2EC926E6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fld id="{A028B197-58F6-4789-9365-7CA796C7E697}" type="datetime1">
              <a:rPr lang="en-US" smtClean="0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CEF03B24-3977-4E69-AEC3-BFFFE8B16EC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32A0A9-0477-41B2-96D1-A131F836B56A}" type="datetime1">
              <a:rPr lang="en-US" smtClean="0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53F8D1-94D7-47F8-86D2-C013BB169C5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ตัวยึดเนื้อหา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61B8023-AB67-4613-BB33-CE7682818A88}" type="datetime1">
              <a:rPr lang="en-US" smtClean="0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93A9EB-CBCC-4385-94B4-3D185B190DB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3" name="ตัวยึดเนื้อหา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C8728E9-F1C9-4FAB-982A-7EDC35DD2CF7}" type="datetime1">
              <a:rPr lang="en-US" smtClean="0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1FD44B-735E-4208-8B5D-1C7F905A623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สามเหลี่ยมหน้าจั่ว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F86E0A-C6DA-4464-9025-64BFC91AE3AB}" type="datetime1">
              <a:rPr lang="en-US" smtClean="0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80F500-9EFA-47B6-A5B4-704DA546EC8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ตัวเชื่อมต่อตรง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สามเหลี่ยมหน้าจั่ว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9F7660C-E59F-473E-AEE8-F8082E853F05}" type="datetime1">
              <a:rPr lang="en-US" smtClean="0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E79D5C-D046-4853-93D4-A78F5EAC5B7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ตัวเชื่อมต่อตรง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ตัวเชื่อมต่อตรง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สามเหลี่ยมหน้าจั่ว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ตัวยึดเนื้อหา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A5D855-3AB9-4A40-9FC5-94F2049D244B}" type="datetime1">
              <a:rPr lang="en-US" smtClean="0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7BE7B4-3636-4FA6-8D84-526417D5D85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ตัวเชื่อมต่อตรง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สามเหลี่ยมหน้าจั่ว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09BD880-4EDF-4CBA-8204-E37C7C7AB179}" type="datetime1">
              <a:rPr lang="en-US" smtClean="0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B5B121-444C-41C8-9177-45629908869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81F2D33-24CE-4199-93D5-3CD580CEAD01}" type="datetime1">
              <a:rPr lang="en-US" smtClean="0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28D3B4-954B-4154-A853-B2220D4B285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ตัวเชื่อมต่อตรง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สามเหลี่ยมหน้าจั่ว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ตัวยึดรูปภาพ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th-TH" noProof="0" smtClean="0"/>
              <a:t>คลิกไอคอนเพื่อเพิ่มรูปภาพ</a:t>
            </a:r>
            <a:endParaRPr lang="en-US" noProof="0" dirty="0"/>
          </a:p>
        </p:txBody>
      </p:sp>
      <p:sp>
        <p:nvSpPr>
          <p:cNvPr id="17" name="ชื่อเรื่อง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26" name="ตัวยึดข้อความ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E985C0-36A0-45F1-ADF3-2EC9F1764321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6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9119D-0972-4CDF-92D3-58D6746683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ตัวเชื่อมต่อตรง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053" name="ตัวยึดข้อความ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smtClean="0"/>
          </a:p>
        </p:txBody>
      </p:sp>
      <p:sp>
        <p:nvSpPr>
          <p:cNvPr id="11" name="ตัวยึดวันที่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3A639C6-BD27-4680-99D5-35C2656DA94C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28" name="ตัวยึดท้ายกระดาษ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D38E27"/>
                </a:solidFill>
                <a:latin typeface="Franklin Gothic Book" pitchFamily="34" charset="0"/>
              </a:defRPr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2960EC1-CB72-4796-A7F0-609D8BB7F6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ตัวยึดชื่อเรื่อง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ตัวเชื่อมต่อตรง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854" r:id="rId4"/>
    <p:sldLayoutId id="2147483904" r:id="rId5"/>
    <p:sldLayoutId id="2147483853" r:id="rId6"/>
    <p:sldLayoutId id="2147483905" r:id="rId7"/>
    <p:sldLayoutId id="2147483906" r:id="rId8"/>
    <p:sldLayoutId id="2147483907" r:id="rId9"/>
    <p:sldLayoutId id="2147483852" r:id="rId10"/>
    <p:sldLayoutId id="2147483908" r:id="rId11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ผืนผ้า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8" name="สี่เหลี่ยมมุมมน 7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076" name="ตัวยึดชื่อเรื่อง 21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คลิกเพื่อแก้ไขลักษณะชื่อเรื่องต้นแบบ</a:t>
            </a:r>
            <a:endParaRPr lang="en-US" smtClean="0"/>
          </a:p>
        </p:txBody>
      </p:sp>
      <p:sp>
        <p:nvSpPr>
          <p:cNvPr id="3077" name="ตัวยึดข้อความ 12"/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smtClean="0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0C9DAA5-87B2-4B7C-8E9C-BC58E3B56384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2"/>
                </a:solidFill>
                <a:latin typeface="Perpetua" pitchFamily="18" charset="0"/>
              </a:defRPr>
            </a:lvl1pPr>
          </a:lstStyle>
          <a:p>
            <a:endParaRPr lang="th-TH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3E5595E5-3BB8-469E-B52A-FB81DCCD38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9" r:id="rId1"/>
    <p:sldLayoutId id="2147483861" r:id="rId2"/>
    <p:sldLayoutId id="2147483910" r:id="rId3"/>
    <p:sldLayoutId id="2147483860" r:id="rId4"/>
    <p:sldLayoutId id="2147483859" r:id="rId5"/>
    <p:sldLayoutId id="2147483858" r:id="rId6"/>
    <p:sldLayoutId id="2147483857" r:id="rId7"/>
    <p:sldLayoutId id="2147483911" r:id="rId8"/>
    <p:sldLayoutId id="2147483912" r:id="rId9"/>
    <p:sldLayoutId id="2147483856" r:id="rId10"/>
    <p:sldLayoutId id="2147483855" r:id="rId11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9pPr>
    </p:titleStyle>
    <p:bodyStyle>
      <a:lvl1pPr marL="273050" indent="-273050" algn="l" rtl="0" fontAlgn="base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fontAlgn="base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fontAlgn="base">
        <a:spcBef>
          <a:spcPts val="375"/>
        </a:spcBef>
        <a:spcAft>
          <a:spcPct val="0"/>
        </a:spcAft>
        <a:buClr>
          <a:srgbClr val="E6B1AB"/>
        </a:buClr>
        <a:buSzPct val="8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fontAlgn="base">
        <a:spcBef>
          <a:spcPts val="375"/>
        </a:spcBef>
        <a:spcAft>
          <a:spcPct val="0"/>
        </a:spcAft>
        <a:buClr>
          <a:srgbClr val="A28E6A"/>
        </a:buClr>
        <a:buSzPct val="8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75"/>
        </a:spcBef>
        <a:spcAft>
          <a:spcPct val="0"/>
        </a:spcAft>
        <a:buClr>
          <a:srgbClr val="A28E6A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สี่เหลี่ยมผืนผ้า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4108" name="ตัวยึดข้อความ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smtClean="0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 smtClean="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1B46C90B-FE13-4570-B24E-9872FCFF8AF1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100">
                <a:solidFill>
                  <a:schemeClr val="tx2"/>
                </a:solidFill>
                <a:latin typeface="Corbel" pitchFamily="34" charset="0"/>
              </a:defRPr>
            </a:lvl1pPr>
          </a:lstStyle>
          <a:p>
            <a:endParaRPr lang="th-TH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0C8887DE-79EC-404E-9B7E-96C4F82DA1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13" r:id="rId1"/>
    <p:sldLayoutId id="2147483866" r:id="rId2"/>
    <p:sldLayoutId id="2147483914" r:id="rId3"/>
    <p:sldLayoutId id="2147483915" r:id="rId4"/>
    <p:sldLayoutId id="2147483916" r:id="rId5"/>
    <p:sldLayoutId id="2147483865" r:id="rId6"/>
    <p:sldLayoutId id="2147483917" r:id="rId7"/>
    <p:sldLayoutId id="2147483864" r:id="rId8"/>
    <p:sldLayoutId id="2147483918" r:id="rId9"/>
    <p:sldLayoutId id="2147483863" r:id="rId10"/>
    <p:sldLayoutId id="2147483862" r:id="rId11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4000" kern="1200" spc="-100">
          <a:solidFill>
            <a:srgbClr val="C1EE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9pPr>
      <a:extLst/>
    </p:titleStyle>
    <p:bodyStyle>
      <a:lvl1pPr marL="411163" indent="-342900" algn="l" rtl="0" fontAlgn="base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fontAlgn="base">
        <a:spcBef>
          <a:spcPct val="20000"/>
        </a:spcBef>
        <a:spcAft>
          <a:spcPct val="0"/>
        </a:spcAft>
        <a:buClr>
          <a:srgbClr val="FEB80A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fontAlgn="base">
        <a:spcBef>
          <a:spcPct val="20000"/>
        </a:spcBef>
        <a:spcAft>
          <a:spcPct val="0"/>
        </a:spcAft>
        <a:buClr>
          <a:srgbClr val="FEB80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มนมุมสี่เหลี่ยมด้านทแยงมุม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1638" cy="2746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solidFill>
                  <a:srgbClr val="B9BBB2"/>
                </a:solidFill>
                <a:latin typeface="Rockwell" pitchFamily="18" charset="0"/>
              </a:defRPr>
            </a:lvl1pPr>
          </a:lstStyle>
          <a:p>
            <a:endParaRPr lang="th-TH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1963" cy="274638"/>
          </a:xfrm>
          <a:prstGeom prst="rect">
            <a:avLst/>
          </a:prstGeom>
        </p:spPr>
        <p:txBody>
          <a:bodyPr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300" smtClean="0">
                <a:solidFill>
                  <a:schemeClr val="bg2">
                    <a:tint val="60000"/>
                    <a:satMod val="155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AFBB3E48-41BD-4E84-98A3-437DF0DDCDC9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8639175" y="6515100"/>
            <a:ext cx="463550" cy="273050"/>
          </a:xfrm>
          <a:prstGeom prst="rect">
            <a:avLst/>
          </a:prstGeom>
        </p:spPr>
        <p:txBody>
          <a:bodyPr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smtClean="0">
                <a:solidFill>
                  <a:schemeClr val="tx2">
                    <a:shade val="90000"/>
                  </a:schemeClr>
                </a:solidFill>
                <a:effectLst/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B153BC2A-CFF8-44CB-86DA-EEF1B073ED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457200" y="254000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7177" name="ตัวยึดข้อความ 12"/>
          <p:cNvSpPr>
            <a:spLocks noGrp="1"/>
          </p:cNvSpPr>
          <p:nvPr>
            <p:ph type="body" idx="1"/>
          </p:nvPr>
        </p:nvSpPr>
        <p:spPr bwMode="auto">
          <a:xfrm>
            <a:off x="457200" y="16462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smtClean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26" r:id="rId1"/>
    <p:sldLayoutId id="2147483927" r:id="rId2"/>
    <p:sldLayoutId id="2147483928" r:id="rId3"/>
    <p:sldLayoutId id="2147483929" r:id="rId4"/>
    <p:sldLayoutId id="2147483930" r:id="rId5"/>
    <p:sldLayoutId id="2147483931" r:id="rId6"/>
    <p:sldLayoutId id="2147483884" r:id="rId7"/>
    <p:sldLayoutId id="2147483932" r:id="rId8"/>
    <p:sldLayoutId id="2147483933" r:id="rId9"/>
    <p:sldLayoutId id="2147483883" r:id="rId10"/>
    <p:sldLayoutId id="2147483882" r:id="rId11"/>
  </p:sldLayoutIdLst>
  <p:hf hdr="0" ftr="0" dt="0"/>
  <p:txStyles>
    <p:titleStyle>
      <a:lvl1pPr marL="53975" indent="-53975" algn="r" rtl="0" fontAlgn="base">
        <a:spcBef>
          <a:spcPct val="0"/>
        </a:spcBef>
        <a:spcAft>
          <a:spcPct val="0"/>
        </a:spcAft>
        <a:defRPr sz="4600" kern="1200">
          <a:solidFill>
            <a:srgbClr val="E7EACB"/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lvl2pPr marL="539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</a:defRPr>
      </a:lvl2pPr>
      <a:lvl3pPr marL="539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</a:defRPr>
      </a:lvl3pPr>
      <a:lvl4pPr marL="539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</a:defRPr>
      </a:lvl4pPr>
      <a:lvl5pPr marL="539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</a:defRPr>
      </a:lvl5pPr>
      <a:lvl6pPr marL="5111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</a:defRPr>
      </a:lvl6pPr>
      <a:lvl7pPr marL="9683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</a:defRPr>
      </a:lvl7pPr>
      <a:lvl8pPr marL="14255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</a:defRPr>
      </a:lvl8pPr>
      <a:lvl9pPr marL="18827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</a:defRPr>
      </a:lvl9pPr>
      <a:extLst/>
    </p:titleStyle>
    <p:bodyStyle>
      <a:lvl1pPr marL="292100" indent="-292100" algn="l" rtl="0" fontAlgn="base">
        <a:spcBef>
          <a:spcPct val="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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28600" algn="l" rtl="0" fontAlgn="base">
        <a:spcBef>
          <a:spcPts val="400"/>
        </a:spcBef>
        <a:spcAft>
          <a:spcPct val="0"/>
        </a:spcAft>
        <a:buClr>
          <a:schemeClr val="accent2"/>
        </a:buClr>
        <a:buSzPct val="9000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190500" algn="l" rtl="0" fontAlgn="base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pitchFamily="18" charset="2"/>
        <a:buChar char="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182563" algn="l" rtl="0" fontAlgn="base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7450" indent="-182563" algn="l" rtl="0" fontAlgn="base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มุมมน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ตัวยึดชื่อเรื่อง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9223" name="ตัวยึดข้อความ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smtClean="0"/>
          </a:p>
        </p:txBody>
      </p:sp>
      <p:sp>
        <p:nvSpPr>
          <p:cNvPr id="25" name="ตัวยึดวันที่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497571EC-953B-46E5-8E2A-5F32A851EBC0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18" name="ตัวยึดท้ายกระดาษ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A7A399"/>
                </a:solidFill>
                <a:latin typeface="Verdana" pitchFamily="34" charset="0"/>
              </a:defRPr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EE29AFD2-C72A-4AA0-B87F-3603275B4D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  <p:sldLayoutId id="2147483891" r:id="rId2"/>
    <p:sldLayoutId id="2147483946" r:id="rId3"/>
    <p:sldLayoutId id="2147483890" r:id="rId4"/>
    <p:sldLayoutId id="2147483889" r:id="rId5"/>
    <p:sldLayoutId id="2147483888" r:id="rId6"/>
    <p:sldLayoutId id="2147483947" r:id="rId7"/>
    <p:sldLayoutId id="2147483887" r:id="rId8"/>
    <p:sldLayoutId id="2147483948" r:id="rId9"/>
    <p:sldLayoutId id="2147483886" r:id="rId10"/>
    <p:sldLayoutId id="2147483885" r:id="rId11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fontAlgn="base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fontAlgn="base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fontAlgn="base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fontAlgn="base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fontAlgn="base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ตัวยึดข้อความ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smtClean="0"/>
          </a:p>
        </p:txBody>
      </p:sp>
      <p:sp>
        <p:nvSpPr>
          <p:cNvPr id="24" name="ตัวยึดวันที่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269C744-12EE-4830-8A8F-80B23E2B2022}" type="datetime1">
              <a:rPr lang="en-US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10" name="ตัวยึดท้ายกระดาษ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2"/>
                </a:solidFill>
                <a:latin typeface="Constantia" pitchFamily="18" charset="0"/>
              </a:defRPr>
            </a:lvl1pPr>
          </a:lstStyle>
          <a:p>
            <a:endParaRPr lang="th-TH"/>
          </a:p>
        </p:txBody>
      </p:sp>
      <p:sp>
        <p:nvSpPr>
          <p:cNvPr id="22" name="ตัวยึดหมายเลขภาพนิ่ง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7D49232-DE3C-4D81-B5EE-4C6EC6F6AB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ตัวยึดชื่อเรื่อง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49" r:id="rId1"/>
    <p:sldLayoutId id="2147483897" r:id="rId2"/>
    <p:sldLayoutId id="2147483950" r:id="rId3"/>
    <p:sldLayoutId id="2147483896" r:id="rId4"/>
    <p:sldLayoutId id="2147483951" r:id="rId5"/>
    <p:sldLayoutId id="2147483895" r:id="rId6"/>
    <p:sldLayoutId id="2147483894" r:id="rId7"/>
    <p:sldLayoutId id="2147483952" r:id="rId8"/>
    <p:sldLayoutId id="2147483953" r:id="rId9"/>
    <p:sldLayoutId id="2147483893" r:id="rId10"/>
    <p:sldLayoutId id="2147483892" r:id="rId11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fontAlgn="base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fontAlgn="base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รูปแบบอิสระ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รูปแบบอิสระ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ตัวยึดชื่อเรื่อง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0" name="ตัวยึดข้อความ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0" name="ตัวยึดวันที่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0F5BE8F8-7AF7-4F30-9345-41C72B13203A}" type="datetime1">
              <a:rPr lang="en-US" smtClean="0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22" name="ตัวยึดท้ายกระดาษ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18" name="ตัวยึดหมายเลขภาพนิ่ง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BE792016-1C5B-4BA9-BA5B-1112EAA9703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2" name="กลุ่ม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รูปแบบอิสระ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รูปแบบอิสระ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3" r:id="rId1"/>
    <p:sldLayoutId id="2147483964" r:id="rId2"/>
    <p:sldLayoutId id="2147483965" r:id="rId3"/>
    <p:sldLayoutId id="2147483966" r:id="rId4"/>
    <p:sldLayoutId id="2147483967" r:id="rId5"/>
    <p:sldLayoutId id="2147483968" r:id="rId6"/>
    <p:sldLayoutId id="2147483969" r:id="rId7"/>
    <p:sldLayoutId id="2147483970" r:id="rId8"/>
    <p:sldLayoutId id="2147483971" r:id="rId9"/>
    <p:sldLayoutId id="2147483972" r:id="rId10"/>
    <p:sldLayoutId id="214748397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ยึดข้อความ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D3A639C6-BD27-4680-99D5-35C2656DA94C}" type="datetime1">
              <a:rPr lang="en-US" smtClean="0"/>
              <a:pPr>
                <a:defRPr/>
              </a:pPr>
              <a:t>8/31/2010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32960EC1-CB72-4796-A7F0-609D8BB7F67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8" name="ตัวเชื่อมต่อตรง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ตัวเชื่อมต่อตรง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สามเหลี่ยมหน้าจั่ว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5" r:id="rId1"/>
    <p:sldLayoutId id="2147483976" r:id="rId2"/>
    <p:sldLayoutId id="2147483977" r:id="rId3"/>
    <p:sldLayoutId id="2147483978" r:id="rId4"/>
    <p:sldLayoutId id="2147483979" r:id="rId5"/>
    <p:sldLayoutId id="2147483980" r:id="rId6"/>
    <p:sldLayoutId id="2147483981" r:id="rId7"/>
    <p:sldLayoutId id="2147483982" r:id="rId8"/>
    <p:sldLayoutId id="2147483983" r:id="rId9"/>
    <p:sldLayoutId id="2147483984" r:id="rId10"/>
    <p:sldLayoutId id="2147483985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1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79.xml"/><Relationship Id="rId1" Type="http://schemas.openxmlformats.org/officeDocument/2006/relationships/themeOverride" Target="../theme/themeOverride18.xml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Layout" Target="../slideLayouts/slideLayout79.xml"/><Relationship Id="rId1" Type="http://schemas.openxmlformats.org/officeDocument/2006/relationships/themeOverride" Target="../theme/themeOverride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79.xml"/><Relationship Id="rId1" Type="http://schemas.openxmlformats.org/officeDocument/2006/relationships/themeOverride" Target="../theme/themeOverride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9.xml"/><Relationship Id="rId1" Type="http://schemas.openxmlformats.org/officeDocument/2006/relationships/themeOverride" Target="../theme/themeOverride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Layout" Target="../slideLayouts/slideLayout79.xml"/><Relationship Id="rId1" Type="http://schemas.openxmlformats.org/officeDocument/2006/relationships/themeOverride" Target="../theme/themeOverride22.xml"/><Relationship Id="rId4" Type="http://schemas.openxmlformats.org/officeDocument/2006/relationships/image" Target="../media/image4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23.xml"/><Relationship Id="rId4" Type="http://schemas.openxmlformats.org/officeDocument/2006/relationships/image" Target="../media/image4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24.xml"/><Relationship Id="rId4" Type="http://schemas.openxmlformats.org/officeDocument/2006/relationships/image" Target="../media/image4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2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2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2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2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30.xml"/><Relationship Id="rId4" Type="http://schemas.openxmlformats.org/officeDocument/2006/relationships/image" Target="../media/image4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7.xml"/><Relationship Id="rId1" Type="http://schemas.openxmlformats.org/officeDocument/2006/relationships/themeOverride" Target="../theme/themeOverride3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7.xml"/><Relationship Id="rId1" Type="http://schemas.openxmlformats.org/officeDocument/2006/relationships/themeOverride" Target="../theme/themeOverride3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7.xml"/><Relationship Id="rId1" Type="http://schemas.openxmlformats.org/officeDocument/2006/relationships/themeOverride" Target="../theme/themeOverride3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oearth.org/image/Bhopal_400.jpg" TargetMode="External"/><Relationship Id="rId7" Type="http://schemas.openxmlformats.org/officeDocument/2006/relationships/image" Target="../media/image50.jpeg"/><Relationship Id="rId2" Type="http://schemas.openxmlformats.org/officeDocument/2006/relationships/slideLayout" Target="../slideLayouts/slideLayout57.xml"/><Relationship Id="rId1" Type="http://schemas.openxmlformats.org/officeDocument/2006/relationships/themeOverride" Target="../theme/themeOverride34.xml"/><Relationship Id="rId6" Type="http://schemas.openxmlformats.org/officeDocument/2006/relationships/image" Target="../media/image49.jpeg"/><Relationship Id="rId5" Type="http://schemas.openxmlformats.org/officeDocument/2006/relationships/hyperlink" Target="http://www.eoearth.org/image/Exxon_valdez_aground.jpg" TargetMode="External"/><Relationship Id="rId4" Type="http://schemas.openxmlformats.org/officeDocument/2006/relationships/image" Target="../media/image4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slideLayout" Target="../slideLayouts/slideLayout57.xml"/><Relationship Id="rId1" Type="http://schemas.openxmlformats.org/officeDocument/2006/relationships/themeOverride" Target="../theme/themeOverride35.xml"/><Relationship Id="rId4" Type="http://schemas.openxmlformats.org/officeDocument/2006/relationships/image" Target="../media/image5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slideLayout" Target="../slideLayouts/slideLayout57.xml"/><Relationship Id="rId1" Type="http://schemas.openxmlformats.org/officeDocument/2006/relationships/themeOverride" Target="../theme/themeOverride36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slideLayout" Target="../slideLayouts/slideLayout57.xml"/><Relationship Id="rId1" Type="http://schemas.openxmlformats.org/officeDocument/2006/relationships/themeOverride" Target="../theme/themeOverride3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8.xml"/><Relationship Id="rId1" Type="http://schemas.openxmlformats.org/officeDocument/2006/relationships/themeOverride" Target="../theme/themeOverride3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8.xml"/><Relationship Id="rId1" Type="http://schemas.openxmlformats.org/officeDocument/2006/relationships/themeOverride" Target="../theme/themeOverride3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8.xml"/><Relationship Id="rId1" Type="http://schemas.openxmlformats.org/officeDocument/2006/relationships/themeOverride" Target="../theme/themeOverride4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slideLayout" Target="../slideLayouts/slideLayout68.xml"/><Relationship Id="rId1" Type="http://schemas.openxmlformats.org/officeDocument/2006/relationships/themeOverride" Target="../theme/themeOverride41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8.xml"/><Relationship Id="rId1" Type="http://schemas.openxmlformats.org/officeDocument/2006/relationships/themeOverride" Target="../theme/themeOverride4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8.xml"/><Relationship Id="rId1" Type="http://schemas.openxmlformats.org/officeDocument/2006/relationships/themeOverride" Target="../theme/themeOverride4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8.xml"/><Relationship Id="rId1" Type="http://schemas.openxmlformats.org/officeDocument/2006/relationships/themeOverride" Target="../theme/themeOverride4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8.xml"/><Relationship Id="rId1" Type="http://schemas.openxmlformats.org/officeDocument/2006/relationships/themeOverride" Target="../theme/themeOverride4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slideLayout" Target="../slideLayouts/slideLayout68.xml"/><Relationship Id="rId1" Type="http://schemas.openxmlformats.org/officeDocument/2006/relationships/themeOverride" Target="../theme/themeOverride4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8.xml"/><Relationship Id="rId1" Type="http://schemas.openxmlformats.org/officeDocument/2006/relationships/themeOverride" Target="../theme/themeOverride4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8.xml"/><Relationship Id="rId1" Type="http://schemas.openxmlformats.org/officeDocument/2006/relationships/themeOverride" Target="../theme/themeOverride4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://environmentdebate.co.uk/wordpress/wp-content/uploads/2007/11/environment-extra-cover.jpg" TargetMode="External"/><Relationship Id="rId7" Type="http://schemas.openxmlformats.org/officeDocument/2006/relationships/image" Target="../media/image65.jpeg"/><Relationship Id="rId2" Type="http://schemas.openxmlformats.org/officeDocument/2006/relationships/slideLayout" Target="../slideLayouts/slideLayout46.xml"/><Relationship Id="rId1" Type="http://schemas.openxmlformats.org/officeDocument/2006/relationships/themeOverride" Target="../theme/themeOverride49.xml"/><Relationship Id="rId6" Type="http://schemas.openxmlformats.org/officeDocument/2006/relationships/image" Target="../media/image64.jpeg"/><Relationship Id="rId5" Type="http://schemas.openxmlformats.org/officeDocument/2006/relationships/hyperlink" Target="http://environmentdebate.co.uk/wordpress/wp-content/uploads/2007/11/environment-extra-page-2.jpg" TargetMode="External"/><Relationship Id="rId4" Type="http://schemas.openxmlformats.org/officeDocument/2006/relationships/image" Target="../media/image63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slideLayout" Target="../slideLayouts/slideLayout46.xml"/><Relationship Id="rId1" Type="http://schemas.openxmlformats.org/officeDocument/2006/relationships/themeOverride" Target="../theme/themeOverride5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6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themeOverride" Target="../theme/themeOverride5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8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หมายเลขภาพนิ่ง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084485-8F15-4707-B72B-672D1C43ED27}" type="slidenum">
              <a:rPr lang="en-US"/>
              <a:pPr>
                <a:defRPr/>
              </a:pPr>
              <a:t>1</a:t>
            </a:fld>
            <a:endParaRPr lang="en-US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4706955"/>
            <a:ext cx="8458200" cy="122237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5400" b="1">
                <a:latin typeface="Angsana New" pitchFamily="18" charset="-34"/>
              </a:rPr>
              <a:t>5. </a:t>
            </a:r>
            <a:r>
              <a:rPr lang="th-TH" sz="5400" b="1">
                <a:latin typeface="Angsana New" pitchFamily="18" charset="-34"/>
              </a:rPr>
              <a:t>ความขัดแย้งทางความคิด </a:t>
            </a:r>
            <a:r>
              <a:rPr lang="en-US" sz="5400" b="1">
                <a:latin typeface="Angsana New" pitchFamily="18" charset="-34"/>
              </a:rPr>
              <a:t>:</a:t>
            </a:r>
            <a:r>
              <a:rPr lang="th-TH" sz="5400" b="1">
                <a:latin typeface="Angsana New" pitchFamily="18" charset="-34"/>
              </a:rPr>
              <a:t> กรณีศึกษา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C8DF90-1B2E-4D68-BF2B-5B4176BA8F91}" type="slidenum">
              <a:rPr lang="en-US"/>
              <a:pPr>
                <a:defRPr/>
              </a:pPr>
              <a:t>10</a:t>
            </a:fld>
            <a:endParaRPr lang="en-US"/>
          </a:p>
        </p:txBody>
      </p:sp>
      <p:sp>
        <p:nvSpPr>
          <p:cNvPr id="83970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642938" y="571500"/>
            <a:ext cx="8043862" cy="5448300"/>
          </a:xfrm>
        </p:spPr>
        <p:txBody>
          <a:bodyPr/>
          <a:lstStyle/>
          <a:p>
            <a:pPr marL="0" indent="0">
              <a:buFont typeface="Wingdings 2" pitchFamily="18" charset="2"/>
              <a:buNone/>
              <a:tabLst>
                <a:tab pos="625475" algn="l"/>
                <a:tab pos="985838" algn="l"/>
              </a:tabLst>
            </a:pPr>
            <a:r>
              <a:rPr lang="th-TH" sz="3000" smtClean="0">
                <a:solidFill>
                  <a:srgbClr val="002060"/>
                </a:solidFill>
              </a:rPr>
              <a:t>ใน ค.ศ. 1990  </a:t>
            </a:r>
          </a:p>
          <a:p>
            <a:pPr marL="0" indent="0">
              <a:buFont typeface="Wingdings 2" pitchFamily="18" charset="2"/>
              <a:buNone/>
              <a:tabLst>
                <a:tab pos="625475" algn="l"/>
                <a:tab pos="985838" algn="l"/>
              </a:tabLst>
            </a:pPr>
            <a:r>
              <a:rPr lang="th-TH" sz="3000" smtClean="0">
                <a:solidFill>
                  <a:srgbClr val="002060"/>
                </a:solidFill>
              </a:rPr>
              <a:t>ญี่ปุ่นกำหนดเทคโนโลยียุทธศาสตร์ </a:t>
            </a:r>
          </a:p>
          <a:p>
            <a:pPr marL="0" indent="0">
              <a:spcBef>
                <a:spcPct val="0"/>
              </a:spcBef>
              <a:buFont typeface="Wingdings 2" pitchFamily="18" charset="2"/>
              <a:buNone/>
              <a:tabLst>
                <a:tab pos="625475" algn="l"/>
                <a:tab pos="985838" algn="l"/>
              </a:tabLst>
            </a:pPr>
            <a:r>
              <a:rPr lang="th-TH" sz="3000" smtClean="0">
                <a:solidFill>
                  <a:srgbClr val="002060"/>
                </a:solidFill>
              </a:rPr>
              <a:t>ประกอบด้วย</a:t>
            </a:r>
          </a:p>
          <a:p>
            <a:pPr marL="0" indent="0">
              <a:buFont typeface="Wingdings 2" pitchFamily="18" charset="2"/>
              <a:buNone/>
              <a:tabLst>
                <a:tab pos="625475" algn="l"/>
                <a:tab pos="985838" algn="l"/>
              </a:tabLst>
            </a:pPr>
            <a:r>
              <a:rPr lang="th-TH" sz="3000" smtClean="0">
                <a:solidFill>
                  <a:srgbClr val="002060"/>
                </a:solidFill>
              </a:rPr>
              <a:t>	1.	ไมโครอิเลคทรอนิกส์  คอมพิวเตอร์ </a:t>
            </a:r>
          </a:p>
          <a:p>
            <a:pPr marL="0" indent="0">
              <a:buFont typeface="Wingdings 2" pitchFamily="18" charset="2"/>
              <a:buNone/>
              <a:tabLst>
                <a:tab pos="625475" algn="l"/>
                <a:tab pos="985838" algn="l"/>
              </a:tabLst>
            </a:pPr>
            <a:r>
              <a:rPr lang="th-TH" sz="3000" smtClean="0">
                <a:solidFill>
                  <a:srgbClr val="002060"/>
                </a:solidFill>
              </a:rPr>
              <a:t>		(ฮาร์ดแวร์และซอฟต์แวร์)</a:t>
            </a:r>
          </a:p>
          <a:p>
            <a:pPr marL="0" indent="0">
              <a:spcBef>
                <a:spcPct val="0"/>
              </a:spcBef>
              <a:buFont typeface="Wingdings 2" pitchFamily="18" charset="2"/>
              <a:buNone/>
              <a:tabLst>
                <a:tab pos="625475" algn="l"/>
                <a:tab pos="985838" algn="l"/>
              </a:tabLst>
            </a:pPr>
            <a:r>
              <a:rPr lang="th-TH" sz="3000" smtClean="0">
                <a:solidFill>
                  <a:srgbClr val="002060"/>
                </a:solidFill>
              </a:rPr>
              <a:t>	2.	โทรคมนาคม</a:t>
            </a:r>
          </a:p>
          <a:p>
            <a:pPr marL="0" indent="0">
              <a:spcBef>
                <a:spcPct val="0"/>
              </a:spcBef>
              <a:buFont typeface="Wingdings 2" pitchFamily="18" charset="2"/>
              <a:buNone/>
              <a:tabLst>
                <a:tab pos="625475" algn="l"/>
                <a:tab pos="985838" algn="l"/>
              </a:tabLst>
            </a:pPr>
            <a:r>
              <a:rPr lang="th-TH" sz="3000" smtClean="0">
                <a:solidFill>
                  <a:srgbClr val="002060"/>
                </a:solidFill>
              </a:rPr>
              <a:t>	3.	เทคโนโลยีชีวภาพ</a:t>
            </a:r>
          </a:p>
          <a:p>
            <a:pPr marL="0" indent="0">
              <a:spcBef>
                <a:spcPct val="0"/>
              </a:spcBef>
              <a:buFont typeface="Wingdings 2" pitchFamily="18" charset="2"/>
              <a:buNone/>
              <a:tabLst>
                <a:tab pos="625475" algn="l"/>
                <a:tab pos="985838" algn="l"/>
              </a:tabLst>
            </a:pPr>
            <a:r>
              <a:rPr lang="th-TH" sz="3000" smtClean="0">
                <a:solidFill>
                  <a:srgbClr val="002060"/>
                </a:solidFill>
              </a:rPr>
              <a:t>	4.	วัสดุใหม่</a:t>
            </a:r>
          </a:p>
          <a:p>
            <a:pPr marL="0" indent="0">
              <a:spcBef>
                <a:spcPct val="0"/>
              </a:spcBef>
              <a:buFont typeface="Wingdings 2" pitchFamily="18" charset="2"/>
              <a:buNone/>
              <a:tabLst>
                <a:tab pos="625475" algn="l"/>
                <a:tab pos="985838" algn="l"/>
              </a:tabLst>
            </a:pPr>
            <a:r>
              <a:rPr lang="th-TH" sz="3000" smtClean="0">
                <a:solidFill>
                  <a:srgbClr val="002060"/>
                </a:solidFill>
              </a:rPr>
              <a:t>	5.	เครื่องมือกลและหุ่นยนต์</a:t>
            </a:r>
          </a:p>
          <a:p>
            <a:pPr marL="0" indent="0">
              <a:spcBef>
                <a:spcPct val="0"/>
              </a:spcBef>
              <a:buFont typeface="Wingdings 2" pitchFamily="18" charset="2"/>
              <a:buNone/>
              <a:tabLst>
                <a:tab pos="625475" algn="l"/>
                <a:tab pos="985838" algn="l"/>
              </a:tabLst>
            </a:pPr>
            <a:r>
              <a:rPr lang="th-TH" sz="3000" smtClean="0">
                <a:solidFill>
                  <a:srgbClr val="002060"/>
                </a:solidFill>
              </a:rPr>
              <a:t>	6.	การผลิตเครื่องบินพลเรือน</a:t>
            </a:r>
            <a:endParaRPr lang="en-US" sz="3000" smtClean="0">
              <a:solidFill>
                <a:srgbClr val="002060"/>
              </a:solidFill>
            </a:endParaRPr>
          </a:p>
        </p:txBody>
      </p:sp>
      <p:pic>
        <p:nvPicPr>
          <p:cNvPr id="83971" name="Picture 2" descr="http://graphics8.nytimes.com/images/2008/01/10/timestopics/japa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88" y="706438"/>
            <a:ext cx="3429000" cy="184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2" name="Picture 6" descr="http://www.aerospace-technology.com/projects/arj21/images/ARJ21_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88" y="2636838"/>
            <a:ext cx="1643062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3" name="Picture 8" descr="http://doarai.com/wp-content/uploads/2009/01/mnewsimages_7415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00688" y="4071938"/>
            <a:ext cx="1643062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4" name="Picture 10" descr="http://www.vcpbook.com/vcp_news/446.jpg"/>
          <p:cNvPicPr>
            <a:picLocks noChangeAspect="1" noChangeArrowheads="1"/>
          </p:cNvPicPr>
          <p:nvPr/>
        </p:nvPicPr>
        <p:blipFill>
          <a:blip r:embed="rId6"/>
          <a:srcRect l="9987" r="7347"/>
          <a:stretch>
            <a:fillRect/>
          </a:stretch>
        </p:blipFill>
        <p:spPr bwMode="auto">
          <a:xfrm>
            <a:off x="7212013" y="2643188"/>
            <a:ext cx="1736725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11A40C-1524-47A7-B08D-4A5FB8E09F66}" type="slidenum">
              <a:rPr lang="en-US"/>
              <a:pPr>
                <a:defRPr/>
              </a:pPr>
              <a:t>11</a:t>
            </a:fld>
            <a:endParaRPr lang="en-US"/>
          </a:p>
        </p:txBody>
      </p:sp>
      <p:sp>
        <p:nvSpPr>
          <p:cNvPr id="84994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642938" y="571500"/>
            <a:ext cx="8286780" cy="5448300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th-TH" sz="3000" b="1" dirty="0" smtClean="0"/>
              <a:t>สหภาพโซ</a:t>
            </a:r>
            <a:r>
              <a:rPr lang="th-TH" sz="3000" b="1" dirty="0" err="1" smtClean="0"/>
              <a:t>เวียต</a:t>
            </a:r>
            <a:r>
              <a:rPr lang="th-TH" sz="3000" b="1" dirty="0" smtClean="0"/>
              <a:t>  </a:t>
            </a:r>
          </a:p>
          <a:p>
            <a:pPr marL="0" indent="0">
              <a:buFont typeface="Wingdings 2" pitchFamily="18" charset="2"/>
              <a:buNone/>
            </a:pPr>
            <a:r>
              <a:rPr lang="th-TH" sz="3000" i="1" dirty="0" smtClean="0"/>
              <a:t>มิ</a:t>
            </a:r>
            <a:r>
              <a:rPr lang="th-TH" sz="3000" i="1" dirty="0" err="1" smtClean="0"/>
              <a:t>คาอิล</a:t>
            </a:r>
            <a:r>
              <a:rPr lang="th-TH" sz="3000" i="1" dirty="0" smtClean="0"/>
              <a:t> </a:t>
            </a:r>
            <a:r>
              <a:rPr lang="th-TH" sz="3000" i="1" dirty="0" err="1" smtClean="0"/>
              <a:t>กอร์บาชอฟ</a:t>
            </a:r>
            <a:r>
              <a:rPr lang="th-TH" sz="3000" i="1" dirty="0" smtClean="0"/>
              <a:t>  </a:t>
            </a:r>
            <a:r>
              <a:rPr lang="th-TH" sz="3000" dirty="0" smtClean="0"/>
              <a:t>ผู้นำโซ</a:t>
            </a:r>
            <a:r>
              <a:rPr lang="th-TH" sz="3000" dirty="0" err="1" smtClean="0"/>
              <a:t>เวียตต</a:t>
            </a:r>
            <a:r>
              <a:rPr lang="th-TH" sz="3000" dirty="0" smtClean="0"/>
              <a:t>ระหนักว่า </a:t>
            </a:r>
            <a:r>
              <a:rPr lang="th-TH" sz="3000" dirty="0" smtClean="0">
                <a:solidFill>
                  <a:srgbClr val="7030A0"/>
                </a:solidFill>
              </a:rPr>
              <a:t>ระบบทุนนิยมที่มีคอมพิวเตอร์เป็นรากฐานความรู้ </a:t>
            </a:r>
            <a:r>
              <a:rPr lang="th-TH" sz="3000" dirty="0" smtClean="0"/>
              <a:t>กำลังเข้าแทนที่ระบบอุตสาหกรรมแบบเดิม</a:t>
            </a:r>
          </a:p>
          <a:p>
            <a:pPr marL="0" indent="0">
              <a:spcBef>
                <a:spcPts val="0"/>
              </a:spcBef>
              <a:buFont typeface="Wingdings 2" pitchFamily="18" charset="2"/>
              <a:buNone/>
            </a:pPr>
            <a:r>
              <a:rPr lang="th-TH" sz="3000" dirty="0" smtClean="0"/>
              <a:t>ที่ใช้ทรัพยากรธรรมชาติและเงินทุน</a:t>
            </a:r>
            <a:endParaRPr lang="en-US" sz="3000" dirty="0" smtClean="0"/>
          </a:p>
        </p:txBody>
      </p:sp>
      <p:pic>
        <p:nvPicPr>
          <p:cNvPr id="84995" name="Picture 2" descr="http://www.guru-ict.com/guru/images/stories/IT_Vision/it-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3143250"/>
            <a:ext cx="3810000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996" name="Picture 4" descr="humve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5" y="3143250"/>
            <a:ext cx="4429125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13A05B-8A96-4FF1-A7D9-1AA218F45F41}" type="slidenum">
              <a:rPr lang="en-US"/>
              <a:pPr>
                <a:defRPr/>
              </a:pPr>
              <a:t>12</a:t>
            </a:fld>
            <a:endParaRPr lang="en-US"/>
          </a:p>
        </p:txBody>
      </p:sp>
      <p:sp>
        <p:nvSpPr>
          <p:cNvPr id="86018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2286000" y="571500"/>
            <a:ext cx="5257800" cy="5448300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th-TH" sz="3000" b="1" smtClean="0"/>
              <a:t>1989 </a:t>
            </a:r>
            <a:endParaRPr lang="th-TH" sz="3000" b="1" smtClean="0">
              <a:latin typeface="AngsanaUPC" pitchFamily="18" charset="-34"/>
              <a:cs typeface="AngsanaUPC" pitchFamily="18" charset="-34"/>
            </a:endParaRPr>
          </a:p>
          <a:p>
            <a:pPr marL="0" indent="0">
              <a:buFont typeface="Wingdings 2" pitchFamily="18" charset="2"/>
              <a:buNone/>
            </a:pPr>
            <a:r>
              <a:rPr lang="th-TH" sz="3000" smtClean="0"/>
              <a:t>กอร์บาชอฟ ประกาศว่า </a:t>
            </a:r>
          </a:p>
          <a:p>
            <a:pPr marL="0" indent="0">
              <a:buFont typeface="Wingdings 2" pitchFamily="18" charset="2"/>
              <a:buNone/>
            </a:pPr>
            <a:r>
              <a:rPr lang="th-TH" sz="3000" smtClean="0"/>
              <a:t>“</a:t>
            </a:r>
            <a:r>
              <a:rPr lang="th-TH" sz="3000" i="1" smtClean="0">
                <a:solidFill>
                  <a:srgbClr val="7030A0"/>
                </a:solidFill>
              </a:rPr>
              <a:t>เราเกือบเป็นประเทศท้ายๆ ที่ตระหนักว่า </a:t>
            </a:r>
          </a:p>
          <a:p>
            <a:pPr marL="0" indent="0">
              <a:buFont typeface="Wingdings 2" pitchFamily="18" charset="2"/>
              <a:buNone/>
            </a:pPr>
            <a:r>
              <a:rPr lang="th-TH" sz="3000" i="1" smtClean="0">
                <a:solidFill>
                  <a:srgbClr val="7030A0"/>
                </a:solidFill>
              </a:rPr>
              <a:t>ในยุคของวิทยาการข้อมูลสารสนเทศ </a:t>
            </a:r>
          </a:p>
          <a:p>
            <a:pPr marL="0" indent="0">
              <a:buFont typeface="Wingdings 2" pitchFamily="18" charset="2"/>
              <a:buNone/>
            </a:pPr>
            <a:r>
              <a:rPr lang="th-TH" sz="3000" i="1" smtClean="0">
                <a:solidFill>
                  <a:srgbClr val="7030A0"/>
                </a:solidFill>
              </a:rPr>
              <a:t>ทรัพย์สินที่มีค่าที่สุดคือความรู้</a:t>
            </a:r>
            <a:r>
              <a:rPr lang="th-TH" sz="3000" smtClean="0"/>
              <a:t>”</a:t>
            </a:r>
            <a:endParaRPr lang="en-US" sz="3000" smtClean="0"/>
          </a:p>
        </p:txBody>
      </p:sp>
      <p:pic>
        <p:nvPicPr>
          <p:cNvPr id="86019" name="Picture 8" descr="http://www.thedegree.org/gorbache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754063"/>
            <a:ext cx="1500187" cy="235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A14D16-AC5A-4F50-A4EA-45A50D789C45}" type="slidenum">
              <a:rPr lang="en-US"/>
              <a:pPr>
                <a:defRPr/>
              </a:pPr>
              <a:t>13</a:t>
            </a:fld>
            <a:endParaRPr lang="en-US"/>
          </a:p>
        </p:txBody>
      </p:sp>
      <p:sp>
        <p:nvSpPr>
          <p:cNvPr id="87042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642938" y="571500"/>
            <a:ext cx="8043862" cy="5448300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th-TH" sz="3000" dirty="0" smtClean="0"/>
              <a:t>ประเทศเหล่านี้ ประสบความสำเร็จด้านเศรษฐกิจ</a:t>
            </a:r>
          </a:p>
          <a:p>
            <a:pPr marL="0" indent="0">
              <a:buFont typeface="Wingdings 2" pitchFamily="18" charset="2"/>
              <a:buNone/>
            </a:pPr>
            <a:r>
              <a:rPr lang="th-TH" sz="3000" dirty="0" smtClean="0"/>
              <a:t>บนฐานความรู้ทางวิทยาศาสตร์และเทคโนโลยี</a:t>
            </a:r>
            <a:endParaRPr lang="en-US" sz="3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1CE24B-D865-4891-9846-83CD7D03471B}" type="slidenum">
              <a:rPr lang="en-US"/>
              <a:pPr>
                <a:defRPr/>
              </a:pPr>
              <a:t>14</a:t>
            </a:fld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642938" y="571500"/>
            <a:ext cx="8043862" cy="5554663"/>
          </a:xfrm>
        </p:spPr>
        <p:txBody>
          <a:bodyPr>
            <a:normAutofit/>
          </a:bodyPr>
          <a:lstStyle/>
          <a:p>
            <a:pPr marL="0" indent="0">
              <a:buFont typeface="Wingdings" pitchFamily="2" charset="2"/>
              <a:buNone/>
            </a:pPr>
            <a:r>
              <a:rPr lang="th-TH" dirty="0" smtClean="0">
                <a:solidFill>
                  <a:srgbClr val="000000"/>
                </a:solidFill>
                <a:latin typeface="Browallia New"/>
                <a:cs typeface="Browallia New" pitchFamily="34" charset="-34"/>
              </a:rPr>
              <a:t>“</a:t>
            </a:r>
            <a:r>
              <a:rPr lang="th-TH" b="1" i="1" dirty="0" smtClean="0">
                <a:solidFill>
                  <a:srgbClr val="000000"/>
                </a:solidFill>
              </a:rPr>
              <a:t>ประเทศที่เป็นระบอบเศรษฐกิจเคลื่อนไหวช้า</a:t>
            </a:r>
            <a:r>
              <a:rPr lang="th-TH" dirty="0" smtClean="0">
                <a:solidFill>
                  <a:srgbClr val="000000"/>
                </a:solidFill>
                <a:latin typeface="Browallia New"/>
                <a:cs typeface="Browallia New" pitchFamily="34" charset="-34"/>
              </a:rPr>
              <a:t>”</a:t>
            </a:r>
            <a:r>
              <a:rPr lang="th-TH" dirty="0" smtClean="0">
                <a:solidFill>
                  <a:srgbClr val="000000"/>
                </a:solidFill>
              </a:rPr>
              <a:t>  จีน  อินเดีย  โซ</a:t>
            </a:r>
            <a:r>
              <a:rPr lang="th-TH" dirty="0" err="1" smtClean="0">
                <a:solidFill>
                  <a:srgbClr val="000000"/>
                </a:solidFill>
              </a:rPr>
              <a:t>เวียต</a:t>
            </a:r>
            <a:r>
              <a:rPr lang="th-TH" dirty="0" smtClean="0">
                <a:solidFill>
                  <a:srgbClr val="000000"/>
                </a:solidFill>
              </a:rPr>
              <a:t>  บราซิล  เม็กซิโก  อินโดนีเซีย ฯลฯ  จะต้องเร่งติดตั้งโครงสร้างพื้นฐานทางอิเล็กทรอนิกส์ </a:t>
            </a:r>
          </a:p>
          <a:p>
            <a:pPr marL="0" indent="0">
              <a:buFont typeface="Wingdings" pitchFamily="2" charset="2"/>
              <a:buNone/>
            </a:pPr>
            <a:r>
              <a:rPr lang="th-TH" dirty="0" smtClean="0">
                <a:solidFill>
                  <a:srgbClr val="000000"/>
                </a:solidFill>
              </a:rPr>
              <a:t>และระบบข้อมูลข่าวสารสนเทศที่รวดเร็ว ทันสมัย เพื่อเชื่อมกับข่ายงานระดับโลกได้</a:t>
            </a:r>
            <a:endParaRPr lang="en-US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B0534-897E-467E-A161-71CDCFE7FC7A}" type="slidenum">
              <a:rPr lang="en-US"/>
              <a:pPr>
                <a:defRPr/>
              </a:pPr>
              <a:t>15</a:t>
            </a:fld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642938" y="571500"/>
            <a:ext cx="8043862" cy="5784850"/>
          </a:xfrm>
        </p:spPr>
        <p:txBody>
          <a:bodyPr>
            <a:normAutofit/>
          </a:bodyPr>
          <a:lstStyle/>
          <a:p>
            <a:pPr marL="0" indent="0">
              <a:buFont typeface="Wingdings" pitchFamily="2" charset="2"/>
              <a:buNone/>
            </a:pPr>
            <a:r>
              <a:rPr lang="th-TH" b="1" dirty="0" smtClean="0">
                <a:solidFill>
                  <a:srgbClr val="000000"/>
                </a:solidFill>
              </a:rPr>
              <a:t>“ประเทศกำลังพัฒนา” </a:t>
            </a:r>
            <a:r>
              <a:rPr lang="th-TH" dirty="0" smtClean="0">
                <a:solidFill>
                  <a:srgbClr val="000000"/>
                </a:solidFill>
              </a:rPr>
              <a:t>ดำเนินไปสู่การพัฒนาอุตสาหกรรมในเครือข่ายทุนนิยมโลก</a:t>
            </a:r>
          </a:p>
          <a:p>
            <a:pPr marL="0" indent="0">
              <a:buFont typeface="Wingdings" pitchFamily="2" charset="2"/>
              <a:buNone/>
            </a:pPr>
            <a:endParaRPr lang="th-TH" dirty="0" smtClean="0">
              <a:solidFill>
                <a:srgbClr val="000000"/>
              </a:solidFill>
            </a:endParaRPr>
          </a:p>
          <a:p>
            <a:pPr marL="0" indent="0">
              <a:buFont typeface="Wingdings" pitchFamily="2" charset="2"/>
              <a:buNone/>
            </a:pPr>
            <a:r>
              <a:rPr lang="th-TH" dirty="0" smtClean="0">
                <a:solidFill>
                  <a:srgbClr val="000000"/>
                </a:solidFill>
              </a:rPr>
              <a:t>ปี 1997 </a:t>
            </a:r>
            <a:r>
              <a:rPr lang="th-TH" dirty="0" smtClean="0">
                <a:solidFill>
                  <a:srgbClr val="151516"/>
                </a:solidFill>
              </a:rPr>
              <a:t> </a:t>
            </a:r>
            <a:r>
              <a:rPr lang="th-TH" i="1" dirty="0" smtClean="0">
                <a:solidFill>
                  <a:srgbClr val="C00000"/>
                </a:solidFill>
              </a:rPr>
              <a:t>ธนาคารเพื่อการพัฒนาแห่งเอเชีย </a:t>
            </a:r>
            <a:r>
              <a:rPr lang="th-TH" dirty="0" smtClean="0">
                <a:solidFill>
                  <a:srgbClr val="000000"/>
                </a:solidFill>
              </a:rPr>
              <a:t>รายงานว่า 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None/>
            </a:pPr>
            <a:r>
              <a:rPr lang="th-TH" dirty="0" smtClean="0">
                <a:solidFill>
                  <a:srgbClr val="000000"/>
                </a:solidFill>
              </a:rPr>
              <a:t>เอเชียใต้และเอเชียตะวันออกเฉียงใต้ อุตสาหกรรมและเศรษฐกิจเติบโตเร็ว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None/>
            </a:pPr>
            <a:r>
              <a:rPr lang="th-TH" dirty="0" smtClean="0">
                <a:solidFill>
                  <a:srgbClr val="000000"/>
                </a:solidFill>
              </a:rPr>
              <a:t>ตามการกำหนดของมหาอำนาจ  ส่งผลต่อวิถีการดำรงชีวิตของประชากร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BA1F0A-5E8B-4A8B-AA3E-99FFC0E486CB}" type="slidenum">
              <a:rPr lang="en-US"/>
              <a:pPr>
                <a:defRPr/>
              </a:pPr>
              <a:t>16</a:t>
            </a:fld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642938" y="571500"/>
            <a:ext cx="8043862" cy="5784850"/>
          </a:xfrm>
        </p:spPr>
        <p:txBody>
          <a:bodyPr>
            <a:normAutofit/>
          </a:bodyPr>
          <a:lstStyle/>
          <a:p>
            <a:pPr marL="0" indent="0">
              <a:buFont typeface="Wingdings" pitchFamily="2" charset="2"/>
              <a:buNone/>
            </a:pPr>
            <a:r>
              <a:rPr lang="th-TH" dirty="0" smtClean="0">
                <a:solidFill>
                  <a:srgbClr val="000000"/>
                </a:solidFill>
              </a:rPr>
              <a:t>ประเทศกำลังพัฒนา </a:t>
            </a:r>
            <a:r>
              <a:rPr lang="en-US" dirty="0" smtClean="0">
                <a:solidFill>
                  <a:srgbClr val="000000"/>
                </a:solidFill>
              </a:rPr>
              <a:t>: </a:t>
            </a:r>
            <a:r>
              <a:rPr lang="th-TH" dirty="0" smtClean="0">
                <a:solidFill>
                  <a:srgbClr val="000000"/>
                </a:solidFill>
              </a:rPr>
              <a:t>ความรู้</a:t>
            </a:r>
            <a:r>
              <a:rPr lang="th-TH" dirty="0" smtClean="0">
                <a:solidFill>
                  <a:srgbClr val="000000"/>
                </a:solidFill>
              </a:rPr>
              <a:t>ด้านวิทยาการระดับโลก</a:t>
            </a:r>
          </a:p>
          <a:p>
            <a:pPr marL="0" indent="0">
              <a:buFont typeface="Wingdings" pitchFamily="2" charset="2"/>
              <a:buNone/>
            </a:pPr>
            <a:endParaRPr lang="th-TH" dirty="0" smtClean="0">
              <a:solidFill>
                <a:srgbClr val="000000"/>
              </a:solidFill>
            </a:endParaRPr>
          </a:p>
          <a:p>
            <a:pPr marL="0" indent="0">
              <a:buFont typeface="Wingdings" pitchFamily="2" charset="2"/>
              <a:buNone/>
            </a:pPr>
            <a:r>
              <a:rPr lang="th-TH" dirty="0" smtClean="0">
                <a:solidFill>
                  <a:srgbClr val="000000"/>
                </a:solidFill>
              </a:rPr>
              <a:t>โครงสร้างพื้นฐานทางความรู้โดยเฉพาะวิทยาศาสตร์และเทคโนโลยี อ่อนแอ ล่าช้า  </a:t>
            </a:r>
          </a:p>
          <a:p>
            <a:pPr marL="0" indent="0">
              <a:buFont typeface="Wingdings" pitchFamily="2" charset="2"/>
              <a:buNone/>
            </a:pPr>
            <a:r>
              <a:rPr lang="th-TH" dirty="0" smtClean="0">
                <a:solidFill>
                  <a:srgbClr val="000000"/>
                </a:solidFill>
              </a:rPr>
              <a:t>ไม่สามารถพัฒนาไปสู่นวัตกรรมใหม่ได้</a:t>
            </a:r>
            <a:endParaRPr lang="en-US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393667-31A7-4658-ADF4-F7293BE062F8}" type="slidenum">
              <a:rPr lang="en-US"/>
              <a:pPr>
                <a:defRPr/>
              </a:pPr>
              <a:t>17</a:t>
            </a:fld>
            <a:endParaRPr lang="en-US"/>
          </a:p>
        </p:txBody>
      </p:sp>
      <p:sp>
        <p:nvSpPr>
          <p:cNvPr id="93186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642938" y="571500"/>
            <a:ext cx="8043862" cy="57372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th-TH" sz="3000" b="1" dirty="0" smtClean="0">
                <a:solidFill>
                  <a:srgbClr val="002060"/>
                </a:solidFill>
                <a:cs typeface="FreesiaUPC" pitchFamily="34" charset="-34"/>
              </a:rPr>
              <a:t>วิทยาศาสตร์และเทคโนโลยี ก่อให้เกิดผลดีและผลเสียแก่มนุษย์</a:t>
            </a:r>
          </a:p>
          <a:p>
            <a:pPr>
              <a:buFont typeface="Wingdings" pitchFamily="2" charset="2"/>
              <a:buNone/>
            </a:pPr>
            <a:endParaRPr lang="th-TH" sz="3000" dirty="0" smtClean="0">
              <a:solidFill>
                <a:srgbClr val="002060"/>
              </a:solidFill>
              <a:cs typeface="FreesiaUPC" pitchFamily="34" charset="-34"/>
            </a:endParaRPr>
          </a:p>
          <a:p>
            <a:pPr>
              <a:buFont typeface="Wingdings" pitchFamily="2" charset="2"/>
              <a:buNone/>
            </a:pPr>
            <a:r>
              <a:rPr lang="th-TH" sz="3000" dirty="0" smtClean="0">
                <a:solidFill>
                  <a:srgbClr val="002060"/>
                </a:solidFill>
                <a:cs typeface="FreesiaUPC" pitchFamily="34" charset="-34"/>
              </a:rPr>
              <a:t>ระบบอุตสาหกรรมภายใต้เศรษฐกิจทุนนิยม สร้างความร่ำรวย</a:t>
            </a:r>
          </a:p>
          <a:p>
            <a:pPr>
              <a:spcBef>
                <a:spcPts val="0"/>
              </a:spcBef>
              <a:buFont typeface="Wingdings" pitchFamily="2" charset="2"/>
              <a:buNone/>
            </a:pPr>
            <a:r>
              <a:rPr lang="th-TH" sz="3000" dirty="0" smtClean="0">
                <a:solidFill>
                  <a:srgbClr val="002060"/>
                </a:solidFill>
                <a:cs typeface="FreesiaUPC" pitchFamily="34" charset="-34"/>
              </a:rPr>
              <a:t>ให้กับกลุ่มนายทุน</a:t>
            </a:r>
          </a:p>
          <a:p>
            <a:pPr>
              <a:buNone/>
            </a:pPr>
            <a:r>
              <a:rPr lang="th-TH" sz="3000" dirty="0" smtClean="0">
                <a:solidFill>
                  <a:srgbClr val="002060"/>
                </a:solidFill>
                <a:cs typeface="FreesiaUPC" pitchFamily="34" charset="-34"/>
              </a:rPr>
              <a:t>		</a:t>
            </a:r>
            <a:r>
              <a:rPr lang="th-TH" sz="3000" dirty="0" smtClean="0">
                <a:solidFill>
                  <a:srgbClr val="FF0000"/>
                </a:solidFill>
                <a:cs typeface="FreesiaUPC" pitchFamily="34" charset="-34"/>
              </a:rPr>
              <a:t>นายทุน </a:t>
            </a:r>
            <a:r>
              <a:rPr lang="th-TH" sz="3000" b="1" dirty="0" smtClean="0">
                <a:solidFill>
                  <a:srgbClr val="FF0000"/>
                </a:solidFill>
                <a:cs typeface="FreesiaUPC" pitchFamily="34" charset="-34"/>
              </a:rPr>
              <a:t>→</a:t>
            </a:r>
            <a:r>
              <a:rPr lang="th-TH" sz="3000" dirty="0" smtClean="0">
                <a:solidFill>
                  <a:srgbClr val="FF0000"/>
                </a:solidFill>
                <a:cs typeface="FreesiaUPC" pitchFamily="34" charset="-34"/>
              </a:rPr>
              <a:t> พรรคการเมือง </a:t>
            </a:r>
            <a:r>
              <a:rPr lang="th-TH" sz="3000" b="1" dirty="0" smtClean="0">
                <a:solidFill>
                  <a:srgbClr val="FF0000"/>
                </a:solidFill>
                <a:cs typeface="FreesiaUPC" pitchFamily="34" charset="-34"/>
              </a:rPr>
              <a:t>→</a:t>
            </a:r>
            <a:r>
              <a:rPr lang="th-TH" sz="3000" dirty="0" smtClean="0">
                <a:solidFill>
                  <a:srgbClr val="FF0000"/>
                </a:solidFill>
                <a:cs typeface="FreesiaUPC" pitchFamily="34" charset="-34"/>
              </a:rPr>
              <a:t> นโยบายรัฐ</a:t>
            </a:r>
            <a:endParaRPr lang="en-US" sz="3000" dirty="0" smtClean="0">
              <a:solidFill>
                <a:srgbClr val="FF0000"/>
              </a:solidFill>
              <a:cs typeface="FreesiaUPC" pitchFamily="34" charset="-34"/>
            </a:endParaRPr>
          </a:p>
        </p:txBody>
      </p:sp>
      <p:pic>
        <p:nvPicPr>
          <p:cNvPr id="93187" name="Picture 2" descr="http://www.bkknews.net/newbkk1/admin/picnews/borkor23-08-5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1850" y="4105295"/>
            <a:ext cx="3286125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188" name="Picture 4" descr="http://news.mcot.net/_images/MNewsImages_14354.jpg"/>
          <p:cNvPicPr>
            <a:picLocks noChangeAspect="1" noChangeArrowheads="1"/>
          </p:cNvPicPr>
          <p:nvPr/>
        </p:nvPicPr>
        <p:blipFill>
          <a:blip r:embed="rId4"/>
          <a:srcRect t="6224" b="15974"/>
          <a:stretch>
            <a:fillRect/>
          </a:stretch>
        </p:blipFill>
        <p:spPr bwMode="auto">
          <a:xfrm>
            <a:off x="4260850" y="4124345"/>
            <a:ext cx="3668713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6A1E09-D13E-4E6B-99FA-611D1C759199}" type="slidenum">
              <a:rPr lang="en-US"/>
              <a:pPr>
                <a:defRPr/>
              </a:pPr>
              <a:t>18</a:t>
            </a:fld>
            <a:endParaRPr lang="en-US"/>
          </a:p>
        </p:txBody>
      </p:sp>
      <p:sp>
        <p:nvSpPr>
          <p:cNvPr id="94210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642938" y="500063"/>
            <a:ext cx="8043862" cy="5808662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th-TH" sz="3000" dirty="0" smtClean="0">
                <a:solidFill>
                  <a:srgbClr val="7030A0"/>
                </a:solidFill>
              </a:rPr>
              <a:t>มลภาวะที่เกิดจากระบบอุตสาหกรรมส่งผลกระทบต่อระบบนิเวศของโลก</a:t>
            </a:r>
            <a:endParaRPr lang="en-US" sz="3000" dirty="0" smtClean="0">
              <a:solidFill>
                <a:srgbClr val="7030A0"/>
              </a:solidFill>
            </a:endParaRPr>
          </a:p>
        </p:txBody>
      </p:sp>
      <p:pic>
        <p:nvPicPr>
          <p:cNvPr id="94211" name="Picture 2" descr="http://www.toonpool.com/user/323/files/pollution_4673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9" y="1285860"/>
            <a:ext cx="3429023" cy="4856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EB3A5B1-E548-4AF8-AB2B-CFDB2A55D75B}" type="slidenum">
              <a:rPr lang="en-US"/>
              <a:pPr>
                <a:defRPr/>
              </a:pPr>
              <a:t>19</a:t>
            </a:fld>
            <a:endParaRPr lang="en-US"/>
          </a:p>
        </p:txBody>
      </p:sp>
      <p:sp>
        <p:nvSpPr>
          <p:cNvPr id="95234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642938" y="571500"/>
            <a:ext cx="8043862" cy="5737225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th-TH" sz="3600" b="1" dirty="0" smtClean="0"/>
              <a:t>ระบบนิเวศ</a:t>
            </a:r>
            <a:r>
              <a:rPr lang="th-TH" sz="3000" dirty="0" smtClean="0"/>
              <a:t> </a:t>
            </a:r>
            <a:r>
              <a:rPr lang="th-TH" sz="2400" dirty="0" smtClean="0"/>
              <a:t>(</a:t>
            </a:r>
            <a:r>
              <a:rPr lang="en-US" sz="2400" dirty="0" smtClean="0"/>
              <a:t>Ecosystem</a:t>
            </a:r>
            <a:r>
              <a:rPr lang="th-TH" sz="2400" dirty="0" smtClean="0"/>
              <a:t>)</a:t>
            </a:r>
            <a:r>
              <a:rPr lang="th-TH" sz="3000" dirty="0" smtClean="0"/>
              <a:t> </a:t>
            </a:r>
          </a:p>
          <a:p>
            <a:pPr marL="0" indent="0">
              <a:buFont typeface="Wingdings 2" pitchFamily="18" charset="2"/>
              <a:buNone/>
              <a:tabLst>
                <a:tab pos="463550" algn="l"/>
              </a:tabLst>
            </a:pPr>
            <a:r>
              <a:rPr lang="th-TH" sz="3000" dirty="0" smtClean="0"/>
              <a:t>	คือ โครงสร้างความสัมพันธ์สิ่งที่มีชีวิตต่างๆ กับบริเวณสิ่งแวดล้อม</a:t>
            </a:r>
          </a:p>
          <a:p>
            <a:pPr marL="0" indent="0">
              <a:spcBef>
                <a:spcPct val="0"/>
              </a:spcBef>
              <a:buFont typeface="Wingdings 2" pitchFamily="18" charset="2"/>
              <a:buNone/>
              <a:tabLst>
                <a:tab pos="463550" algn="l"/>
              </a:tabLst>
            </a:pPr>
            <a:r>
              <a:rPr lang="th-TH" sz="3000" dirty="0" smtClean="0"/>
              <a:t>	ที่สิ่งมีชีวิตเหล่านั้นดำรงชีวิตอยู่   ระบบนิเวศจะมีกลไกปรับสมดุล</a:t>
            </a:r>
          </a:p>
          <a:p>
            <a:pPr marL="0" indent="0">
              <a:spcBef>
                <a:spcPct val="0"/>
              </a:spcBef>
              <a:buFont typeface="Wingdings 2" pitchFamily="18" charset="2"/>
              <a:buNone/>
              <a:tabLst>
                <a:tab pos="463550" algn="l"/>
              </a:tabLst>
            </a:pPr>
            <a:r>
              <a:rPr lang="th-TH" sz="3000" dirty="0" smtClean="0"/>
              <a:t>	ของสภาวะในตัวเอง </a:t>
            </a:r>
            <a:r>
              <a:rPr lang="th-TH" sz="2400" dirty="0" smtClean="0"/>
              <a:t>(</a:t>
            </a:r>
            <a:r>
              <a:rPr lang="en-US" sz="2400" dirty="0" smtClean="0"/>
              <a:t>self – regulation</a:t>
            </a:r>
            <a:r>
              <a:rPr lang="th-TH" sz="2400" dirty="0" smtClean="0"/>
              <a:t>)</a:t>
            </a:r>
            <a:r>
              <a:rPr lang="th-TH" sz="3000" dirty="0" smtClean="0"/>
              <a:t> โดยธรรมชาติ</a:t>
            </a:r>
            <a:endParaRPr lang="en-US" sz="3000" dirty="0" smtClean="0"/>
          </a:p>
        </p:txBody>
      </p:sp>
      <p:pic>
        <p:nvPicPr>
          <p:cNvPr id="95235" name="Picture 2" descr="http://blackhawkhomesteadnurscom.nxg.superpageshosting.com/ecosystem.jpg"/>
          <p:cNvPicPr>
            <a:picLocks noChangeAspect="1" noChangeArrowheads="1"/>
          </p:cNvPicPr>
          <p:nvPr/>
        </p:nvPicPr>
        <p:blipFill>
          <a:blip r:embed="rId3"/>
          <a:srcRect l="1471" t="1906" r="1471" b="2808"/>
          <a:stretch>
            <a:fillRect/>
          </a:stretch>
        </p:blipFill>
        <p:spPr bwMode="auto">
          <a:xfrm>
            <a:off x="2285985" y="2714620"/>
            <a:ext cx="4643469" cy="351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หมายเลขภาพนิ่ง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70BBFE-ACC3-4727-9399-9743154F36C6}" type="slidenum">
              <a:rPr lang="en-US"/>
              <a:pPr>
                <a:defRPr/>
              </a:pPr>
              <a:t>2</a:t>
            </a:fld>
            <a:endParaRPr lang="en-US"/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h-TH" b="1">
                <a:solidFill>
                  <a:schemeClr val="accent2"/>
                </a:solidFill>
              </a:rPr>
              <a:t>ความขัดแย้ง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2051050" y="1600200"/>
            <a:ext cx="6635750" cy="4525963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itchFamily="2" charset="2"/>
              <a:buChar char="q"/>
              <a:defRPr/>
            </a:pPr>
            <a:r>
              <a:rPr lang="th-TH" sz="4000" b="1" dirty="0" smtClean="0"/>
              <a:t>  ความ</a:t>
            </a:r>
            <a:r>
              <a:rPr lang="th-TH" sz="4000" b="1" dirty="0"/>
              <a:t>แตกต่างทางความคิด</a:t>
            </a:r>
          </a:p>
          <a:p>
            <a:pPr fontAlgn="auto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itchFamily="2" charset="2"/>
              <a:buChar char="q"/>
              <a:defRPr/>
            </a:pPr>
            <a:r>
              <a:rPr lang="th-TH" sz="4000" b="1" dirty="0" smtClean="0"/>
              <a:t>  การ</a:t>
            </a:r>
            <a:r>
              <a:rPr lang="th-TH" sz="4000" b="1" dirty="0"/>
              <a:t>ปะทะกันทางความคิด</a:t>
            </a:r>
          </a:p>
          <a:p>
            <a:pPr fontAlgn="auto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itchFamily="2" charset="2"/>
              <a:buChar char="q"/>
              <a:defRPr/>
            </a:pPr>
            <a:r>
              <a:rPr lang="th-TH" sz="4000" b="1" dirty="0" smtClean="0"/>
              <a:t>  ผลประโยชน์ </a:t>
            </a:r>
            <a:r>
              <a:rPr lang="th-TH" sz="4000" b="1" dirty="0"/>
              <a:t>/ ผลกระทบ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6C1713-EF94-419B-AE5A-A8A6FA5FCD13}" type="slidenum">
              <a:rPr lang="en-US"/>
              <a:pPr>
                <a:defRPr/>
              </a:pPr>
              <a:t>20</a:t>
            </a:fld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642910" y="1214422"/>
            <a:ext cx="8043862" cy="5072077"/>
          </a:xfrm>
        </p:spPr>
        <p:txBody>
          <a:bodyPr>
            <a:normAutofit/>
          </a:bodyPr>
          <a:lstStyle/>
          <a:p>
            <a:pPr marL="444500" indent="-444500">
              <a:buClr>
                <a:srgbClr val="FFFF00"/>
              </a:buClr>
              <a:buFont typeface="Wingdings 2" pitchFamily="18" charset="2"/>
              <a:buNone/>
            </a:pPr>
            <a:r>
              <a:rPr lang="th-TH" sz="3200" dirty="0" smtClean="0"/>
              <a:t>การผลิตแบบอุตสาหกรรมก่อให้เกิดผลต่อระบบนิเวศในด้าน</a:t>
            </a:r>
          </a:p>
          <a:p>
            <a:pPr marL="1023938" indent="-450850">
              <a:buClr>
                <a:srgbClr val="FFFF00"/>
              </a:buClr>
              <a:buFont typeface="Wingdings" pitchFamily="2" charset="2"/>
              <a:buChar char="Ø"/>
            </a:pPr>
            <a:r>
              <a:rPr lang="th-TH" sz="3000" dirty="0" smtClean="0"/>
              <a:t>มลภาวะทางอากาศ </a:t>
            </a:r>
            <a:r>
              <a:rPr lang="th-TH" sz="2400" dirty="0" smtClean="0"/>
              <a:t>(</a:t>
            </a:r>
            <a:r>
              <a:rPr lang="en-US" sz="2400" dirty="0" smtClean="0"/>
              <a:t>air pollution</a:t>
            </a:r>
            <a:r>
              <a:rPr lang="th-TH" sz="2400" dirty="0" smtClean="0"/>
              <a:t>)</a:t>
            </a:r>
          </a:p>
          <a:p>
            <a:pPr marL="1023938" indent="-450850">
              <a:buClr>
                <a:srgbClr val="FFFF00"/>
              </a:buClr>
              <a:buFont typeface="Wingdings" pitchFamily="2" charset="2"/>
              <a:buChar char="Ø"/>
            </a:pPr>
            <a:r>
              <a:rPr lang="th-TH" sz="3000" dirty="0" smtClean="0"/>
              <a:t>การเปลี่ยนแปลงสภาวะอากาศโลกที่คิดจากภาวะเรือนกระจก</a:t>
            </a:r>
          </a:p>
          <a:p>
            <a:pPr marL="1023938" indent="-450850">
              <a:buClr>
                <a:srgbClr val="FFFF00"/>
              </a:buClr>
              <a:buFont typeface="Wingdings" pitchFamily="2" charset="2"/>
              <a:buNone/>
            </a:pPr>
            <a:r>
              <a:rPr lang="th-TH" sz="3000" dirty="0" smtClean="0"/>
              <a:t>	ในบรรยากาศ </a:t>
            </a:r>
            <a:r>
              <a:rPr lang="th-TH" sz="2400" dirty="0" smtClean="0"/>
              <a:t>(</a:t>
            </a:r>
            <a:r>
              <a:rPr lang="en-US" sz="2400" dirty="0" smtClean="0"/>
              <a:t>the at </a:t>
            </a:r>
            <a:r>
              <a:rPr lang="en-US" sz="2400" dirty="0" err="1" smtClean="0"/>
              <a:t>mosphere</a:t>
            </a:r>
            <a:r>
              <a:rPr lang="en-US" sz="2400" dirty="0" smtClean="0"/>
              <a:t> greenhouse effect</a:t>
            </a:r>
            <a:r>
              <a:rPr lang="th-TH" sz="2400" dirty="0" smtClean="0"/>
              <a:t>)</a:t>
            </a:r>
          </a:p>
          <a:p>
            <a:pPr marL="1023938" indent="-450850">
              <a:buClr>
                <a:srgbClr val="FFFF00"/>
              </a:buClr>
              <a:buFont typeface="Wingdings" pitchFamily="2" charset="2"/>
              <a:buChar char="Ø"/>
            </a:pPr>
            <a:r>
              <a:rPr lang="th-TH" sz="3000" dirty="0" smtClean="0"/>
              <a:t>ระบบนิเวศป่า</a:t>
            </a:r>
          </a:p>
          <a:p>
            <a:pPr marL="1023938" indent="-450850">
              <a:buClr>
                <a:srgbClr val="FFFF00"/>
              </a:buClr>
              <a:buFont typeface="Wingdings" pitchFamily="2" charset="2"/>
              <a:buChar char="Ø"/>
            </a:pPr>
            <a:r>
              <a:rPr lang="th-TH" sz="3000" dirty="0" smtClean="0"/>
              <a:t>การเปลี่ยนแปลงการหมุนเวียนของน้ำ</a:t>
            </a:r>
          </a:p>
          <a:p>
            <a:pPr marL="1023938" indent="-450850">
              <a:buClr>
                <a:srgbClr val="FFFF00"/>
              </a:buClr>
              <a:buFont typeface="Wingdings" pitchFamily="2" charset="2"/>
              <a:buChar char="Ø"/>
            </a:pPr>
            <a:r>
              <a:rPr lang="th-TH" sz="3000" dirty="0" smtClean="0"/>
              <a:t>ผลกระทบต่อความหลากหลายทางชีวภาพ</a:t>
            </a:r>
          </a:p>
          <a:p>
            <a:pPr marL="1023938" indent="-450850">
              <a:buClr>
                <a:srgbClr val="FFFF00"/>
              </a:buClr>
              <a:buFont typeface="Wingdings" pitchFamily="2" charset="2"/>
              <a:buChar char="Ø"/>
            </a:pPr>
            <a:r>
              <a:rPr lang="th-TH" sz="3000" dirty="0" smtClean="0"/>
              <a:t>ขยะพิษและขยะทั่วไป</a:t>
            </a:r>
            <a:endParaRPr lang="en-US" sz="3000" dirty="0" smtClean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5274F2-A0D3-4429-8BA4-96294AB2D7F8}" type="slidenum">
              <a:rPr lang="en-US"/>
              <a:pPr>
                <a:defRPr/>
              </a:pPr>
              <a:t>21</a:t>
            </a:fld>
            <a:endParaRPr lang="en-US"/>
          </a:p>
        </p:txBody>
      </p:sp>
      <p:sp>
        <p:nvSpPr>
          <p:cNvPr id="99330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500034" y="1214422"/>
            <a:ext cx="8358246" cy="4529137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th-TH" sz="3000" dirty="0" smtClean="0">
                <a:cs typeface="FreesiaUPC" pitchFamily="34" charset="-34"/>
              </a:rPr>
              <a:t>เริ่ม</a:t>
            </a:r>
            <a:r>
              <a:rPr lang="th-TH" sz="3000" dirty="0" smtClean="0">
                <a:cs typeface="FreesiaUPC" pitchFamily="34" charset="-34"/>
              </a:rPr>
              <a:t>จากการปฏิวัติอุตสาหกรรมในศตวรรษที่ 18 - ช่วงต้นศตวรรษที่ 20</a:t>
            </a:r>
          </a:p>
          <a:p>
            <a:pPr marL="0" indent="0">
              <a:buFont typeface="Wingdings 2" pitchFamily="18" charset="2"/>
              <a:buNone/>
            </a:pPr>
            <a:r>
              <a:rPr lang="th-TH" sz="3000" dirty="0" smtClean="0">
                <a:cs typeface="FreesiaUPC" pitchFamily="34" charset="-34"/>
              </a:rPr>
              <a:t>ถ่านหินราคาถูก ใช้เป็นเชื้อเพลิงใน</a:t>
            </a:r>
            <a:r>
              <a:rPr lang="th-TH" sz="3000" dirty="0" err="1" smtClean="0">
                <a:cs typeface="FreesiaUPC" pitchFamily="34" charset="-34"/>
              </a:rPr>
              <a:t>โรงงานอ</a:t>
            </a:r>
            <a:r>
              <a:rPr lang="th-TH" sz="3000" dirty="0" smtClean="0">
                <a:cs typeface="FreesiaUPC" pitchFamily="34" charset="-34"/>
              </a:rPr>
              <a:t>ตุสา</a:t>
            </a:r>
            <a:r>
              <a:rPr lang="th-TH" sz="3000" dirty="0" err="1" smtClean="0">
                <a:cs typeface="FreesiaUPC" pitchFamily="34" charset="-34"/>
              </a:rPr>
              <a:t>หกร</a:t>
            </a:r>
            <a:r>
              <a:rPr lang="th-TH" sz="3000" dirty="0" smtClean="0">
                <a:cs typeface="FreesiaUPC" pitchFamily="34" charset="-34"/>
              </a:rPr>
              <a:t>รม  ปล่อยควัน</a:t>
            </a:r>
          </a:p>
          <a:p>
            <a:pPr marL="0" indent="0">
              <a:buFont typeface="Wingdings 2" pitchFamily="18" charset="2"/>
              <a:buNone/>
            </a:pPr>
            <a:r>
              <a:rPr lang="th-TH" sz="3000" dirty="0" smtClean="0">
                <a:cs typeface="FreesiaUPC" pitchFamily="34" charset="-34"/>
              </a:rPr>
              <a:t>และก๊าซพิษสู่บรรยากาศในยุโรปและอเมริกา</a:t>
            </a:r>
          </a:p>
        </p:txBody>
      </p:sp>
      <p:pic>
        <p:nvPicPr>
          <p:cNvPr id="99331" name="Picture 2" descr="http://www.greenfieldrestorations.com/images/Industry.jpg"/>
          <p:cNvPicPr>
            <a:picLocks noChangeAspect="1" noChangeArrowheads="1"/>
          </p:cNvPicPr>
          <p:nvPr/>
        </p:nvPicPr>
        <p:blipFill>
          <a:blip r:embed="rId3"/>
          <a:srcRect l="5624"/>
          <a:stretch>
            <a:fillRect/>
          </a:stretch>
        </p:blipFill>
        <p:spPr bwMode="auto">
          <a:xfrm>
            <a:off x="4976841" y="3652857"/>
            <a:ext cx="3595687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9332" name="Picture 4" descr="http://tok.asap.um.maine.edu/phytoweb/media/thumbnails/industry.jpg"/>
          <p:cNvPicPr>
            <a:picLocks noChangeAspect="1" noChangeArrowheads="1"/>
          </p:cNvPicPr>
          <p:nvPr/>
        </p:nvPicPr>
        <p:blipFill>
          <a:blip r:embed="rId4"/>
          <a:srcRect r="9657"/>
          <a:stretch>
            <a:fillRect/>
          </a:stretch>
        </p:blipFill>
        <p:spPr bwMode="auto">
          <a:xfrm>
            <a:off x="571472" y="3630632"/>
            <a:ext cx="4143375" cy="258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00034" y="496653"/>
            <a:ext cx="7715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solidFill>
                  <a:srgbClr val="002060"/>
                </a:solidFill>
                <a:latin typeface="Cordia New" pitchFamily="34" charset="-34"/>
                <a:cs typeface="Cordia New" pitchFamily="34" charset="-34"/>
              </a:rPr>
              <a:t>ระบบอุตสาหกรรมกับปัญหามลภาวะทางอากาศ</a:t>
            </a:r>
            <a:endParaRPr lang="en-US" sz="3600" b="1" dirty="0">
              <a:solidFill>
                <a:srgbClr val="002060"/>
              </a:solidFill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BB9DE0-F87B-470B-9112-DCB874B2BD39}" type="slidenum">
              <a:rPr lang="en-US"/>
              <a:pPr>
                <a:defRPr/>
              </a:pPr>
              <a:t>22</a:t>
            </a:fld>
            <a:endParaRPr lang="en-US"/>
          </a:p>
        </p:txBody>
      </p:sp>
      <p:sp>
        <p:nvSpPr>
          <p:cNvPr id="100354" name="ตัวยึดเนื้อหา 2"/>
          <p:cNvSpPr>
            <a:spLocks noGrp="1"/>
          </p:cNvSpPr>
          <p:nvPr>
            <p:ph idx="1"/>
          </p:nvPr>
        </p:nvSpPr>
        <p:spPr>
          <a:xfrm>
            <a:off x="642938" y="1643063"/>
            <a:ext cx="8043862" cy="4529137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th-TH" sz="3000" smtClean="0">
                <a:solidFill>
                  <a:srgbClr val="002060"/>
                </a:solidFill>
                <a:cs typeface="FreesiaUPC" pitchFamily="34" charset="-34"/>
              </a:rPr>
              <a:t>1892  	เริ่มเกิดปรากฏการณ์ </a:t>
            </a:r>
            <a:r>
              <a:rPr lang="en-US" sz="2400" smtClean="0">
                <a:solidFill>
                  <a:srgbClr val="002060"/>
                </a:solidFill>
                <a:latin typeface="Georgia" pitchFamily="18" charset="0"/>
                <a:cs typeface="FreesiaUPC" pitchFamily="34" charset="-34"/>
              </a:rPr>
              <a:t>smog</a:t>
            </a:r>
            <a:r>
              <a:rPr lang="th-TH" sz="3000" smtClean="0">
                <a:solidFill>
                  <a:srgbClr val="002060"/>
                </a:solidFill>
                <a:cs typeface="FreesiaUPC" pitchFamily="34" charset="-34"/>
              </a:rPr>
              <a:t> ในกรุงลอนดอน  </a:t>
            </a:r>
          </a:p>
          <a:p>
            <a:pPr marL="0" indent="0">
              <a:buFont typeface="Wingdings 2" pitchFamily="18" charset="2"/>
              <a:buNone/>
            </a:pPr>
            <a:endParaRPr lang="th-TH" sz="1000" smtClean="0">
              <a:solidFill>
                <a:srgbClr val="002060"/>
              </a:solidFill>
              <a:cs typeface="FreesiaUPC" pitchFamily="34" charset="-34"/>
            </a:endParaRPr>
          </a:p>
          <a:p>
            <a:pPr marL="0" indent="0">
              <a:buFont typeface="Wingdings 2" pitchFamily="18" charset="2"/>
              <a:buNone/>
            </a:pPr>
            <a:r>
              <a:rPr lang="th-TH" sz="3000" smtClean="0">
                <a:solidFill>
                  <a:srgbClr val="002060"/>
                </a:solidFill>
                <a:cs typeface="FreesiaUPC" pitchFamily="34" charset="-34"/>
              </a:rPr>
              <a:t>	สม็อก </a:t>
            </a:r>
            <a:r>
              <a:rPr lang="th-TH" sz="2400" smtClean="0">
                <a:solidFill>
                  <a:srgbClr val="002060"/>
                </a:solidFill>
                <a:cs typeface="FreesiaUPC" pitchFamily="34" charset="-34"/>
              </a:rPr>
              <a:t>(</a:t>
            </a:r>
            <a:r>
              <a:rPr lang="en-US" sz="2400" smtClean="0">
                <a:solidFill>
                  <a:srgbClr val="002060"/>
                </a:solidFill>
                <a:latin typeface="Georgia" pitchFamily="18" charset="0"/>
                <a:cs typeface="FreesiaUPC" pitchFamily="34" charset="-34"/>
              </a:rPr>
              <a:t>smog</a:t>
            </a:r>
            <a:r>
              <a:rPr lang="th-TH" sz="2400" smtClean="0">
                <a:solidFill>
                  <a:srgbClr val="002060"/>
                </a:solidFill>
                <a:cs typeface="FreesiaUPC" pitchFamily="34" charset="-34"/>
              </a:rPr>
              <a:t>)</a:t>
            </a:r>
            <a:r>
              <a:rPr lang="th-TH" sz="3000" smtClean="0">
                <a:solidFill>
                  <a:srgbClr val="002060"/>
                </a:solidFill>
                <a:cs typeface="FreesiaUPC" pitchFamily="34" charset="-34"/>
              </a:rPr>
              <a:t> คือ หมอกและควันที่มีสีเทาดำ  </a:t>
            </a:r>
          </a:p>
          <a:p>
            <a:pPr marL="0" indent="0">
              <a:buFont typeface="Wingdings 2" pitchFamily="18" charset="2"/>
              <a:buNone/>
            </a:pPr>
            <a:r>
              <a:rPr lang="th-TH" sz="3000" smtClean="0">
                <a:solidFill>
                  <a:srgbClr val="002060"/>
                </a:solidFill>
                <a:cs typeface="FreesiaUPC" pitchFamily="34" charset="-34"/>
              </a:rPr>
              <a:t>	เกิดจากฝุ่นของถ่านหินที่เผาไหม้  และจะคงตัวอยู่หลายวัน   </a:t>
            </a:r>
          </a:p>
          <a:p>
            <a:pPr marL="0" indent="0">
              <a:buFont typeface="Wingdings 2" pitchFamily="18" charset="2"/>
              <a:buNone/>
            </a:pPr>
            <a:r>
              <a:rPr lang="th-TH" sz="3000" smtClean="0">
                <a:solidFill>
                  <a:srgbClr val="002060"/>
                </a:solidFill>
                <a:cs typeface="FreesiaUPC" pitchFamily="34" charset="-34"/>
              </a:rPr>
              <a:t>	มีผลต่อโรคระบบทางเดินหายใจ</a:t>
            </a:r>
            <a:endParaRPr lang="en-US" sz="3000" smtClean="0">
              <a:solidFill>
                <a:srgbClr val="002060"/>
              </a:solidFill>
              <a:cs typeface="FreesiaUPC" pitchFamily="34" charset="-34"/>
            </a:endParaRPr>
          </a:p>
        </p:txBody>
      </p:sp>
      <p:sp>
        <p:nvSpPr>
          <p:cNvPr id="100355" name="สี่เหลี่ยมผืนผ้า 3"/>
          <p:cNvSpPr>
            <a:spLocks noChangeArrowheads="1"/>
          </p:cNvSpPr>
          <p:nvPr/>
        </p:nvSpPr>
        <p:spPr bwMode="auto">
          <a:xfrm>
            <a:off x="642938" y="803275"/>
            <a:ext cx="807243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4000" dirty="0">
                <a:solidFill>
                  <a:srgbClr val="FFFF00"/>
                </a:solidFill>
                <a:latin typeface="Rockwell" pitchFamily="18" charset="0"/>
                <a:cs typeface="FreesiaUPC" pitchFamily="34" charset="-34"/>
              </a:rPr>
              <a:t>ตัวอย่างผลกระทบของมลภาวะทางอากาศ</a:t>
            </a:r>
          </a:p>
        </p:txBody>
      </p:sp>
      <p:pic>
        <p:nvPicPr>
          <p:cNvPr id="100356" name="Picture 2" descr="http://www.funkypancake.com/blog/stuff3/DSC0159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50" y="3786188"/>
            <a:ext cx="3684588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357" name="Picture 2" descr="http://www.britishcouncil.org/ES/ism-ukinfocus-londonsmog-235x18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5" y="3786188"/>
            <a:ext cx="3500438" cy="275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17010F-5608-4AC8-B48B-5CEFE4515881}" type="slidenum">
              <a:rPr lang="en-US"/>
              <a:pPr>
                <a:defRPr/>
              </a:pPr>
              <a:t>23</a:t>
            </a:fld>
            <a:endParaRPr lang="en-US"/>
          </a:p>
        </p:txBody>
      </p:sp>
      <p:sp>
        <p:nvSpPr>
          <p:cNvPr id="101378" name="ตัวยึดเนื้อหา 2"/>
          <p:cNvSpPr>
            <a:spLocks noGrp="1"/>
          </p:cNvSpPr>
          <p:nvPr>
            <p:ph idx="1"/>
          </p:nvPr>
        </p:nvSpPr>
        <p:spPr>
          <a:xfrm>
            <a:off x="642938" y="1643063"/>
            <a:ext cx="8043862" cy="4529137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th-TH" sz="3000" smtClean="0">
                <a:solidFill>
                  <a:srgbClr val="002060"/>
                </a:solidFill>
                <a:cs typeface="FreesiaUPC" pitchFamily="34" charset="-34"/>
              </a:rPr>
              <a:t>1892	เกิดสม็อคที่ลอนดอน 3 วัน มีคนเสียชีวิตราว 1,000 คน</a:t>
            </a:r>
          </a:p>
          <a:p>
            <a:pPr marL="0" indent="0">
              <a:buFont typeface="Wingdings 2" pitchFamily="18" charset="2"/>
              <a:buNone/>
            </a:pPr>
            <a:endParaRPr lang="th-TH" sz="3000" smtClean="0">
              <a:solidFill>
                <a:srgbClr val="002060"/>
              </a:solidFill>
              <a:cs typeface="FreesiaUPC" pitchFamily="34" charset="-34"/>
            </a:endParaRPr>
          </a:p>
          <a:p>
            <a:pPr marL="0" indent="0">
              <a:buFont typeface="Wingdings 2" pitchFamily="18" charset="2"/>
              <a:buNone/>
            </a:pPr>
            <a:r>
              <a:rPr lang="th-TH" sz="3000" smtClean="0">
                <a:solidFill>
                  <a:srgbClr val="002060"/>
                </a:solidFill>
                <a:cs typeface="FreesiaUPC" pitchFamily="34" charset="-34"/>
              </a:rPr>
              <a:t>1952	เกิดสม็อคที่ลอนดอน 5 วัน มีคนเสียชีวิตราว 4,000 คน </a:t>
            </a:r>
          </a:p>
          <a:p>
            <a:pPr marL="0" indent="0">
              <a:buFont typeface="Wingdings 2" pitchFamily="18" charset="2"/>
              <a:buNone/>
            </a:pPr>
            <a:r>
              <a:rPr lang="th-TH" sz="3000" smtClean="0">
                <a:solidFill>
                  <a:srgbClr val="002060"/>
                </a:solidFill>
                <a:cs typeface="FreesiaUPC" pitchFamily="34" charset="-34"/>
              </a:rPr>
              <a:t>	(หัวใจ, ภูมิแพ้ในระบบทางเดินหายใจ)</a:t>
            </a:r>
            <a:endParaRPr lang="en-US" sz="3000" smtClean="0">
              <a:solidFill>
                <a:srgbClr val="002060"/>
              </a:solidFill>
              <a:cs typeface="FreesiaUPC" pitchFamily="34" charset="-34"/>
            </a:endParaRPr>
          </a:p>
        </p:txBody>
      </p:sp>
      <p:pic>
        <p:nvPicPr>
          <p:cNvPr id="101379" name="Picture 4" descr="http://www.londonlogue.com/files/2007/04/smo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5" y="3786188"/>
            <a:ext cx="371475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1380" name="Picture 6" descr="http://z.hubpages.com/u/431249_f52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813" y="3786188"/>
            <a:ext cx="2903537" cy="274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A54F57-0BDA-4F87-8E83-4423AAD4F70B}" type="slidenum">
              <a:rPr lang="en-US"/>
              <a:pPr>
                <a:defRPr/>
              </a:pPr>
              <a:t>24</a:t>
            </a:fld>
            <a:endParaRPr lang="en-US"/>
          </a:p>
        </p:txBody>
      </p:sp>
      <p:sp>
        <p:nvSpPr>
          <p:cNvPr id="102402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th-TH" sz="3000" smtClean="0">
                <a:solidFill>
                  <a:srgbClr val="002060"/>
                </a:solidFill>
                <a:cs typeface="FreesiaUPC" pitchFamily="34" charset="-34"/>
              </a:rPr>
              <a:t>1956	รัฐบาลอังกฤษประกาศ</a:t>
            </a:r>
            <a:r>
              <a:rPr lang="th-TH" sz="3000" smtClean="0">
                <a:solidFill>
                  <a:srgbClr val="FFFF00"/>
                </a:solidFill>
                <a:cs typeface="FreesiaUPC" pitchFamily="34" charset="-34"/>
              </a:rPr>
              <a:t>กฎหมาย</a:t>
            </a:r>
            <a:r>
              <a:rPr lang="th-TH" sz="3000" smtClean="0">
                <a:cs typeface="FreesiaUPC" pitchFamily="34" charset="-34"/>
              </a:rPr>
              <a:t> </a:t>
            </a:r>
            <a:r>
              <a:rPr lang="en-US" sz="2400" smtClean="0">
                <a:solidFill>
                  <a:srgbClr val="FFFF00"/>
                </a:solidFill>
                <a:latin typeface="Georgia" pitchFamily="18" charset="0"/>
                <a:cs typeface="FreesiaUPC" pitchFamily="34" charset="-34"/>
              </a:rPr>
              <a:t>Clean Air Act</a:t>
            </a:r>
            <a:endParaRPr lang="th-TH" sz="2400" smtClean="0">
              <a:solidFill>
                <a:srgbClr val="FFFF00"/>
              </a:solidFill>
              <a:latin typeface="Georgia" pitchFamily="18" charset="0"/>
              <a:cs typeface="FreesiaUPC" pitchFamily="34" charset="-34"/>
            </a:endParaRPr>
          </a:p>
          <a:p>
            <a:pPr>
              <a:buFont typeface="Wingdings 2" pitchFamily="18" charset="2"/>
              <a:buNone/>
            </a:pPr>
            <a:r>
              <a:rPr lang="th-TH" sz="3000" smtClean="0">
                <a:cs typeface="FreesiaUPC" pitchFamily="34" charset="-34"/>
              </a:rPr>
              <a:t>		</a:t>
            </a:r>
            <a:r>
              <a:rPr lang="th-TH" sz="3000" smtClean="0">
                <a:solidFill>
                  <a:srgbClr val="002060"/>
                </a:solidFill>
                <a:cs typeface="FreesiaUPC" pitchFamily="34" charset="-34"/>
              </a:rPr>
              <a:t>เริ่มมีการควบคุมการปล่อยก๊าซ </a:t>
            </a:r>
            <a:r>
              <a:rPr lang="en-US" sz="2000" smtClean="0">
                <a:solidFill>
                  <a:srgbClr val="002060"/>
                </a:solidFill>
                <a:latin typeface="Georgia" pitchFamily="18" charset="0"/>
                <a:cs typeface="FreesiaUPC" pitchFamily="34" charset="-34"/>
              </a:rPr>
              <a:t>SO</a:t>
            </a:r>
            <a:r>
              <a:rPr lang="en-US" sz="2400" baseline="-25000" smtClean="0">
                <a:solidFill>
                  <a:srgbClr val="002060"/>
                </a:solidFill>
                <a:latin typeface="Georgia" pitchFamily="18" charset="0"/>
                <a:cs typeface="FreesiaUPC" pitchFamily="34" charset="-34"/>
              </a:rPr>
              <a:t>2</a:t>
            </a:r>
            <a:r>
              <a:rPr lang="en-US" sz="3000" smtClean="0">
                <a:solidFill>
                  <a:srgbClr val="002060"/>
                </a:solidFill>
                <a:cs typeface="FreesiaUPC" pitchFamily="34" charset="-34"/>
              </a:rPr>
              <a:t>  </a:t>
            </a:r>
            <a:r>
              <a:rPr lang="th-TH" sz="3000" smtClean="0">
                <a:solidFill>
                  <a:srgbClr val="002060"/>
                </a:solidFill>
                <a:cs typeface="FreesiaUPC" pitchFamily="34" charset="-34"/>
              </a:rPr>
              <a:t>(ซัลเฟอร์ไดออกไซด์)  </a:t>
            </a:r>
          </a:p>
          <a:p>
            <a:pPr>
              <a:buFont typeface="Wingdings 2" pitchFamily="18" charset="2"/>
              <a:buNone/>
            </a:pPr>
            <a:r>
              <a:rPr lang="th-TH" sz="3000" smtClean="0">
                <a:solidFill>
                  <a:srgbClr val="002060"/>
                </a:solidFill>
                <a:cs typeface="FreesiaUPC" pitchFamily="34" charset="-34"/>
              </a:rPr>
              <a:t>		ออกสู่บรรยากาศ  นำเอาเทคโนโลยีเชื้อเพลิงสะอาด</a:t>
            </a:r>
          </a:p>
          <a:p>
            <a:pPr>
              <a:buFont typeface="Wingdings 2" pitchFamily="18" charset="2"/>
              <a:buNone/>
            </a:pPr>
            <a:r>
              <a:rPr lang="th-TH" sz="3000" smtClean="0">
                <a:solidFill>
                  <a:srgbClr val="002060"/>
                </a:solidFill>
                <a:cs typeface="FreesiaUPC" pitchFamily="34" charset="-34"/>
              </a:rPr>
              <a:t>		มาใช้เป็นพลังงานทางเลือก เช่น  ใช้มาตรการถ่านหินสะอาด</a:t>
            </a:r>
          </a:p>
          <a:p>
            <a:pPr>
              <a:buFont typeface="Wingdings 2" pitchFamily="18" charset="2"/>
              <a:buNone/>
            </a:pPr>
            <a:r>
              <a:rPr lang="th-TH" sz="3000" smtClean="0">
                <a:solidFill>
                  <a:srgbClr val="002060"/>
                </a:solidFill>
                <a:cs typeface="FreesiaUPC" pitchFamily="34" charset="-34"/>
              </a:rPr>
              <a:t>		ความพยายามใช้เทคโนโลยีลดมลพิษจากการเผาผลาญน้ำมัน</a:t>
            </a:r>
            <a:endParaRPr lang="en-US" sz="3000" smtClean="0">
              <a:solidFill>
                <a:srgbClr val="002060"/>
              </a:solidFill>
              <a:cs typeface="FreesiaUPC" pitchFamily="34" charset="-34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532FCA-D95E-4C79-ACB5-E7C4D9CE63DB}" type="slidenum">
              <a:rPr lang="en-US"/>
              <a:pPr>
                <a:defRPr/>
              </a:pPr>
              <a:t>25</a:t>
            </a:fld>
            <a:endParaRPr lang="en-US"/>
          </a:p>
        </p:txBody>
      </p:sp>
      <p:sp>
        <p:nvSpPr>
          <p:cNvPr id="103426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th-TH" sz="3000" smtClean="0">
                <a:solidFill>
                  <a:srgbClr val="002060"/>
                </a:solidFill>
                <a:cs typeface="FreesiaUPC" pitchFamily="34" charset="-34"/>
              </a:rPr>
              <a:t>ช่วงเวลา 100 ปีที่ผ่านมา อุณหภูมิพื้นผิวโลกเพิ่มขึ้น 0.6 องศาเซลเซียส  จากแบบจำลองภูมิอากาศทั่วโลกทำนายว่า โลกจะร้อนขึ้นอย่างต่อเนื่อง  </a:t>
            </a:r>
          </a:p>
          <a:p>
            <a:pPr marL="0" indent="0">
              <a:buFont typeface="Wingdings 2" pitchFamily="18" charset="2"/>
              <a:buNone/>
            </a:pPr>
            <a:r>
              <a:rPr lang="th-TH" sz="3000" smtClean="0">
                <a:solidFill>
                  <a:srgbClr val="002060"/>
                </a:solidFill>
                <a:cs typeface="FreesiaUPC" pitchFamily="34" charset="-34"/>
              </a:rPr>
              <a:t>จะมีการเปลี่ยนรูปแบบของลมที่พัดรอบโลก ทำให้เกิดพายุฝนทั่วโลก</a:t>
            </a:r>
            <a:endParaRPr lang="en-US" sz="3000" smtClean="0">
              <a:solidFill>
                <a:srgbClr val="002060"/>
              </a:solidFill>
              <a:cs typeface="FreesiaUPC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782405"/>
            <a:ext cx="5357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solidFill>
                  <a:srgbClr val="FFFF00"/>
                </a:solidFill>
                <a:cs typeface="EucrosiaUPC" pitchFamily="18" charset="-34"/>
              </a:rPr>
              <a:t>ภาวะโลกร้อน</a:t>
            </a:r>
            <a:endParaRPr lang="en-US" sz="3600" b="1" dirty="0">
              <a:solidFill>
                <a:srgbClr val="FFFF00"/>
              </a:solidFill>
              <a:cs typeface="EucrosiaUPC" pitchFamily="18" charset="-34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546001-9E3E-415E-BA61-D96BE8D7EB8C}" type="slidenum">
              <a:rPr lang="en-US"/>
              <a:pPr>
                <a:defRPr/>
              </a:pPr>
              <a:t>26</a:t>
            </a:fld>
            <a:endParaRPr lang="en-US"/>
          </a:p>
        </p:txBody>
      </p:sp>
      <p:sp>
        <p:nvSpPr>
          <p:cNvPr id="104450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th-TH" sz="3000" dirty="0" smtClean="0">
                <a:solidFill>
                  <a:srgbClr val="002060"/>
                </a:solidFill>
                <a:cs typeface="FreesiaUPC" pitchFamily="34" charset="-34"/>
              </a:rPr>
              <a:t>การเติบโตของเมืองเพื่อตอบสนองระบบการผลิตแบบทุนนิยมอุตสาหกรรม</a:t>
            </a:r>
          </a:p>
          <a:p>
            <a:pPr marL="0" indent="0">
              <a:buFont typeface="Wingdings 2" pitchFamily="18" charset="2"/>
              <a:buNone/>
            </a:pPr>
            <a:r>
              <a:rPr lang="th-TH" sz="3000" dirty="0" smtClean="0">
                <a:solidFill>
                  <a:srgbClr val="002060"/>
                </a:solidFill>
                <a:cs typeface="FreesiaUPC" pitchFamily="34" charset="-34"/>
              </a:rPr>
              <a:t>ก่อให้เกิด</a:t>
            </a:r>
          </a:p>
          <a:p>
            <a:pPr marL="0" indent="0">
              <a:buFont typeface="Wingdings 2" pitchFamily="18" charset="2"/>
              <a:buNone/>
              <a:tabLst>
                <a:tab pos="914400" algn="l"/>
                <a:tab pos="1377950" algn="l"/>
              </a:tabLst>
            </a:pPr>
            <a:r>
              <a:rPr lang="th-TH" sz="3000" dirty="0" smtClean="0">
                <a:solidFill>
                  <a:srgbClr val="002060"/>
                </a:solidFill>
                <a:cs typeface="FreesiaUPC" pitchFamily="34" charset="-34"/>
              </a:rPr>
              <a:t>	1.	การเคลื่อนย้ายประชากรจากชนบทสู่เมือง</a:t>
            </a:r>
          </a:p>
          <a:p>
            <a:pPr marL="0" indent="0">
              <a:buFont typeface="Wingdings 2" pitchFamily="18" charset="2"/>
              <a:buNone/>
              <a:tabLst>
                <a:tab pos="914400" algn="l"/>
                <a:tab pos="1377950" algn="l"/>
              </a:tabLst>
            </a:pPr>
            <a:r>
              <a:rPr lang="th-TH" sz="3000" dirty="0" smtClean="0">
                <a:solidFill>
                  <a:srgbClr val="002060"/>
                </a:solidFill>
                <a:cs typeface="FreesiaUPC" pitchFamily="34" charset="-34"/>
              </a:rPr>
              <a:t>	2.	การเคลื่อนย้ายไปสู่เขตป่าอนุรักษ์</a:t>
            </a:r>
          </a:p>
          <a:p>
            <a:pPr marL="0" indent="0">
              <a:buFont typeface="Wingdings 2" pitchFamily="18" charset="2"/>
              <a:buNone/>
            </a:pPr>
            <a:r>
              <a:rPr lang="th-TH" sz="3000" dirty="0" smtClean="0">
                <a:solidFill>
                  <a:srgbClr val="002060"/>
                </a:solidFill>
                <a:cs typeface="FreesiaUPC" pitchFamily="34" charset="-34"/>
              </a:rPr>
              <a:t>เป็นตัวเร่งให้คุณภาพสิ่งแวดล้อมเลวลง  เกิดปัญหามลพิษเพิ่มขึ้น  </a:t>
            </a:r>
          </a:p>
          <a:p>
            <a:pPr marL="0" indent="0">
              <a:buFont typeface="Wingdings 2" pitchFamily="18" charset="2"/>
              <a:buNone/>
            </a:pPr>
            <a:r>
              <a:rPr lang="th-TH" sz="3000" dirty="0" smtClean="0">
                <a:solidFill>
                  <a:srgbClr val="002060"/>
                </a:solidFill>
                <a:cs typeface="FreesiaUPC" pitchFamily="34" charset="-34"/>
              </a:rPr>
              <a:t>ความหลากหลายทางนิเวศลดลง</a:t>
            </a:r>
            <a:endParaRPr lang="en-US" sz="3000" dirty="0" smtClean="0">
              <a:solidFill>
                <a:srgbClr val="002060"/>
              </a:solidFill>
              <a:cs typeface="FreesiaUPC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785794"/>
            <a:ext cx="5357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solidFill>
                  <a:srgbClr val="FFFF00"/>
                </a:solidFill>
                <a:cs typeface="EucrosiaUPC" pitchFamily="18" charset="-34"/>
              </a:rPr>
              <a:t>ระบบนิเวศป่า</a:t>
            </a:r>
            <a:endParaRPr lang="en-US" sz="3600" b="1" dirty="0">
              <a:solidFill>
                <a:srgbClr val="FFFF00"/>
              </a:solidFill>
              <a:cs typeface="EucrosiaUPC" pitchFamily="18" charset="-34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96FC98-2DF2-4A6B-84BD-AE73593EFD5F}" type="slidenum">
              <a:rPr lang="en-US"/>
              <a:pPr>
                <a:defRPr/>
              </a:pPr>
              <a:t>27</a:t>
            </a:fld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 2" pitchFamily="18" charset="2"/>
              <a:buNone/>
            </a:pPr>
            <a:r>
              <a:rPr lang="th-TH" sz="3000" smtClean="0">
                <a:solidFill>
                  <a:srgbClr val="002060"/>
                </a:solidFill>
                <a:cs typeface="FreesiaUPC" pitchFamily="34" charset="-34"/>
              </a:rPr>
              <a:t>ปริมาณขยะในเอเชียตะวันออกเฉียงใต้</a:t>
            </a:r>
          </a:p>
          <a:p>
            <a:pPr>
              <a:buFont typeface="Wingdings 2" pitchFamily="18" charset="2"/>
              <a:buNone/>
            </a:pPr>
            <a:r>
              <a:rPr lang="th-TH" sz="3000" smtClean="0">
                <a:solidFill>
                  <a:srgbClr val="002060"/>
                </a:solidFill>
                <a:cs typeface="FreesiaUPC" pitchFamily="34" charset="-34"/>
              </a:rPr>
              <a:t>	-	ของเสียจากโรงงานอุตสาหกรรมอยู่ในรูปขยะทั้งหมด  </a:t>
            </a:r>
          </a:p>
          <a:p>
            <a:pPr>
              <a:buFont typeface="Wingdings 2" pitchFamily="18" charset="2"/>
              <a:buNone/>
            </a:pPr>
            <a:r>
              <a:rPr lang="th-TH" sz="3000" smtClean="0">
                <a:solidFill>
                  <a:srgbClr val="002060"/>
                </a:solidFill>
                <a:cs typeface="FreesiaUPC" pitchFamily="34" charset="-34"/>
              </a:rPr>
              <a:t>			ประมาณ 	2,600 ล้านตันต่อปี</a:t>
            </a:r>
          </a:p>
          <a:p>
            <a:pPr>
              <a:buFont typeface="Wingdings 2" pitchFamily="18" charset="2"/>
              <a:buNone/>
            </a:pPr>
            <a:r>
              <a:rPr lang="th-TH" sz="3000" smtClean="0">
                <a:solidFill>
                  <a:srgbClr val="002060"/>
                </a:solidFill>
                <a:cs typeface="FreesiaUPC" pitchFamily="34" charset="-34"/>
              </a:rPr>
              <a:t>	-	ขยะอุตสาหกรรม  	1,900 ล้านตัน</a:t>
            </a:r>
          </a:p>
          <a:p>
            <a:pPr>
              <a:spcBef>
                <a:spcPts val="1800"/>
              </a:spcBef>
              <a:buFont typeface="Wingdings 2" pitchFamily="18" charset="2"/>
              <a:buNone/>
            </a:pPr>
            <a:r>
              <a:rPr lang="th-TH" sz="3000" smtClean="0">
                <a:solidFill>
                  <a:srgbClr val="002060"/>
                </a:solidFill>
                <a:cs typeface="FreesiaUPC" pitchFamily="34" charset="-34"/>
              </a:rPr>
              <a:t>	-	ขยะทั่วไป   		   700 ล้านตัน    	</a:t>
            </a:r>
          </a:p>
          <a:p>
            <a:pPr>
              <a:buFont typeface="Wingdings 2" pitchFamily="18" charset="2"/>
              <a:buNone/>
            </a:pPr>
            <a:endParaRPr lang="th-TH" sz="3000" smtClean="0">
              <a:solidFill>
                <a:srgbClr val="002060"/>
              </a:solidFill>
              <a:cs typeface="FreesiaUPC" pitchFamily="34" charset="-34"/>
            </a:endParaRPr>
          </a:p>
          <a:p>
            <a:pPr>
              <a:buFont typeface="Wingdings 2" pitchFamily="18" charset="2"/>
              <a:buNone/>
            </a:pPr>
            <a:r>
              <a:rPr lang="th-TH" sz="3000" smtClean="0">
                <a:solidFill>
                  <a:srgbClr val="002060"/>
                </a:solidFill>
                <a:cs typeface="FreesiaUPC" pitchFamily="34" charset="-34"/>
              </a:rPr>
              <a:t>มีแนวโน้มเพิ่มขึ้นเรื่อย ๆ</a:t>
            </a:r>
            <a:endParaRPr lang="en-US" sz="3000" smtClean="0">
              <a:solidFill>
                <a:srgbClr val="002060"/>
              </a:solidFill>
              <a:cs typeface="FreesiaUPC" pitchFamily="34" charset="-34"/>
            </a:endParaRPr>
          </a:p>
        </p:txBody>
      </p:sp>
      <p:sp>
        <p:nvSpPr>
          <p:cNvPr id="4" name="วงเล็บปีกกาซ้าย 3"/>
          <p:cNvSpPr/>
          <p:nvPr/>
        </p:nvSpPr>
        <p:spPr>
          <a:xfrm>
            <a:off x="6065838" y="3643313"/>
            <a:ext cx="142875" cy="642937"/>
          </a:xfrm>
          <a:prstGeom prst="leftBrac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6500" name="สี่เหลี่ยมผืนผ้า 5"/>
          <p:cNvSpPr>
            <a:spLocks noChangeArrowheads="1"/>
          </p:cNvSpPr>
          <p:nvPr/>
        </p:nvSpPr>
        <p:spPr bwMode="auto">
          <a:xfrm>
            <a:off x="6351588" y="4000500"/>
            <a:ext cx="1792287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3000">
                <a:solidFill>
                  <a:srgbClr val="002060"/>
                </a:solidFill>
                <a:latin typeface="Rockwell" pitchFamily="18" charset="0"/>
                <a:cs typeface="FreesiaUPC" pitchFamily="34" charset="-34"/>
              </a:rPr>
              <a:t>ย่อยสลายไม่ได้</a:t>
            </a:r>
            <a:endParaRPr lang="en-US">
              <a:solidFill>
                <a:srgbClr val="002060"/>
              </a:solidFill>
              <a:latin typeface="Rockwell" pitchFamily="18" charset="0"/>
            </a:endParaRPr>
          </a:p>
        </p:txBody>
      </p:sp>
      <p:sp>
        <p:nvSpPr>
          <p:cNvPr id="106501" name="สี่เหลี่ยมผืนผ้า 6"/>
          <p:cNvSpPr>
            <a:spLocks noChangeArrowheads="1"/>
          </p:cNvSpPr>
          <p:nvPr/>
        </p:nvSpPr>
        <p:spPr bwMode="auto">
          <a:xfrm>
            <a:off x="6351588" y="3357563"/>
            <a:ext cx="1512887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3000">
                <a:solidFill>
                  <a:srgbClr val="002060"/>
                </a:solidFill>
                <a:latin typeface="Rockwell" pitchFamily="18" charset="0"/>
                <a:cs typeface="FreesiaUPC" pitchFamily="34" charset="-34"/>
              </a:rPr>
              <a:t>ย่อยสลายได้</a:t>
            </a:r>
            <a:endParaRPr lang="en-US">
              <a:solidFill>
                <a:srgbClr val="002060"/>
              </a:solidFill>
              <a:latin typeface="Rockwell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782405"/>
            <a:ext cx="5357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solidFill>
                  <a:srgbClr val="FFFF00"/>
                </a:solidFill>
                <a:cs typeface="EucrosiaUPC" pitchFamily="18" charset="-34"/>
              </a:rPr>
              <a:t>ขยะเป็นพิษและขยะทั่วไป</a:t>
            </a:r>
            <a:endParaRPr lang="en-US" sz="3600" b="1" dirty="0">
              <a:solidFill>
                <a:srgbClr val="FFFF00"/>
              </a:solidFill>
              <a:cs typeface="EucrosiaUPC" pitchFamily="18" charset="-34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47177A-48F2-4E5C-9754-42C4C58E7783}" type="slidenum">
              <a:rPr lang="en-US"/>
              <a:pPr>
                <a:defRPr/>
              </a:pPr>
              <a:t>28</a:t>
            </a:fld>
            <a:endParaRPr lang="en-US"/>
          </a:p>
        </p:txBody>
      </p:sp>
      <p:sp>
        <p:nvSpPr>
          <p:cNvPr id="107522" name="ตัวยึดเนื้อหา 2"/>
          <p:cNvSpPr>
            <a:spLocks noGrp="1"/>
          </p:cNvSpPr>
          <p:nvPr>
            <p:ph idx="1"/>
          </p:nvPr>
        </p:nvSpPr>
        <p:spPr>
          <a:xfrm>
            <a:off x="642938" y="1643063"/>
            <a:ext cx="8043862" cy="4529137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th-TH" sz="3000" dirty="0" smtClean="0">
                <a:solidFill>
                  <a:srgbClr val="FFFF00"/>
                </a:solidFill>
                <a:cs typeface="FreesiaUPC" pitchFamily="34" charset="-34"/>
              </a:rPr>
              <a:t>ขยะอุตสาหกรรม</a:t>
            </a:r>
          </a:p>
          <a:p>
            <a:pPr>
              <a:buFont typeface="Wingdings 2" pitchFamily="18" charset="2"/>
              <a:buNone/>
            </a:pPr>
            <a:r>
              <a:rPr lang="th-TH" sz="3000" dirty="0" smtClean="0">
                <a:cs typeface="FreesiaUPC" pitchFamily="34" charset="-34"/>
              </a:rPr>
              <a:t>	</a:t>
            </a:r>
            <a:r>
              <a:rPr lang="th-TH" sz="3000" dirty="0" smtClean="0">
                <a:solidFill>
                  <a:srgbClr val="002060"/>
                </a:solidFill>
                <a:cs typeface="FreesiaUPC" pitchFamily="34" charset="-34"/>
              </a:rPr>
              <a:t>ส่วนที่เป็นขยะพิษที่เป็นสารเคมี</a:t>
            </a:r>
          </a:p>
          <a:p>
            <a:pPr>
              <a:buFont typeface="Wingdings 2" pitchFamily="18" charset="2"/>
              <a:buNone/>
            </a:pPr>
            <a:r>
              <a:rPr lang="th-TH" sz="3000" dirty="0" smtClean="0">
                <a:solidFill>
                  <a:srgbClr val="002060"/>
                </a:solidFill>
                <a:cs typeface="FreesiaUPC" pitchFamily="34" charset="-34"/>
              </a:rPr>
              <a:t>	ไม่มีระบบการบำบัดหรือบำบัดได้ไม่ดี</a:t>
            </a:r>
          </a:p>
          <a:p>
            <a:pPr>
              <a:buFont typeface="Wingdings 2" pitchFamily="18" charset="2"/>
              <a:buNone/>
            </a:pPr>
            <a:r>
              <a:rPr lang="th-TH" sz="3000" dirty="0" smtClean="0">
                <a:solidFill>
                  <a:srgbClr val="002060"/>
                </a:solidFill>
                <a:cs typeface="FreesiaUPC" pitchFamily="34" charset="-34"/>
              </a:rPr>
              <a:t>	ไม่เพียงพอ  เป็นอันตรายต่อสิ่งแวดล้อม</a:t>
            </a:r>
          </a:p>
          <a:p>
            <a:pPr>
              <a:buFont typeface="Wingdings 2" pitchFamily="18" charset="2"/>
              <a:buNone/>
            </a:pPr>
            <a:endParaRPr lang="th-TH" sz="3000" dirty="0" smtClean="0">
              <a:solidFill>
                <a:srgbClr val="002060"/>
              </a:solidFill>
              <a:cs typeface="FreesiaUPC" pitchFamily="34" charset="-34"/>
            </a:endParaRPr>
          </a:p>
          <a:p>
            <a:pPr>
              <a:buFont typeface="Wingdings 2" pitchFamily="18" charset="2"/>
              <a:buNone/>
            </a:pPr>
            <a:r>
              <a:rPr lang="th-TH" sz="3000" dirty="0" smtClean="0">
                <a:solidFill>
                  <a:schemeClr val="bg1"/>
                </a:solidFill>
                <a:cs typeface="FreesiaUPC" pitchFamily="34" charset="-34"/>
              </a:rPr>
              <a:t>การขาด “</a:t>
            </a:r>
            <a:r>
              <a:rPr lang="th-TH" sz="3000" i="1" dirty="0" smtClean="0">
                <a:solidFill>
                  <a:schemeClr val="bg1"/>
                </a:solidFill>
                <a:cs typeface="FreesiaUPC" pitchFamily="34" charset="-34"/>
              </a:rPr>
              <a:t>ความรู้</a:t>
            </a:r>
            <a:r>
              <a:rPr lang="th-TH" sz="3000" dirty="0" smtClean="0">
                <a:solidFill>
                  <a:schemeClr val="bg1"/>
                </a:solidFill>
                <a:cs typeface="FreesiaUPC" pitchFamily="34" charset="-34"/>
              </a:rPr>
              <a:t>” เรื่องขยะพิษ เป็นอันตรายมากขึ้นกับผู้คนในโลกเอเชีย</a:t>
            </a:r>
            <a:endParaRPr lang="en-US" sz="3000" dirty="0" smtClean="0">
              <a:solidFill>
                <a:schemeClr val="bg1"/>
              </a:solidFill>
              <a:cs typeface="FreesiaUPC" pitchFamily="34" charset="-34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81B21D-3017-4E63-A824-89575234F73E}" type="slidenum">
              <a:rPr lang="en-US"/>
              <a:pPr>
                <a:defRPr/>
              </a:pPr>
              <a:t>29</a:t>
            </a:fld>
            <a:endParaRPr lang="en-US"/>
          </a:p>
        </p:txBody>
      </p:sp>
      <p:sp>
        <p:nvSpPr>
          <p:cNvPr id="105474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th-TH" sz="3000" smtClean="0">
                <a:solidFill>
                  <a:srgbClr val="002060"/>
                </a:solidFill>
                <a:cs typeface="FreesiaUPC" pitchFamily="34" charset="-34"/>
              </a:rPr>
              <a:t>การเติบโตทางเศรษฐกิจไม่ได้กระจายความมั่งคั่งสู่ทุกคนในสังคม  </a:t>
            </a:r>
          </a:p>
          <a:p>
            <a:pPr marL="0" indent="0">
              <a:buFont typeface="Wingdings 2" pitchFamily="18" charset="2"/>
              <a:buNone/>
            </a:pPr>
            <a:r>
              <a:rPr lang="th-TH" sz="3000" smtClean="0">
                <a:solidFill>
                  <a:srgbClr val="002060"/>
                </a:solidFill>
                <a:cs typeface="FreesiaUPC" pitchFamily="34" charset="-34"/>
              </a:rPr>
              <a:t>จึงเกิดการเติบโตของเมืองที่ไม่มีคุณภาพชีวิต  เผชิญกับปัญหาจราจร </a:t>
            </a:r>
          </a:p>
          <a:p>
            <a:pPr marL="0" indent="0">
              <a:buFont typeface="Wingdings 2" pitchFamily="18" charset="2"/>
              <a:buNone/>
            </a:pPr>
            <a:r>
              <a:rPr lang="th-TH" sz="3000" smtClean="0">
                <a:solidFill>
                  <a:srgbClr val="002060"/>
                </a:solidFill>
                <a:cs typeface="FreesiaUPC" pitchFamily="34" charset="-34"/>
              </a:rPr>
              <a:t>มลพิษทางอากาศและทางน้ำ  ชุมชนแออัด  ขาดแคลนน้ำดื่มสะอาด  </a:t>
            </a:r>
          </a:p>
          <a:p>
            <a:pPr marL="0" indent="0">
              <a:buFont typeface="Wingdings 2" pitchFamily="18" charset="2"/>
              <a:buNone/>
            </a:pPr>
            <a:r>
              <a:rPr lang="th-TH" sz="3000" smtClean="0">
                <a:solidFill>
                  <a:srgbClr val="002060"/>
                </a:solidFill>
                <a:cs typeface="FreesiaUPC" pitchFamily="34" charset="-34"/>
              </a:rPr>
              <a:t>ขยะ ฯลฯ</a:t>
            </a:r>
            <a:endParaRPr lang="en-US" sz="3000" smtClean="0">
              <a:solidFill>
                <a:srgbClr val="002060"/>
              </a:solidFill>
              <a:cs typeface="FreesiaUPC" pitchFamily="34" charset="-34"/>
            </a:endParaRPr>
          </a:p>
        </p:txBody>
      </p:sp>
      <p:pic>
        <p:nvPicPr>
          <p:cNvPr id="105475" name="Picture 2" descr="http://images.china.cn/images1/200705/39348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3929063"/>
            <a:ext cx="385762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476" name="Picture 4" descr="http://www.nlceg.co.uk/resources/Slum+communit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3929063"/>
            <a:ext cx="3857625" cy="259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00034" y="782405"/>
            <a:ext cx="5357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solidFill>
                  <a:srgbClr val="FFFF00"/>
                </a:solidFill>
                <a:cs typeface="EucrosiaUPC" pitchFamily="18" charset="-34"/>
              </a:rPr>
              <a:t>สภาพชีวิตในเมือง</a:t>
            </a:r>
            <a:endParaRPr lang="en-US" sz="3600" b="1" dirty="0">
              <a:solidFill>
                <a:srgbClr val="FFFF00"/>
              </a:solidFill>
              <a:cs typeface="EucrosiaUPC" pitchFamily="18" charset="-34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ตัวยึดหมายเลขภาพนิ่ง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1F8B09-EC31-4437-BA43-B3E7BF4BECE7}" type="slidenum">
              <a:rPr lang="en-US"/>
              <a:pPr>
                <a:defRPr/>
              </a:pPr>
              <a:t>3</a:t>
            </a:fld>
            <a:endParaRPr lang="en-US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h-TH" b="1">
                <a:solidFill>
                  <a:schemeClr val="accent2"/>
                </a:solidFill>
              </a:rPr>
              <a:t>การพิจารณาประเด็นศึกษา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3995738" y="1600200"/>
            <a:ext cx="4691062" cy="4525963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itchFamily="2" charset="2"/>
              <a:buChar char="Ø"/>
              <a:defRPr/>
            </a:pPr>
            <a:r>
              <a:rPr lang="th-TH" sz="4000" b="1" dirty="0" smtClean="0"/>
              <a:t>  มุมมอง</a:t>
            </a:r>
            <a:r>
              <a:rPr lang="th-TH" sz="4000" b="1" dirty="0"/>
              <a:t>ที่หลากหลาย</a:t>
            </a:r>
          </a:p>
          <a:p>
            <a:pPr fontAlgn="auto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itchFamily="2" charset="2"/>
              <a:buChar char="Ø"/>
              <a:defRPr/>
            </a:pPr>
            <a:r>
              <a:rPr lang="th-TH" sz="4000" b="1" dirty="0" smtClean="0"/>
              <a:t>  การ</a:t>
            </a:r>
            <a:r>
              <a:rPr lang="th-TH" sz="4000" b="1" dirty="0"/>
              <a:t>ให้เหตุผล</a:t>
            </a:r>
          </a:p>
          <a:p>
            <a:pPr fontAlgn="auto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itchFamily="2" charset="2"/>
              <a:buChar char="Ø"/>
              <a:defRPr/>
            </a:pPr>
            <a:r>
              <a:rPr lang="th-TH" sz="4000" b="1" dirty="0" smtClean="0"/>
              <a:t>  ผลกระทบ</a:t>
            </a:r>
            <a:endParaRPr lang="th-TH" sz="4000" b="1" dirty="0"/>
          </a:p>
        </p:txBody>
      </p:sp>
      <p:sp>
        <p:nvSpPr>
          <p:cNvPr id="76804" name="Oval 4"/>
          <p:cNvSpPr>
            <a:spLocks noChangeArrowheads="1"/>
          </p:cNvSpPr>
          <p:nvPr/>
        </p:nvSpPr>
        <p:spPr bwMode="auto">
          <a:xfrm>
            <a:off x="1547813" y="2708275"/>
            <a:ext cx="1008062" cy="936625"/>
          </a:xfrm>
          <a:prstGeom prst="ellipse">
            <a:avLst/>
          </a:prstGeom>
          <a:solidFill>
            <a:srgbClr val="DFFF85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>
              <a:latin typeface="Franklin Gothic Book" pitchFamily="34" charset="0"/>
            </a:endParaRPr>
          </a:p>
        </p:txBody>
      </p:sp>
      <p:sp>
        <p:nvSpPr>
          <p:cNvPr id="76805" name="Line 5"/>
          <p:cNvSpPr>
            <a:spLocks noChangeShapeType="1"/>
          </p:cNvSpPr>
          <p:nvPr/>
        </p:nvSpPr>
        <p:spPr bwMode="auto">
          <a:xfrm flipV="1">
            <a:off x="2051050" y="3860800"/>
            <a:ext cx="0" cy="71913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6806" name="Line 6"/>
          <p:cNvSpPr>
            <a:spLocks noChangeShapeType="1"/>
          </p:cNvSpPr>
          <p:nvPr/>
        </p:nvSpPr>
        <p:spPr bwMode="auto">
          <a:xfrm>
            <a:off x="827088" y="2420938"/>
            <a:ext cx="503237" cy="50323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6807" name="Line 7"/>
          <p:cNvSpPr>
            <a:spLocks noChangeShapeType="1"/>
          </p:cNvSpPr>
          <p:nvPr/>
        </p:nvSpPr>
        <p:spPr bwMode="auto">
          <a:xfrm flipH="1">
            <a:off x="827088" y="3573463"/>
            <a:ext cx="576262" cy="5048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6808" name="Line 8"/>
          <p:cNvSpPr>
            <a:spLocks noChangeShapeType="1"/>
          </p:cNvSpPr>
          <p:nvPr/>
        </p:nvSpPr>
        <p:spPr bwMode="auto">
          <a:xfrm flipH="1" flipV="1">
            <a:off x="1908175" y="1916113"/>
            <a:ext cx="71438" cy="6477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6809" name="Line 9"/>
          <p:cNvSpPr>
            <a:spLocks noChangeShapeType="1"/>
          </p:cNvSpPr>
          <p:nvPr/>
        </p:nvSpPr>
        <p:spPr bwMode="auto">
          <a:xfrm flipH="1">
            <a:off x="2627313" y="2276475"/>
            <a:ext cx="576262" cy="431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6810" name="Line 10"/>
          <p:cNvSpPr>
            <a:spLocks noChangeShapeType="1"/>
          </p:cNvSpPr>
          <p:nvPr/>
        </p:nvSpPr>
        <p:spPr bwMode="auto">
          <a:xfrm>
            <a:off x="2771775" y="3573463"/>
            <a:ext cx="576263" cy="36036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หมายเลขภาพนิ่ง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9640B1-AB9C-4F64-BBA6-18797C6BAFDF}" type="slidenum">
              <a:rPr lang="en-US"/>
              <a:pPr>
                <a:defRPr/>
              </a:pPr>
              <a:t>30</a:t>
            </a:fld>
            <a:endParaRPr lang="en-US"/>
          </a:p>
        </p:txBody>
      </p:sp>
      <p:sp>
        <p:nvSpPr>
          <p:cNvPr id="108546" name="ตัวยึดเนื้อหา 2"/>
          <p:cNvSpPr>
            <a:spLocks noGrp="1"/>
          </p:cNvSpPr>
          <p:nvPr>
            <p:ph idx="1"/>
          </p:nvPr>
        </p:nvSpPr>
        <p:spPr>
          <a:xfrm>
            <a:off x="642938" y="571500"/>
            <a:ext cx="8043862" cy="5524500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th-TH" sz="3000" smtClean="0"/>
              <a:t>ทศวรรษที่ 1970 และ 1980  </a:t>
            </a:r>
          </a:p>
          <a:p>
            <a:pPr marL="0" indent="0">
              <a:buFont typeface="Wingdings 2" pitchFamily="18" charset="2"/>
              <a:buNone/>
            </a:pPr>
            <a:r>
              <a:rPr lang="th-TH" sz="3000" smtClean="0"/>
              <a:t>มนุษย์เริ่มตระหนักถึงภัยวิกฤติจากสิ่งแวดล้อมที่มาจากอุตสาหกรรม</a:t>
            </a:r>
            <a:endParaRPr lang="en-US" sz="3000" smtClean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หมายเลขภาพนิ่ง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469C2E-6DD6-4F63-A19E-0302478A67A7}" type="slidenum">
              <a:rPr lang="en-US"/>
              <a:pPr>
                <a:defRPr/>
              </a:pPr>
              <a:t>31</a:t>
            </a:fld>
            <a:endParaRPr lang="en-US"/>
          </a:p>
        </p:txBody>
      </p:sp>
      <p:sp>
        <p:nvSpPr>
          <p:cNvPr id="109570" name="ตัวยึดเนื้อหา 2"/>
          <p:cNvSpPr>
            <a:spLocks noGrp="1"/>
          </p:cNvSpPr>
          <p:nvPr>
            <p:ph idx="1"/>
          </p:nvPr>
        </p:nvSpPr>
        <p:spPr>
          <a:xfrm>
            <a:off x="642938" y="571500"/>
            <a:ext cx="8286750" cy="5524500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th-TH" sz="3000" b="1" smtClean="0"/>
              <a:t>แนวคิดกรีนนิสต์ (สีเขียว) </a:t>
            </a:r>
          </a:p>
          <a:p>
            <a:pPr marL="0" indent="0">
              <a:buFont typeface="Wingdings 2" pitchFamily="18" charset="2"/>
              <a:buNone/>
            </a:pPr>
            <a:r>
              <a:rPr lang="th-TH" sz="3000" smtClean="0"/>
              <a:t>แนวคิดเกี่ยวกับการอนุรักษ์ทรัพยากรธรรมชาติสิ่งแวดล้อม</a:t>
            </a:r>
          </a:p>
          <a:p>
            <a:pPr marL="0" indent="0">
              <a:buFont typeface="Wingdings 2" pitchFamily="18" charset="2"/>
              <a:buNone/>
            </a:pPr>
            <a:r>
              <a:rPr lang="th-TH" sz="3000" smtClean="0"/>
              <a:t>ในลักษณะอุดมการณ์ร่วมสมัยเกิดขึ้นในทศวรรษที่ 1970 </a:t>
            </a:r>
            <a:r>
              <a:rPr lang="en-US" sz="3000" smtClean="0"/>
              <a:t>:</a:t>
            </a:r>
            <a:r>
              <a:rPr lang="th-TH" sz="3000" smtClean="0"/>
              <a:t> </a:t>
            </a:r>
            <a:endParaRPr lang="en-US" sz="3000" smtClean="0"/>
          </a:p>
          <a:p>
            <a:pPr marL="0" indent="0">
              <a:buFont typeface="Wingdings 2" pitchFamily="18" charset="2"/>
              <a:buNone/>
            </a:pPr>
            <a:r>
              <a:rPr lang="th-TH" sz="3000" smtClean="0"/>
              <a:t>เผยแพร่ข้อเท็จจริงถึงปัญหาด้านสิ่งแวดล้อม</a:t>
            </a:r>
            <a:endParaRPr lang="en-US" sz="3000" smtClean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หมายเลขภาพนิ่ง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BEB75C-406B-4FD3-BBDB-572FE986ACD6}" type="slidenum">
              <a:rPr lang="en-US"/>
              <a:pPr>
                <a:defRPr/>
              </a:pPr>
              <a:t>32</a:t>
            </a:fld>
            <a:endParaRPr lang="en-US"/>
          </a:p>
        </p:txBody>
      </p:sp>
      <p:sp>
        <p:nvSpPr>
          <p:cNvPr id="110594" name="ตัวยึดเนื้อหา 2"/>
          <p:cNvSpPr>
            <a:spLocks noGrp="1"/>
          </p:cNvSpPr>
          <p:nvPr>
            <p:ph idx="1"/>
          </p:nvPr>
        </p:nvSpPr>
        <p:spPr>
          <a:xfrm>
            <a:off x="642938" y="571500"/>
            <a:ext cx="8043862" cy="5524500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th-TH" sz="3000" smtClean="0"/>
              <a:t>1972	</a:t>
            </a:r>
          </a:p>
          <a:p>
            <a:pPr marL="0" indent="0">
              <a:buFont typeface="Wingdings 2" pitchFamily="18" charset="2"/>
              <a:buNone/>
            </a:pPr>
            <a:r>
              <a:rPr lang="th-TH" sz="3000" smtClean="0"/>
              <a:t>นักวิทยาศาสตร์กลุ่มหนึ่งจัดทำแบบจำลองพลวัตโลกด้วยคอมพิวเตอร์</a:t>
            </a:r>
          </a:p>
          <a:p>
            <a:pPr marL="0" indent="0">
              <a:spcBef>
                <a:spcPct val="0"/>
              </a:spcBef>
              <a:buFont typeface="Wingdings 2" pitchFamily="18" charset="2"/>
              <a:buNone/>
            </a:pPr>
            <a:r>
              <a:rPr lang="th-TH" sz="3000" smtClean="0"/>
              <a:t>และทำนายอนาคตโลกว่า  วาระสุดท้ายของมนุษย์โลกกำลังจะมาถึง  </a:t>
            </a:r>
          </a:p>
          <a:p>
            <a:pPr marL="0" indent="0">
              <a:spcBef>
                <a:spcPct val="0"/>
              </a:spcBef>
              <a:buFont typeface="Wingdings 2" pitchFamily="18" charset="2"/>
              <a:buNone/>
            </a:pPr>
            <a:r>
              <a:rPr lang="th-TH" sz="3000" smtClean="0"/>
              <a:t>เป็นแนวคิดที่ท้าทายทางออกของโลก</a:t>
            </a:r>
            <a:endParaRPr lang="en-US" sz="3000" smtClean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ตัวยึดหมายเลขภาพนิ่ง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6BD3E7-DFA2-4C78-8C21-100819AF41FE}" type="slidenum">
              <a:rPr lang="en-US"/>
              <a:pPr>
                <a:defRPr/>
              </a:pPr>
              <a:t>33</a:t>
            </a:fld>
            <a:endParaRPr lang="en-US"/>
          </a:p>
        </p:txBody>
      </p:sp>
      <p:sp>
        <p:nvSpPr>
          <p:cNvPr id="111618" name="ตัวยึดเนื้อหา 2"/>
          <p:cNvSpPr>
            <a:spLocks noGrp="1"/>
          </p:cNvSpPr>
          <p:nvPr>
            <p:ph idx="1"/>
          </p:nvPr>
        </p:nvSpPr>
        <p:spPr>
          <a:xfrm>
            <a:off x="642938" y="571500"/>
            <a:ext cx="8043862" cy="5524500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th-TH" sz="3000" b="1" smtClean="0"/>
              <a:t>วิกฤติใหญ่ของโลก</a:t>
            </a:r>
          </a:p>
          <a:p>
            <a:pPr marL="0" indent="0">
              <a:buFont typeface="Wingdings 2" pitchFamily="18" charset="2"/>
              <a:buNone/>
            </a:pPr>
            <a:r>
              <a:rPr lang="th-TH" sz="3000" smtClean="0"/>
              <a:t>	แก๊สพิษรั่วที่โบปาล (1984)</a:t>
            </a:r>
          </a:p>
          <a:p>
            <a:pPr marL="0" indent="0">
              <a:buFont typeface="Wingdings 2" pitchFamily="18" charset="2"/>
              <a:buNone/>
            </a:pPr>
            <a:r>
              <a:rPr lang="th-TH" sz="3000" smtClean="0"/>
              <a:t>	โรงไฟฟ้านิวเคลียร์ระเบิดที่เชอร์โนบิล รัสเซีย (1986)  </a:t>
            </a:r>
          </a:p>
          <a:p>
            <a:pPr marL="0" indent="0">
              <a:buFont typeface="Wingdings 2" pitchFamily="18" charset="2"/>
              <a:buNone/>
            </a:pPr>
            <a:r>
              <a:rPr lang="th-TH" sz="3000" smtClean="0"/>
              <a:t>	น้ำมันรั่วไหลลงทะเลที่อลาสกา (1989)</a:t>
            </a:r>
          </a:p>
          <a:p>
            <a:pPr marL="0" indent="0">
              <a:buFont typeface="Wingdings 2" pitchFamily="18" charset="2"/>
              <a:buNone/>
            </a:pPr>
            <a:r>
              <a:rPr lang="th-TH" sz="3000" smtClean="0"/>
              <a:t>สิ่งแวดล้อมที่เป็นพิษมิได้จำกัดอยู่ในพรมแดนของประเทศใดประเทศหนึ่ง  </a:t>
            </a:r>
          </a:p>
          <a:p>
            <a:pPr marL="0" indent="0">
              <a:spcBef>
                <a:spcPct val="0"/>
              </a:spcBef>
              <a:buFont typeface="Wingdings 2" pitchFamily="18" charset="2"/>
              <a:buNone/>
            </a:pPr>
            <a:r>
              <a:rPr lang="th-TH" sz="3000" smtClean="0"/>
              <a:t>แต่กระจายไปทั่ว</a:t>
            </a:r>
            <a:endParaRPr lang="en-US" sz="3000" smtClean="0"/>
          </a:p>
        </p:txBody>
      </p:sp>
      <p:pic>
        <p:nvPicPr>
          <p:cNvPr id="111619" name="Picture 2" descr="A woman looks at photographic exhibit on the Bhopal disaster. (Source: Reuters)">
            <a:hlinkClick r:id="rId3" tooltip="A woman looks at photographic exhibit on the Bhopal disaster. (Source: Reuters)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3" y="4281488"/>
            <a:ext cx="2643187" cy="198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1620" name="Picture 4" descr=" The ''Exxon Valdez'' oil spill. (Source: NOAA)">
            <a:hlinkClick r:id="rId5" tooltip=" The ''Exxon Valdez'' oil spill. (Source: NOAA)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5000" y="4264025"/>
            <a:ext cx="2955925" cy="202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1621" name="Picture 6" descr="http://www.thaingo.org/images3/nuclear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14688" y="4264025"/>
            <a:ext cx="2428875" cy="198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ยึดหมายเลขภาพนิ่ง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CAE04F-8B18-4F1B-AF98-91E4AEDB4606}" type="slidenum">
              <a:rPr lang="en-US"/>
              <a:pPr>
                <a:defRPr/>
              </a:pPr>
              <a:t>34</a:t>
            </a:fld>
            <a:endParaRPr lang="en-US"/>
          </a:p>
        </p:txBody>
      </p:sp>
      <p:sp>
        <p:nvSpPr>
          <p:cNvPr id="112642" name="ตัวยึดเนื้อหา 2"/>
          <p:cNvSpPr>
            <a:spLocks noGrp="1"/>
          </p:cNvSpPr>
          <p:nvPr>
            <p:ph idx="1"/>
          </p:nvPr>
        </p:nvSpPr>
        <p:spPr>
          <a:xfrm>
            <a:off x="642938" y="619125"/>
            <a:ext cx="8043862" cy="5524500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th-TH" sz="3000" smtClean="0"/>
              <a:t>การเพิ่มขึ้นอย่างรวดเร็วของคาร์บอนไดออกไซด์  ไนโตรเจนออกไซด์  </a:t>
            </a:r>
          </a:p>
          <a:p>
            <a:pPr marL="0" indent="0">
              <a:buFont typeface="Wingdings 2" pitchFamily="18" charset="2"/>
              <a:buNone/>
            </a:pPr>
            <a:r>
              <a:rPr lang="th-TH" sz="3000" smtClean="0"/>
              <a:t>มีเธน และ </a:t>
            </a:r>
            <a:r>
              <a:rPr lang="en-US" sz="2400" smtClean="0"/>
              <a:t>CFC</a:t>
            </a:r>
            <a:r>
              <a:rPr lang="en-US" sz="3000" smtClean="0"/>
              <a:t>-11</a:t>
            </a:r>
            <a:r>
              <a:rPr lang="th-TH" sz="3000" smtClean="0"/>
              <a:t> เป็นสาเหตุของปรากฏการณ์เรือนกระจก </a:t>
            </a:r>
            <a:r>
              <a:rPr lang="th-TH" sz="2400" smtClean="0"/>
              <a:t>(</a:t>
            </a:r>
            <a:r>
              <a:rPr lang="en-US" sz="2400" smtClean="0"/>
              <a:t>greenhouse</a:t>
            </a:r>
            <a:r>
              <a:rPr lang="th-TH" sz="2400" smtClean="0"/>
              <a:t> </a:t>
            </a:r>
            <a:r>
              <a:rPr lang="en-US" sz="2400" smtClean="0"/>
              <a:t> effect</a:t>
            </a:r>
            <a:r>
              <a:rPr lang="th-TH" sz="2400" smtClean="0"/>
              <a:t>)</a:t>
            </a:r>
            <a:r>
              <a:rPr lang="th-TH" sz="3000" smtClean="0"/>
              <a:t>  โลกร้อนขึ้นเรื่อย ๆ</a:t>
            </a:r>
            <a:endParaRPr lang="en-US" sz="3000" smtClean="0"/>
          </a:p>
        </p:txBody>
      </p:sp>
      <p:pic>
        <p:nvPicPr>
          <p:cNvPr id="112643" name="Picture 6" descr="http://www.bloggang.com/data/ricolajoy/picture/1192679754.jpg"/>
          <p:cNvPicPr>
            <a:picLocks noChangeAspect="1" noChangeArrowheads="1"/>
          </p:cNvPicPr>
          <p:nvPr/>
        </p:nvPicPr>
        <p:blipFill>
          <a:blip r:embed="rId3"/>
          <a:srcRect l="6250" t="11111" r="18750" b="8333"/>
          <a:stretch>
            <a:fillRect/>
          </a:stretch>
        </p:blipFill>
        <p:spPr bwMode="auto">
          <a:xfrm>
            <a:off x="6072188" y="3873500"/>
            <a:ext cx="2286000" cy="18415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12644" name="Picture 2" descr="phot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813" y="3857625"/>
            <a:ext cx="5286375" cy="188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ตัวยึดหมายเลขภาพนิ่ง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A62459-31B1-4870-9958-0E6B9CBAAB2D}" type="slidenum">
              <a:rPr lang="en-US"/>
              <a:pPr>
                <a:defRPr/>
              </a:pPr>
              <a:t>35</a:t>
            </a:fld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642938" y="571500"/>
            <a:ext cx="8250237" cy="5524500"/>
          </a:xfrm>
        </p:spPr>
        <p:txBody>
          <a:bodyPr>
            <a:normAutofit/>
          </a:bodyPr>
          <a:lstStyle/>
          <a:p>
            <a:pPr>
              <a:buFont typeface="Wingdings 2" pitchFamily="18" charset="2"/>
              <a:buNone/>
            </a:pPr>
            <a:r>
              <a:rPr lang="th-TH" smtClean="0"/>
              <a:t>1997	</a:t>
            </a:r>
          </a:p>
          <a:p>
            <a:pPr>
              <a:buFont typeface="Wingdings 2" pitchFamily="18" charset="2"/>
              <a:buNone/>
            </a:pPr>
            <a:r>
              <a:rPr lang="th-TH" sz="3000" smtClean="0"/>
              <a:t>พิธีสารเกียวโต </a:t>
            </a:r>
            <a:r>
              <a:rPr lang="th-TH" sz="2000" smtClean="0"/>
              <a:t>(</a:t>
            </a:r>
            <a:r>
              <a:rPr lang="en-US" sz="2200" smtClean="0"/>
              <a:t>Kyoto Protocol</a:t>
            </a:r>
            <a:r>
              <a:rPr lang="th-TH" sz="2000" smtClean="0"/>
              <a:t>)</a:t>
            </a:r>
            <a:r>
              <a:rPr lang="th-TH" sz="3000" smtClean="0"/>
              <a:t> เป็นข้อตกลงนานาชาติ</a:t>
            </a:r>
          </a:p>
          <a:p>
            <a:pPr>
              <a:buFont typeface="Wingdings 2" pitchFamily="18" charset="2"/>
              <a:buNone/>
            </a:pPr>
            <a:r>
              <a:rPr lang="th-TH" sz="3000" smtClean="0"/>
              <a:t>ที่มีผลตามกฎหมาย   มีขึ้นเมื่อเดือนมกราคม  ณ กรุงเกียวโต ประเทศญี่ปุ่น  </a:t>
            </a:r>
          </a:p>
          <a:p>
            <a:pPr>
              <a:buFont typeface="Wingdings 2" pitchFamily="18" charset="2"/>
              <a:buNone/>
            </a:pPr>
            <a:r>
              <a:rPr lang="th-TH" sz="3000" smtClean="0"/>
              <a:t>เพื่อพยายามลดปริมาณก๊าซที่เป็นสาเหตุของปรากฏการณ์เรือนกระจก </a:t>
            </a:r>
          </a:p>
          <a:p>
            <a:pPr>
              <a:buFont typeface="Wingdings 2" pitchFamily="18" charset="2"/>
              <a:buNone/>
            </a:pPr>
            <a:r>
              <a:rPr lang="th-TH" sz="3000" smtClean="0"/>
              <a:t>6 ชนิด ลงประมาณ 5 </a:t>
            </a:r>
            <a:r>
              <a:rPr lang="en-US" sz="2000" smtClean="0"/>
              <a:t>%</a:t>
            </a:r>
            <a:r>
              <a:rPr lang="th-TH" sz="3000" smtClean="0"/>
              <a:t> ภายในปี 2555 (ค.ศ. 2012)</a:t>
            </a:r>
            <a:endParaRPr lang="en-US" sz="3000" smtClean="0"/>
          </a:p>
        </p:txBody>
      </p:sp>
      <p:pic>
        <p:nvPicPr>
          <p:cNvPr id="113667" name="Picture 2" descr="Toronto skyline (CP Picture - Frank Gunn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50" y="4286250"/>
            <a:ext cx="3173413" cy="202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668" name="Picture 6" descr="http://www.macalester.edu/environmentalstudies/students/projects/citizenscience2008/cleandevmechanism/images/kyoto%2520protocol-jj-0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" y="4286250"/>
            <a:ext cx="3041650" cy="199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669" name="Picture 8" descr="http://www.brokerscarbon.com/img/kyoto_protocol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00875" y="4249738"/>
            <a:ext cx="1785938" cy="208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หมายเลขภาพนิ่ง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D9342E-2661-4F64-8083-0B5C27E3AF93}" type="slidenum">
              <a:rPr lang="en-US"/>
              <a:pPr>
                <a:defRPr/>
              </a:pPr>
              <a:t>36</a:t>
            </a:fld>
            <a:endParaRPr lang="en-US"/>
          </a:p>
        </p:txBody>
      </p:sp>
      <p:sp>
        <p:nvSpPr>
          <p:cNvPr id="114690" name="ตัวยึดเนื้อหา 2"/>
          <p:cNvSpPr>
            <a:spLocks noGrp="1"/>
          </p:cNvSpPr>
          <p:nvPr>
            <p:ph idx="1"/>
          </p:nvPr>
        </p:nvSpPr>
        <p:spPr>
          <a:xfrm>
            <a:off x="571500" y="2714625"/>
            <a:ext cx="8115300" cy="3381375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th-TH" sz="3000" smtClean="0"/>
              <a:t>รัฐบาลประเทศสหรัฐอเมริกาปฏิเสธการลงนาม  อ้างว่า</a:t>
            </a:r>
          </a:p>
          <a:p>
            <a:pPr marL="0" indent="0">
              <a:spcBef>
                <a:spcPct val="0"/>
              </a:spcBef>
              <a:buFont typeface="Wingdings 2" pitchFamily="18" charset="2"/>
              <a:buNone/>
            </a:pPr>
            <a:r>
              <a:rPr lang="th-TH" sz="3000" smtClean="0"/>
              <a:t>การลดปริมาณก๊าซเรือนกระจกอาจส่งผลกระทบต่อเศรษฐกิจของประเทศ</a:t>
            </a:r>
          </a:p>
          <a:p>
            <a:pPr marL="0" indent="0">
              <a:spcBef>
                <a:spcPct val="0"/>
              </a:spcBef>
              <a:buFont typeface="Wingdings 2" pitchFamily="18" charset="2"/>
              <a:buNone/>
            </a:pPr>
            <a:r>
              <a:rPr lang="th-TH" sz="3000" smtClean="0"/>
              <a:t>ยังไม่มีหลักฐานทางวิทยาศาสตร์ยืนยันว่าปรากฏการณ์เรือนกระจก</a:t>
            </a:r>
          </a:p>
          <a:p>
            <a:pPr marL="0" indent="0">
              <a:spcBef>
                <a:spcPct val="0"/>
              </a:spcBef>
              <a:buFont typeface="Wingdings 2" pitchFamily="18" charset="2"/>
              <a:buNone/>
            </a:pPr>
            <a:r>
              <a:rPr lang="th-TH" sz="3000" smtClean="0"/>
              <a:t>และการเปลี่ยนแปลงภูมิอากาศของโลกเกิดขึ้นจริง</a:t>
            </a:r>
            <a:endParaRPr lang="en-US" sz="3000" smtClean="0"/>
          </a:p>
        </p:txBody>
      </p:sp>
      <p:pic>
        <p:nvPicPr>
          <p:cNvPr id="114691" name="Picture 2" descr="George Bush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5" y="714375"/>
            <a:ext cx="35433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ตัวยึดเนื้อหา 2"/>
          <p:cNvSpPr>
            <a:spLocks noGrp="1"/>
          </p:cNvSpPr>
          <p:nvPr>
            <p:ph idx="1"/>
          </p:nvPr>
        </p:nvSpPr>
        <p:spPr>
          <a:xfrm>
            <a:off x="428596" y="2071679"/>
            <a:ext cx="7972452" cy="4572032"/>
          </a:xfrm>
        </p:spPr>
        <p:txBody>
          <a:bodyPr/>
          <a:lstStyle/>
          <a:p>
            <a:pPr marL="627063" indent="-627063">
              <a:buFont typeface="Wingdings 2" pitchFamily="18" charset="2"/>
              <a:buNone/>
            </a:pPr>
            <a:r>
              <a:rPr lang="th-TH" sz="3000" dirty="0" smtClean="0">
                <a:cs typeface="FreesiaUPC" pitchFamily="34" charset="-34"/>
              </a:rPr>
              <a:t>1.1	ระบบทุนนิยมที่เน้นกำไรสูงสุดภายใต้โลกทัศน์แบบกลไก</a:t>
            </a:r>
          </a:p>
          <a:p>
            <a:pPr marL="627063" indent="-627063">
              <a:buFont typeface="Wingdings 2" pitchFamily="18" charset="2"/>
              <a:buNone/>
            </a:pPr>
            <a:r>
              <a:rPr lang="th-TH" sz="3000" dirty="0" smtClean="0">
                <a:cs typeface="FreesiaUPC" pitchFamily="34" charset="-34"/>
              </a:rPr>
              <a:t>	ที่นำเอาความรู้ความเข้าใจเรื่องชีวิต โลกและจักรวาล เวลาและพื้นที่ </a:t>
            </a:r>
          </a:p>
          <a:p>
            <a:pPr marL="627063" indent="-627063">
              <a:buFont typeface="Wingdings 2" pitchFamily="18" charset="2"/>
              <a:buNone/>
            </a:pPr>
            <a:r>
              <a:rPr lang="th-TH" sz="3000" dirty="0" smtClean="0">
                <a:cs typeface="FreesiaUPC" pitchFamily="34" charset="-34"/>
              </a:rPr>
              <a:t>	ว่าเป็นเรื่องที่เป็นเพียงส่วนหนึ่งของระบบเศรษฐกิจ  </a:t>
            </a:r>
          </a:p>
          <a:p>
            <a:pPr marL="627063" indent="-627063">
              <a:buFont typeface="Wingdings 2" pitchFamily="18" charset="2"/>
              <a:buNone/>
            </a:pPr>
            <a:r>
              <a:rPr lang="th-TH" sz="3000" dirty="0" smtClean="0">
                <a:cs typeface="FreesiaUPC" pitchFamily="34" charset="-34"/>
              </a:rPr>
              <a:t>	มิได้เห็นว่าแท้จริงเศรษฐกิจเป็นเพียงส่วนหนึ่งของโลกและชีวิต</a:t>
            </a:r>
            <a:endParaRPr lang="en-US" sz="3000" dirty="0" smtClean="0">
              <a:cs typeface="FreesiaUPC" pitchFamily="34" charset="-34"/>
            </a:endParaRPr>
          </a:p>
        </p:txBody>
      </p:sp>
      <p:sp>
        <p:nvSpPr>
          <p:cNvPr id="4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F86BE1-6FC0-40C0-BC07-461B522D5ADA}" type="slidenum">
              <a:rPr lang="en-US"/>
              <a:pPr>
                <a:defRPr/>
              </a:pPr>
              <a:t>37</a:t>
            </a:fld>
            <a:endParaRPr lang="en-US"/>
          </a:p>
        </p:txBody>
      </p:sp>
      <p:sp>
        <p:nvSpPr>
          <p:cNvPr id="97283" name="สี่เหลี่ยมผืนผ้า 3"/>
          <p:cNvSpPr>
            <a:spLocks noChangeArrowheads="1"/>
          </p:cNvSpPr>
          <p:nvPr/>
        </p:nvSpPr>
        <p:spPr bwMode="auto">
          <a:xfrm>
            <a:off x="428622" y="1185885"/>
            <a:ext cx="7643839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Clr>
                <a:srgbClr val="72A376"/>
              </a:buClr>
              <a:buSzPct val="70000"/>
            </a:pPr>
            <a:r>
              <a:rPr lang="th-TH" sz="3000" dirty="0" smtClean="0">
                <a:solidFill>
                  <a:srgbClr val="7030A0"/>
                </a:solidFill>
                <a:latin typeface="Rockwell" pitchFamily="18" charset="0"/>
                <a:cs typeface="JasmineUPC" pitchFamily="18" charset="-34"/>
              </a:rPr>
              <a:t>1.</a:t>
            </a:r>
            <a:r>
              <a:rPr lang="th-TH" sz="3000" i="1" dirty="0" smtClean="0">
                <a:solidFill>
                  <a:srgbClr val="7030A0"/>
                </a:solidFill>
                <a:latin typeface="Rockwell" pitchFamily="18" charset="0"/>
                <a:cs typeface="JasmineUPC" pitchFamily="18" charset="-34"/>
              </a:rPr>
              <a:t>  แนวคิด</a:t>
            </a:r>
            <a:r>
              <a:rPr lang="th-TH" sz="3000" i="1" dirty="0">
                <a:solidFill>
                  <a:srgbClr val="7030A0"/>
                </a:solidFill>
                <a:latin typeface="Rockwell" pitchFamily="18" charset="0"/>
                <a:cs typeface="JasmineUPC" pitchFamily="18" charset="-34"/>
              </a:rPr>
              <a:t>ที่สนับสนุนระบบ</a:t>
            </a:r>
            <a:r>
              <a:rPr lang="th-TH" sz="3000" i="1" dirty="0" smtClean="0">
                <a:solidFill>
                  <a:srgbClr val="7030A0"/>
                </a:solidFill>
                <a:latin typeface="Rockwell" pitchFamily="18" charset="0"/>
                <a:cs typeface="JasmineUPC" pitchFamily="18" charset="-34"/>
              </a:rPr>
              <a:t>อุตสาหกรรม </a:t>
            </a:r>
            <a:r>
              <a:rPr lang="th-TH" sz="3000" dirty="0" smtClean="0">
                <a:solidFill>
                  <a:srgbClr val="7030A0"/>
                </a:solidFill>
                <a:latin typeface="Rockwell" pitchFamily="18" charset="0"/>
                <a:cs typeface="JasmineUPC" pitchFamily="18" charset="-34"/>
              </a:rPr>
              <a:t>เป็นแนวคิดกระแสหลัก</a:t>
            </a:r>
            <a:endParaRPr lang="th-TH" sz="3000" dirty="0">
              <a:solidFill>
                <a:srgbClr val="7030A0"/>
              </a:solidFill>
              <a:latin typeface="Rockwell" pitchFamily="18" charset="0"/>
              <a:cs typeface="JasmineUPC" pitchFamily="18" charset="-34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00034" y="1643063"/>
            <a:ext cx="8358216" cy="4529137"/>
          </a:xfrm>
        </p:spPr>
        <p:txBody>
          <a:bodyPr>
            <a:normAutofit/>
          </a:bodyPr>
          <a:lstStyle/>
          <a:p>
            <a:pPr marL="627063" indent="-627063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tabLst>
                <a:tab pos="360363" algn="l"/>
              </a:tabLst>
              <a:defRPr/>
            </a:pPr>
            <a:r>
              <a:rPr lang="th-TH" sz="3000" dirty="0" smtClean="0">
                <a:cs typeface="FreesiaUPC" pitchFamily="34" charset="-34"/>
              </a:rPr>
              <a:t>1.2	แนวคิดเรื่องจินตนาการเกี่ยวกับอำนาจ</a:t>
            </a:r>
          </a:p>
          <a:p>
            <a:pPr marL="627063" indent="-627063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endParaRPr lang="th-TH" sz="1000" dirty="0" smtClean="0">
              <a:cs typeface="FreesiaUPC" pitchFamily="34" charset="-34"/>
            </a:endParaRPr>
          </a:p>
          <a:p>
            <a:pPr marL="627063" indent="-627063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th-TH" sz="3000" dirty="0" smtClean="0">
                <a:cs typeface="FreesiaUPC" pitchFamily="34" charset="-34"/>
              </a:rPr>
              <a:t>	การถูกหล่อหลอมให้เห็นว่าอำนาจนั้นแก้ปัญหาได้ทุกเรื่อง   </a:t>
            </a:r>
          </a:p>
          <a:p>
            <a:pPr marL="627063" indent="-627063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th-TH" sz="3000" dirty="0" smtClean="0">
                <a:cs typeface="FreesiaUPC" pitchFamily="34" charset="-34"/>
              </a:rPr>
              <a:t>	มีการสร้างและพัฒนาการใช้อำนาจอย่างมีประสิทธิภาพและซับซ้อน</a:t>
            </a:r>
          </a:p>
          <a:p>
            <a:pPr marL="627063" indent="-627063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th-TH" sz="3000" dirty="0" smtClean="0">
                <a:cs typeface="FreesiaUPC" pitchFamily="34" charset="-34"/>
              </a:rPr>
              <a:t>	เพื่อแทรกแซง กำกับ และควบคุมสิ่งต่าง ๆ ได้ เช่น </a:t>
            </a:r>
          </a:p>
          <a:p>
            <a:pPr marL="627063" indent="-627063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th-TH" sz="3000" dirty="0" smtClean="0">
                <a:cs typeface="FreesiaUPC" pitchFamily="34" charset="-34"/>
              </a:rPr>
              <a:t>	อำนาจทุนของบรรษัท  อำนาจเงินเหนือการเมืองของกลุ่มทุน  </a:t>
            </a:r>
          </a:p>
          <a:p>
            <a:pPr marL="627063" indent="-627063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th-TH" sz="3000" dirty="0" smtClean="0">
                <a:cs typeface="FreesiaUPC" pitchFamily="34" charset="-34"/>
              </a:rPr>
              <a:t>	อำนาจเทคโนโลยี  เป็นต้น</a:t>
            </a:r>
            <a:endParaRPr lang="en-US" sz="3000" dirty="0">
              <a:cs typeface="FreesiaUPC" pitchFamily="34" charset="-34"/>
            </a:endParaRPr>
          </a:p>
        </p:txBody>
      </p:sp>
      <p:sp>
        <p:nvSpPr>
          <p:cNvPr id="4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0A18D3-3224-4D92-814A-E09FD8D1E0BA}" type="slidenum">
              <a:rPr lang="en-US"/>
              <a:pPr>
                <a:defRPr/>
              </a:pPr>
              <a:t>38</a:t>
            </a:fld>
            <a:endParaRPr lang="en-U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00034" y="1643063"/>
            <a:ext cx="8358216" cy="4529137"/>
          </a:xfrm>
        </p:spPr>
        <p:txBody>
          <a:bodyPr>
            <a:normAutofit/>
          </a:bodyPr>
          <a:lstStyle/>
          <a:p>
            <a:pPr marL="627063" indent="-627063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tabLst>
                <a:tab pos="360363" algn="l"/>
              </a:tabLst>
              <a:defRPr/>
            </a:pPr>
            <a:r>
              <a:rPr lang="th-TH" sz="3000" dirty="0" smtClean="0">
                <a:cs typeface="FreesiaUPC" pitchFamily="34" charset="-34"/>
              </a:rPr>
              <a:t>1.3	สร้างความก้าวหน้าทางเศรษฐกิจแบบอุตสาหกรรมควบคู่ไปกับ</a:t>
            </a:r>
          </a:p>
          <a:p>
            <a:pPr marL="627063" indent="-627063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tabLst>
                <a:tab pos="360363" algn="l"/>
              </a:tabLst>
              <a:defRPr/>
            </a:pPr>
            <a:r>
              <a:rPr lang="th-TH" sz="3000" dirty="0" smtClean="0">
                <a:cs typeface="FreesiaUPC" pitchFamily="34" charset="-34"/>
              </a:rPr>
              <a:t>		การรักษาสภาพแวดล้อมที่ดี  ยังเชื่อในเทคโนโลยีซับซ้อน</a:t>
            </a:r>
          </a:p>
          <a:p>
            <a:pPr marL="627063" indent="-627063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tabLst>
                <a:tab pos="360363" algn="l"/>
              </a:tabLst>
              <a:defRPr/>
            </a:pPr>
            <a:r>
              <a:rPr lang="th-TH" sz="3000" dirty="0" smtClean="0">
                <a:cs typeface="FreesiaUPC" pitchFamily="34" charset="-34"/>
              </a:rPr>
              <a:t>		เชื่อในสติปัญญาของมนุษย์ที่จะพัฒนาเทคโนโลยีให้</a:t>
            </a:r>
          </a:p>
          <a:p>
            <a:pPr marL="627063" indent="-627063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tabLst>
                <a:tab pos="360363" algn="l"/>
              </a:tabLst>
              <a:defRPr/>
            </a:pPr>
            <a:r>
              <a:rPr lang="th-TH" sz="3000" dirty="0" smtClean="0">
                <a:cs typeface="FreesiaUPC" pitchFamily="34" charset="-34"/>
              </a:rPr>
              <a:t>		เพื่อแก้ไขวิกฤติสิ่งแวดล้อม</a:t>
            </a:r>
            <a:endParaRPr lang="en-US" sz="3000" dirty="0">
              <a:cs typeface="FreesiaUPC" pitchFamily="34" charset="-34"/>
            </a:endParaRPr>
          </a:p>
        </p:txBody>
      </p:sp>
      <p:sp>
        <p:nvSpPr>
          <p:cNvPr id="4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0A18D3-3224-4D92-814A-E09FD8D1E0BA}" type="slidenum">
              <a:rPr lang="en-US"/>
              <a:pPr>
                <a:defRPr/>
              </a:pPr>
              <a:t>39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53D03F-63C0-4119-B551-5A720C8047D2}" type="slidenum">
              <a:rPr lang="en-US"/>
              <a:pPr>
                <a:defRPr/>
              </a:pPr>
              <a:t>4</a:t>
            </a:fld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6350" y="699364"/>
            <a:ext cx="9144000" cy="1659051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5400" b="1" dirty="0">
                <a:solidFill>
                  <a:schemeClr val="accent2"/>
                </a:solidFill>
                <a:latin typeface="Angsana New" pitchFamily="18" charset="-34"/>
              </a:rPr>
              <a:t>5.3</a:t>
            </a:r>
            <a:r>
              <a:rPr lang="th-TH" sz="5400" b="1" dirty="0">
                <a:solidFill>
                  <a:schemeClr val="accent2"/>
                </a:solidFill>
                <a:latin typeface="Angsana New" pitchFamily="18" charset="-34"/>
              </a:rPr>
              <a:t>  มนุษย์ สิ่งแวดล้อม เทคโนโลยี</a:t>
            </a:r>
          </a:p>
        </p:txBody>
      </p:sp>
      <p:pic>
        <p:nvPicPr>
          <p:cNvPr id="77827" name="Picture 6" descr="GAR4"/>
          <p:cNvPicPr>
            <a:picLocks noChangeAspect="1" noChangeArrowheads="1"/>
          </p:cNvPicPr>
          <p:nvPr/>
        </p:nvPicPr>
        <p:blipFill>
          <a:blip r:embed="rId3">
            <a:lum bright="6000" contrast="6000"/>
          </a:blip>
          <a:srcRect l="10023" r="7996"/>
          <a:stretch>
            <a:fillRect/>
          </a:stretch>
        </p:blipFill>
        <p:spPr bwMode="auto">
          <a:xfrm>
            <a:off x="1571625" y="4786313"/>
            <a:ext cx="2211388" cy="183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8" name="Picture 5" descr="umwelt3"/>
          <p:cNvPicPr>
            <a:picLocks noChangeAspect="1" noChangeArrowheads="1"/>
          </p:cNvPicPr>
          <p:nvPr/>
        </p:nvPicPr>
        <p:blipFill>
          <a:blip r:embed="rId4"/>
          <a:srcRect l="1872" t="2477" r="1913" b="2641"/>
          <a:stretch>
            <a:fillRect/>
          </a:stretch>
        </p:blipFill>
        <p:spPr bwMode="auto">
          <a:xfrm>
            <a:off x="5857875" y="4786313"/>
            <a:ext cx="2457450" cy="183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9" name="Picture 10" descr="1129626"/>
          <p:cNvPicPr>
            <a:picLocks noChangeAspect="1" noChangeArrowheads="1"/>
          </p:cNvPicPr>
          <p:nvPr/>
        </p:nvPicPr>
        <p:blipFill>
          <a:blip r:embed="rId5"/>
          <a:srcRect r="2919"/>
          <a:stretch>
            <a:fillRect/>
          </a:stretch>
        </p:blipFill>
        <p:spPr bwMode="auto">
          <a:xfrm>
            <a:off x="3929063" y="4786313"/>
            <a:ext cx="1785937" cy="183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30" name="Picture 9" descr="1990524-Tesco_Lotus_Korat-Nakhon_Ratchasima"/>
          <p:cNvPicPr>
            <a:picLocks noChangeAspect="1" noChangeArrowheads="1"/>
          </p:cNvPicPr>
          <p:nvPr/>
        </p:nvPicPr>
        <p:blipFill>
          <a:blip r:embed="rId6"/>
          <a:srcRect r="2597" b="3305"/>
          <a:stretch>
            <a:fillRect/>
          </a:stretch>
        </p:blipFill>
        <p:spPr bwMode="auto">
          <a:xfrm>
            <a:off x="142875" y="2786063"/>
            <a:ext cx="2643188" cy="187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31" name="Picture 9" descr="1189831309"/>
          <p:cNvPicPr>
            <a:picLocks noChangeAspect="1" noChangeArrowheads="1"/>
          </p:cNvPicPr>
          <p:nvPr/>
        </p:nvPicPr>
        <p:blipFill>
          <a:blip r:embed="rId7">
            <a:lum contrast="-6000"/>
          </a:blip>
          <a:srcRect/>
          <a:stretch>
            <a:fillRect/>
          </a:stretch>
        </p:blipFill>
        <p:spPr bwMode="auto">
          <a:xfrm>
            <a:off x="6500813" y="2786063"/>
            <a:ext cx="2500312" cy="187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924800" y="6510826"/>
            <a:ext cx="762000" cy="365125"/>
          </a:xfrm>
        </p:spPr>
        <p:txBody>
          <a:bodyPr/>
          <a:lstStyle/>
          <a:p>
            <a:pPr>
              <a:defRPr/>
            </a:pPr>
            <a:fld id="{9D321119-86F1-4C7C-99DB-250BB5A22D58}" type="slidenum">
              <a:rPr lang="en-US"/>
              <a:pPr>
                <a:defRPr/>
              </a:pPr>
              <a:t>40</a:t>
            </a:fld>
            <a:endParaRPr lang="en-US"/>
          </a:p>
        </p:txBody>
      </p:sp>
      <p:pic>
        <p:nvPicPr>
          <p:cNvPr id="91140" name="Picture 6" descr="http://www.efschumacher.co.uk/images/bann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262196"/>
            <a:ext cx="9144000" cy="245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41" name="Picture 8" descr="http://upload.wikimedia.org/wikipedia/en/9/91/SmallIsBeautiful197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500570"/>
            <a:ext cx="1582889" cy="239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42" name="Picture 10" descr="Imag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14546" y="4500570"/>
            <a:ext cx="1876935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43" name="Picture 12" descr="Image"/>
          <p:cNvPicPr>
            <a:picLocks noChangeAspect="1" noChangeArrowheads="1"/>
          </p:cNvPicPr>
          <p:nvPr/>
        </p:nvPicPr>
        <p:blipFill>
          <a:blip r:embed="rId6"/>
          <a:srcRect l="53334"/>
          <a:stretch>
            <a:fillRect/>
          </a:stretch>
        </p:blipFill>
        <p:spPr bwMode="auto">
          <a:xfrm>
            <a:off x="7493800" y="4500570"/>
            <a:ext cx="1650200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สี่เหลี่ยมผืนผ้า 3"/>
          <p:cNvSpPr>
            <a:spLocks noChangeArrowheads="1"/>
          </p:cNvSpPr>
          <p:nvPr/>
        </p:nvSpPr>
        <p:spPr bwMode="auto">
          <a:xfrm>
            <a:off x="714374" y="1089052"/>
            <a:ext cx="7643839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Clr>
                <a:srgbClr val="72A376"/>
              </a:buClr>
              <a:buSzPct val="70000"/>
            </a:pPr>
            <a:r>
              <a:rPr lang="th-TH" sz="3000" dirty="0">
                <a:latin typeface="Rockwell" pitchFamily="18" charset="0"/>
                <a:cs typeface="JasmineUPC" pitchFamily="18" charset="-34"/>
              </a:rPr>
              <a:t>2</a:t>
            </a:r>
            <a:r>
              <a:rPr lang="th-TH" sz="3000" dirty="0" smtClean="0">
                <a:latin typeface="Rockwell" pitchFamily="18" charset="0"/>
                <a:cs typeface="JasmineUPC" pitchFamily="18" charset="-34"/>
              </a:rPr>
              <a:t>.</a:t>
            </a:r>
            <a:r>
              <a:rPr lang="th-TH" sz="3000" i="1" dirty="0" smtClean="0">
                <a:latin typeface="Rockwell" pitchFamily="18" charset="0"/>
                <a:cs typeface="JasmineUPC" pitchFamily="18" charset="-34"/>
              </a:rPr>
              <a:t>  แนวคิดที่ใช้เทคโนโลยีระดับกลาง</a:t>
            </a:r>
            <a:endParaRPr lang="th-TH" sz="3000" dirty="0">
              <a:latin typeface="Rockwell" pitchFamily="18" charset="0"/>
              <a:cs typeface="JasmineUPC" pitchFamily="18" charset="-34"/>
            </a:endParaRPr>
          </a:p>
        </p:txBody>
      </p:sp>
      <p:sp>
        <p:nvSpPr>
          <p:cNvPr id="11" name="สี่เหลี่ยมผืนผ้า 3"/>
          <p:cNvSpPr>
            <a:spLocks noChangeArrowheads="1"/>
          </p:cNvSpPr>
          <p:nvPr/>
        </p:nvSpPr>
        <p:spPr bwMode="auto">
          <a:xfrm>
            <a:off x="0" y="1731994"/>
            <a:ext cx="7643839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Clr>
                <a:srgbClr val="72A376"/>
              </a:buClr>
              <a:buSzPct val="70000"/>
            </a:pPr>
            <a:r>
              <a:rPr lang="th-TH" sz="3000" dirty="0" smtClean="0">
                <a:latin typeface="Rockwell" pitchFamily="18" charset="0"/>
                <a:cs typeface="JasmineUPC" pitchFamily="18" charset="-34"/>
              </a:rPr>
              <a:t>	</a:t>
            </a:r>
            <a:r>
              <a:rPr lang="th-TH" sz="3000" dirty="0" smtClean="0">
                <a:latin typeface="Rockwell" pitchFamily="18" charset="0"/>
                <a:cs typeface="+mn-cs"/>
              </a:rPr>
              <a:t>แนวคิดของ </a:t>
            </a:r>
            <a:r>
              <a:rPr lang="th-TH" sz="3000" i="1" dirty="0" smtClean="0">
                <a:latin typeface="Rockwell" pitchFamily="18" charset="0"/>
                <a:cs typeface="+mn-cs"/>
              </a:rPr>
              <a:t>อี. </a:t>
            </a:r>
            <a:r>
              <a:rPr lang="th-TH" sz="3000" i="1" dirty="0" err="1" smtClean="0">
                <a:latin typeface="Rockwell" pitchFamily="18" charset="0"/>
                <a:cs typeface="+mn-cs"/>
              </a:rPr>
              <a:t>เอฟ.</a:t>
            </a:r>
            <a:r>
              <a:rPr lang="th-TH" sz="3000" i="1" dirty="0" smtClean="0">
                <a:latin typeface="Rockwell" pitchFamily="18" charset="0"/>
                <a:cs typeface="+mn-cs"/>
              </a:rPr>
              <a:t> ชูมาก</a:t>
            </a:r>
            <a:r>
              <a:rPr lang="th-TH" sz="3000" i="1" dirty="0" err="1" smtClean="0">
                <a:latin typeface="Rockwell" pitchFamily="18" charset="0"/>
                <a:cs typeface="+mn-cs"/>
              </a:rPr>
              <a:t>เกอร์</a:t>
            </a:r>
            <a:r>
              <a:rPr lang="th-TH" sz="3000" i="1" dirty="0" smtClean="0">
                <a:latin typeface="Rockwell" pitchFamily="18" charset="0"/>
                <a:cs typeface="+mn-cs"/>
              </a:rPr>
              <a:t> </a:t>
            </a:r>
            <a:r>
              <a:rPr lang="th-TH" sz="3000" dirty="0">
                <a:latin typeface="Rockwell" pitchFamily="18" charset="0"/>
                <a:cs typeface="+mn-cs"/>
              </a:rPr>
              <a:t> </a:t>
            </a:r>
            <a:r>
              <a:rPr lang="th-TH" sz="3000" dirty="0" smtClean="0">
                <a:latin typeface="Cordia New" pitchFamily="34" charset="-34"/>
                <a:cs typeface="Cordia New" pitchFamily="34" charset="-34"/>
              </a:rPr>
              <a:t>(1911 – 1977)</a:t>
            </a:r>
            <a:endParaRPr lang="th-TH" sz="3000" dirty="0">
              <a:latin typeface="Cordia New" pitchFamily="34" charset="-34"/>
              <a:cs typeface="Cordia New" pitchFamily="34" charset="-34"/>
            </a:endParaRPr>
          </a:p>
        </p:txBody>
      </p:sp>
      <p:pic>
        <p:nvPicPr>
          <p:cNvPr id="91139" name="Picture 4" descr="http://www.nongpangbook.com/shop/n/nongpangbook/img-lib/spd_20080104235818_b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929190" y="4500570"/>
            <a:ext cx="1609861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ตัวยึดเนื้อหา 2"/>
          <p:cNvSpPr>
            <a:spLocks noGrp="1"/>
          </p:cNvSpPr>
          <p:nvPr>
            <p:ph idx="1"/>
          </p:nvPr>
        </p:nvSpPr>
        <p:spPr>
          <a:xfrm>
            <a:off x="642911" y="1571612"/>
            <a:ext cx="8043890" cy="3143272"/>
          </a:xfrm>
        </p:spPr>
        <p:txBody>
          <a:bodyPr>
            <a:normAutofit/>
          </a:bodyPr>
          <a:lstStyle/>
          <a:p>
            <a:pPr>
              <a:buFont typeface="Arial" charset="0"/>
              <a:buNone/>
            </a:pPr>
            <a:r>
              <a:rPr lang="th-TH" sz="3000" b="1" dirty="0" smtClean="0">
                <a:latin typeface="Georgia" pitchFamily="18" charset="0"/>
                <a:cs typeface="FreesiaUPC" pitchFamily="34" charset="-34"/>
              </a:rPr>
              <a:t>ผลงานสำคัญ</a:t>
            </a:r>
          </a:p>
          <a:p>
            <a:pPr>
              <a:buFont typeface="Arial" charset="0"/>
              <a:buNone/>
            </a:pPr>
            <a:r>
              <a:rPr lang="th-TH" sz="3000" dirty="0" smtClean="0">
                <a:latin typeface="Georgia" pitchFamily="18" charset="0"/>
                <a:cs typeface="FreesiaUPC" pitchFamily="34" charset="-34"/>
              </a:rPr>
              <a:t>	</a:t>
            </a:r>
            <a:r>
              <a:rPr lang="en-US" sz="3000" dirty="0" smtClean="0">
                <a:latin typeface="Cordia New" pitchFamily="34" charset="-34"/>
                <a:cs typeface="Cordia New" pitchFamily="34" charset="-34"/>
              </a:rPr>
              <a:t>Small is Beautiful</a:t>
            </a:r>
          </a:p>
          <a:p>
            <a:pPr>
              <a:buFont typeface="Arial" charset="0"/>
              <a:buNone/>
            </a:pPr>
            <a:r>
              <a:rPr lang="en-US" sz="3000" dirty="0" smtClean="0">
                <a:latin typeface="Cordia New" pitchFamily="34" charset="-34"/>
                <a:cs typeface="Cordia New" pitchFamily="34" charset="-34"/>
              </a:rPr>
              <a:t>	</a:t>
            </a:r>
            <a:r>
              <a:rPr lang="th-TH" sz="3000" dirty="0" smtClean="0">
                <a:latin typeface="Cordia New" pitchFamily="34" charset="-34"/>
                <a:cs typeface="Cordia New" pitchFamily="34" charset="-34"/>
              </a:rPr>
              <a:t>การใช้เทคโนโลยีระดับกลางที่ไม่ลดคุณค่าความเป็นมนุษย์</a:t>
            </a:r>
          </a:p>
          <a:p>
            <a:pPr>
              <a:buFont typeface="Arial" charset="0"/>
              <a:buNone/>
            </a:pPr>
            <a:r>
              <a:rPr lang="th-TH" sz="3000" dirty="0" smtClean="0">
                <a:latin typeface="Cordia New" pitchFamily="34" charset="-34"/>
                <a:cs typeface="Cordia New" pitchFamily="34" charset="-34"/>
              </a:rPr>
              <a:t>	และไม่ทำลายสิ่งแวดล้อม</a:t>
            </a:r>
          </a:p>
        </p:txBody>
      </p:sp>
      <p:sp>
        <p:nvSpPr>
          <p:cNvPr id="3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3F362A-FE99-47E2-9FE5-FCF41BA07BD7}" type="slidenum">
              <a:rPr lang="en-US"/>
              <a:pPr>
                <a:defRPr/>
              </a:pPr>
              <a:t>41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ตัวยึดเนื้อหา 2"/>
          <p:cNvSpPr>
            <a:spLocks noGrp="1"/>
          </p:cNvSpPr>
          <p:nvPr>
            <p:ph idx="1"/>
          </p:nvPr>
        </p:nvSpPr>
        <p:spPr>
          <a:xfrm>
            <a:off x="642938" y="1643063"/>
            <a:ext cx="8501062" cy="4456112"/>
          </a:xfrm>
        </p:spPr>
        <p:txBody>
          <a:bodyPr/>
          <a:lstStyle/>
          <a:p>
            <a:pPr marL="444500" indent="-444500">
              <a:buFont typeface="Wingdings 2" pitchFamily="18" charset="2"/>
              <a:buNone/>
              <a:tabLst>
                <a:tab pos="444500" algn="l"/>
              </a:tabLst>
            </a:pPr>
            <a:r>
              <a:rPr lang="th-TH" sz="3000" b="1" dirty="0" smtClean="0"/>
              <a:t>แนวทางการพัฒนา</a:t>
            </a:r>
          </a:p>
          <a:p>
            <a:pPr marL="444500" indent="-444500">
              <a:buFont typeface="Wingdings 2" pitchFamily="18" charset="2"/>
              <a:buNone/>
              <a:tabLst>
                <a:tab pos="444500" algn="l"/>
              </a:tabLst>
            </a:pPr>
            <a:r>
              <a:rPr lang="th-TH" sz="3000" dirty="0" smtClean="0"/>
              <a:t>	เสนอให้โลกที่สามปฏิเสธเศรษฐกิจแบบทุนนิยมอุตสาหกรรมของตะวันตก </a:t>
            </a:r>
            <a:r>
              <a:rPr lang="en-US" sz="3000" dirty="0" smtClean="0"/>
              <a:t>:</a:t>
            </a:r>
            <a:endParaRPr lang="th-TH" sz="3000" dirty="0" smtClean="0"/>
          </a:p>
          <a:p>
            <a:pPr marL="444500" indent="-444500">
              <a:buFont typeface="Wingdings 2" pitchFamily="18" charset="2"/>
              <a:buNone/>
              <a:tabLst>
                <a:tab pos="444500" algn="l"/>
              </a:tabLst>
            </a:pPr>
            <a:r>
              <a:rPr lang="th-TH" sz="3000" dirty="0" smtClean="0"/>
              <a:t>		การทำให้เป็นเมือง  </a:t>
            </a:r>
          </a:p>
          <a:p>
            <a:pPr marL="444500" indent="-444500">
              <a:buFont typeface="Wingdings 2" pitchFamily="18" charset="2"/>
              <a:buNone/>
              <a:tabLst>
                <a:tab pos="444500" algn="l"/>
              </a:tabLst>
            </a:pPr>
            <a:r>
              <a:rPr lang="th-TH" sz="3000" dirty="0" smtClean="0"/>
              <a:t>		การลงทุนขนาดใหญ่  </a:t>
            </a:r>
          </a:p>
          <a:p>
            <a:pPr marL="444500" indent="-444500">
              <a:buFont typeface="Wingdings 2" pitchFamily="18" charset="2"/>
              <a:buNone/>
              <a:tabLst>
                <a:tab pos="444500" algn="l"/>
              </a:tabLst>
            </a:pPr>
            <a:r>
              <a:rPr lang="th-TH" sz="3000" dirty="0" smtClean="0"/>
              <a:t>		การผลิตคราวละมากๆ  </a:t>
            </a:r>
          </a:p>
          <a:p>
            <a:pPr marL="444500" indent="-444500">
              <a:buFont typeface="Wingdings 2" pitchFamily="18" charset="2"/>
              <a:buNone/>
              <a:tabLst>
                <a:tab pos="444500" algn="l"/>
              </a:tabLst>
            </a:pPr>
            <a:r>
              <a:rPr lang="th-TH" sz="3000" dirty="0" smtClean="0"/>
              <a:t>		การวางแผนพัฒนาแบบกระจุกตัวอยู่ที่ศูนย์กลางใช้เทคโนโลยีทันสมัย</a:t>
            </a:r>
            <a:endParaRPr lang="en-US" sz="3000" dirty="0" smtClean="0"/>
          </a:p>
        </p:txBody>
      </p:sp>
      <p:sp>
        <p:nvSpPr>
          <p:cNvPr id="3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17B6A0-C703-4E0E-A70D-8694D923F609}" type="slidenum">
              <a:rPr lang="en-US"/>
              <a:pPr>
                <a:defRPr/>
              </a:pPr>
              <a:t>42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ตัวยึดเนื้อหา 2"/>
          <p:cNvSpPr>
            <a:spLocks noGrp="1"/>
          </p:cNvSpPr>
          <p:nvPr>
            <p:ph idx="1"/>
          </p:nvPr>
        </p:nvSpPr>
        <p:spPr>
          <a:xfrm>
            <a:off x="642938" y="1643063"/>
            <a:ext cx="8162925" cy="4456112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th-TH" sz="3000" b="1" dirty="0" smtClean="0"/>
              <a:t>แนวทางการพัฒนาที่ควรจะเป็น</a:t>
            </a:r>
          </a:p>
          <a:p>
            <a:pPr marL="0" indent="0">
              <a:buFont typeface="Wingdings 2" pitchFamily="18" charset="2"/>
              <a:buNone/>
            </a:pPr>
            <a:r>
              <a:rPr lang="th-TH" sz="3000" dirty="0" smtClean="0"/>
              <a:t>ฐานเศรษฐกิจ เริ่มที่หมู่บ้าน  สร้างเสถียรภาพและความมีชีวิตชีวาให้วิถีชีวิต</a:t>
            </a:r>
          </a:p>
          <a:p>
            <a:pPr marL="0" indent="0">
              <a:spcBef>
                <a:spcPct val="0"/>
              </a:spcBef>
              <a:buFont typeface="Wingdings 2" pitchFamily="18" charset="2"/>
              <a:buNone/>
            </a:pPr>
            <a:r>
              <a:rPr lang="th-TH" sz="3000" dirty="0" smtClean="0"/>
              <a:t>แบบดั้งเดิม    การตัดสินใจเป็นแบบกระจายอำนาจ   ยกระดับจริยธรรม  </a:t>
            </a:r>
          </a:p>
          <a:p>
            <a:pPr marL="0" indent="0">
              <a:spcBef>
                <a:spcPct val="0"/>
              </a:spcBef>
              <a:buFont typeface="Wingdings 2" pitchFamily="18" charset="2"/>
              <a:buNone/>
            </a:pPr>
            <a:r>
              <a:rPr lang="th-TH" sz="3000" dirty="0" smtClean="0"/>
              <a:t>คุณค่าทางจิตใจ  มโนธรรม  และเป้าหมายของชีวิต   ต้องการใช้เทคโนโลยี</a:t>
            </a:r>
          </a:p>
          <a:p>
            <a:pPr marL="0" indent="0">
              <a:spcBef>
                <a:spcPct val="0"/>
              </a:spcBef>
              <a:buFont typeface="Wingdings 2" pitchFamily="18" charset="2"/>
              <a:buNone/>
            </a:pPr>
            <a:r>
              <a:rPr lang="th-TH" sz="3000" dirty="0" smtClean="0"/>
              <a:t>จากนักวิทยาศาสตร์และนักประยุกต์วิทยาที่มีขนาดเล็ก  ราคาย่อมเยา  </a:t>
            </a:r>
          </a:p>
          <a:p>
            <a:pPr marL="0" indent="0">
              <a:spcBef>
                <a:spcPct val="0"/>
              </a:spcBef>
              <a:buFont typeface="Wingdings 2" pitchFamily="18" charset="2"/>
              <a:buNone/>
            </a:pPr>
            <a:r>
              <a:rPr lang="th-TH" sz="3000" dirty="0" smtClean="0"/>
              <a:t>จำเป็นต่อการสร้างสรรค์ของมนุษย์  ให้มนุษย์ได้มีงานทำและไม่มีอันตราย</a:t>
            </a:r>
          </a:p>
          <a:p>
            <a:pPr marL="0" indent="0">
              <a:spcBef>
                <a:spcPct val="0"/>
              </a:spcBef>
              <a:buFont typeface="Wingdings 2" pitchFamily="18" charset="2"/>
              <a:buNone/>
            </a:pPr>
            <a:r>
              <a:rPr lang="th-TH" sz="3000" dirty="0" smtClean="0"/>
              <a:t>ต่อสิ่งแวดล้อม</a:t>
            </a:r>
            <a:endParaRPr lang="en-US" sz="3000" dirty="0" smtClean="0"/>
          </a:p>
        </p:txBody>
      </p:sp>
      <p:sp>
        <p:nvSpPr>
          <p:cNvPr id="3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F803F0-4780-44B3-BED9-A3F824B1FE90}" type="slidenum">
              <a:rPr lang="en-US"/>
              <a:pPr>
                <a:defRPr/>
              </a:pPr>
              <a:t>43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ตัวยึดเนื้อหา 2"/>
          <p:cNvSpPr>
            <a:spLocks noGrp="1"/>
          </p:cNvSpPr>
          <p:nvPr>
            <p:ph idx="1"/>
          </p:nvPr>
        </p:nvSpPr>
        <p:spPr>
          <a:xfrm>
            <a:off x="500034" y="1928802"/>
            <a:ext cx="8464579" cy="4170373"/>
          </a:xfrm>
        </p:spPr>
        <p:txBody>
          <a:bodyPr/>
          <a:lstStyle/>
          <a:p>
            <a:pPr marL="444500" indent="-444500">
              <a:buFont typeface="Wingdings 2" pitchFamily="18" charset="2"/>
              <a:buNone/>
              <a:tabLst>
                <a:tab pos="803275" algn="l"/>
                <a:tab pos="1260475" algn="l"/>
              </a:tabLst>
            </a:pPr>
            <a:r>
              <a:rPr lang="th-TH" sz="3000" dirty="0" smtClean="0"/>
              <a:t>เป็นแนวคิดที่ต้องการกลับไปสู่วัฒนธรรมก่อนยุคอุตสาหกรรม</a:t>
            </a:r>
          </a:p>
          <a:p>
            <a:pPr marL="444500" indent="-444500">
              <a:buFont typeface="Wingdings 2" pitchFamily="18" charset="2"/>
              <a:buNone/>
              <a:tabLst>
                <a:tab pos="803275" algn="l"/>
                <a:tab pos="1146175" algn="l"/>
              </a:tabLst>
            </a:pPr>
            <a:r>
              <a:rPr lang="th-TH" sz="3000" dirty="0" smtClean="0"/>
              <a:t>		-	ขบวนการ </a:t>
            </a:r>
            <a:r>
              <a:rPr lang="en-US" sz="2400" dirty="0" smtClean="0"/>
              <a:t>New Age</a:t>
            </a:r>
          </a:p>
          <a:p>
            <a:pPr marL="444500" indent="-444500">
              <a:buFont typeface="Wingdings 2" pitchFamily="18" charset="2"/>
              <a:buNone/>
              <a:tabLst>
                <a:tab pos="803275" algn="l"/>
                <a:tab pos="1146175" algn="l"/>
              </a:tabLst>
            </a:pPr>
            <a:r>
              <a:rPr lang="en-US" sz="3000" dirty="0" smtClean="0"/>
              <a:t>		</a:t>
            </a:r>
            <a:r>
              <a:rPr lang="th-TH" sz="3000" dirty="0" smtClean="0"/>
              <a:t>-	การใช้ชีวิตในชุมชนเล็กๆ ที่มีบรรยากาศแบบก่อนยุคอุตสาหกรรม</a:t>
            </a:r>
          </a:p>
          <a:p>
            <a:pPr marL="444500" indent="-444500">
              <a:buFont typeface="Wingdings 2" pitchFamily="18" charset="2"/>
              <a:buNone/>
              <a:tabLst>
                <a:tab pos="803275" algn="l"/>
                <a:tab pos="1146175" algn="l"/>
              </a:tabLst>
            </a:pPr>
            <a:r>
              <a:rPr lang="th-TH" sz="3000" dirty="0" smtClean="0"/>
              <a:t>		-	ขบวนการ</a:t>
            </a:r>
            <a:r>
              <a:rPr lang="th-TH" sz="3000" dirty="0" err="1" smtClean="0"/>
              <a:t>เทวนิเวศ</a:t>
            </a:r>
            <a:r>
              <a:rPr lang="th-TH" sz="3000" dirty="0" smtClean="0"/>
              <a:t> </a:t>
            </a:r>
            <a:r>
              <a:rPr lang="th-TH" sz="2400" dirty="0" smtClean="0"/>
              <a:t>(</a:t>
            </a:r>
            <a:r>
              <a:rPr lang="en-US" sz="2400" dirty="0" smtClean="0"/>
              <a:t>eco-</a:t>
            </a:r>
            <a:r>
              <a:rPr lang="en-US" sz="2400" dirty="0" err="1" smtClean="0"/>
              <a:t>theologeus</a:t>
            </a:r>
            <a:r>
              <a:rPr lang="th-TH" sz="2400" dirty="0" smtClean="0"/>
              <a:t>)</a:t>
            </a:r>
          </a:p>
        </p:txBody>
      </p:sp>
      <p:sp>
        <p:nvSpPr>
          <p:cNvPr id="3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ED9898-60F0-4640-B0EE-E34D6BB4544E}" type="slidenum">
              <a:rPr lang="en-US"/>
              <a:pPr>
                <a:defRPr/>
              </a:pPr>
              <a:t>44</a:t>
            </a:fld>
            <a:endParaRPr lang="en-US"/>
          </a:p>
        </p:txBody>
      </p:sp>
      <p:sp>
        <p:nvSpPr>
          <p:cNvPr id="4" name="สี่เหลี่ยมผืนผ้า 3"/>
          <p:cNvSpPr>
            <a:spLocks noChangeArrowheads="1"/>
          </p:cNvSpPr>
          <p:nvPr/>
        </p:nvSpPr>
        <p:spPr bwMode="auto">
          <a:xfrm>
            <a:off x="500034" y="1142984"/>
            <a:ext cx="7858179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Clr>
                <a:srgbClr val="72A376"/>
              </a:buClr>
              <a:buSzPct val="70000"/>
            </a:pPr>
            <a:r>
              <a:rPr lang="th-TH" sz="3000" dirty="0" smtClean="0">
                <a:latin typeface="Rockwell" pitchFamily="18" charset="0"/>
                <a:cs typeface="JasmineUPC" pitchFamily="18" charset="-34"/>
              </a:rPr>
              <a:t>3.</a:t>
            </a:r>
            <a:r>
              <a:rPr lang="th-TH" sz="3000" i="1" dirty="0" smtClean="0">
                <a:latin typeface="Rockwell" pitchFamily="18" charset="0"/>
                <a:cs typeface="JasmineUPC" pitchFamily="18" charset="-34"/>
              </a:rPr>
              <a:t>  แนวคิดที่โจมตีลัทธิอุตสาหกรรมและต่อต้านเทคโนโลยี</a:t>
            </a:r>
            <a:endParaRPr lang="th-TH" sz="3000" dirty="0">
              <a:latin typeface="Rockwell" pitchFamily="18" charset="0"/>
              <a:cs typeface="JasmineUPC" pitchFamily="18" charset="-34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642938" y="1142984"/>
            <a:ext cx="8162925" cy="5214937"/>
          </a:xfrm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th-TH" sz="3000" b="1" dirty="0" smtClean="0"/>
              <a:t>ขนวนการ</a:t>
            </a:r>
            <a:r>
              <a:rPr lang="th-TH" sz="3000" b="1" dirty="0" err="1" smtClean="0"/>
              <a:t>เทวนิเวศ</a:t>
            </a:r>
            <a:endParaRPr lang="th-TH" sz="3000" b="1" dirty="0" smtClean="0"/>
          </a:p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th-TH" sz="3000" dirty="0" smtClean="0"/>
              <a:t>เทียบยุคทองทางนิเวศว่า  ก่อนเกิดอุตสาหกรรม  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th-TH" sz="3000" dirty="0" smtClean="0"/>
              <a:t>มนุษย์อยู่ในยุคทอง  คือมีชีวิตอยู่อย่างกลมกลืน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th-TH" sz="3000" dirty="0" smtClean="0"/>
              <a:t>กับธรรมชาติและเคารพธรรมชาติ    ชื่นชม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th-TH" sz="3000" dirty="0" smtClean="0"/>
              <a:t>การใช้ชีวิตในยุคกลาง    ต้องการกลับไปสู่โลก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th-TH" sz="3000" dirty="0" smtClean="0"/>
              <a:t>ที่พระเจ้าเป็นศูนย์กลาง   ปฏิเสธการแก้ปัญหา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th-TH" sz="3000" dirty="0" smtClean="0"/>
              <a:t>สิ่งแวดล้อมด้วยวิธีการทางวิทยาศาสตร์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th-TH" sz="3000" dirty="0" smtClean="0"/>
              <a:t>และเทคโนโลยี (หลุมพราง – ความหลงผิด)  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th-TH" sz="3000" dirty="0" smtClean="0"/>
              <a:t>เพราะพระเจ้ามีอำนาจเหนือปัญญามนุษย์</a:t>
            </a:r>
            <a:endParaRPr lang="en-US" sz="3000" dirty="0"/>
          </a:p>
        </p:txBody>
      </p:sp>
      <p:sp>
        <p:nvSpPr>
          <p:cNvPr id="5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3CF117-5ED3-4B46-A14A-8FDFBB299B9D}" type="slidenum">
              <a:rPr lang="en-US"/>
              <a:pPr>
                <a:defRPr/>
              </a:pPr>
              <a:t>45</a:t>
            </a:fld>
            <a:endParaRPr lang="en-US"/>
          </a:p>
        </p:txBody>
      </p:sp>
      <p:pic>
        <p:nvPicPr>
          <p:cNvPr id="117763" name="Picture 2" descr="http://hornbillunleashed.files.wordpress.com/2009/06/ivan-illich.jpg"/>
          <p:cNvPicPr>
            <a:picLocks noChangeAspect="1" noChangeArrowheads="1"/>
          </p:cNvPicPr>
          <p:nvPr/>
        </p:nvPicPr>
        <p:blipFill>
          <a:blip r:embed="rId3"/>
          <a:srcRect b="9534"/>
          <a:stretch>
            <a:fillRect/>
          </a:stretch>
        </p:blipFill>
        <p:spPr bwMode="auto">
          <a:xfrm>
            <a:off x="5929313" y="1236646"/>
            <a:ext cx="2747962" cy="419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7764" name="TextBox 4"/>
          <p:cNvSpPr txBox="1">
            <a:spLocks noChangeArrowheads="1"/>
          </p:cNvSpPr>
          <p:nvPr/>
        </p:nvSpPr>
        <p:spPr bwMode="auto">
          <a:xfrm>
            <a:off x="5891213" y="5495909"/>
            <a:ext cx="29289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solidFill>
                  <a:srgbClr val="C00000"/>
                </a:solidFill>
                <a:latin typeface="Georgia" pitchFamily="18" charset="0"/>
              </a:rPr>
              <a:t>Ivan Illich</a:t>
            </a:r>
            <a:r>
              <a:rPr lang="th-TH" sz="2000" i="1">
                <a:solidFill>
                  <a:srgbClr val="C00000"/>
                </a:solidFill>
                <a:latin typeface="Georgia" pitchFamily="18" charset="0"/>
                <a:cs typeface="Angsana New" pitchFamily="18" charset="-34"/>
              </a:rPr>
              <a:t>       </a:t>
            </a:r>
            <a:r>
              <a:rPr lang="en-US" sz="2000" i="1">
                <a:solidFill>
                  <a:srgbClr val="C00000"/>
                </a:solidFill>
                <a:latin typeface="Georgia" pitchFamily="18" charset="0"/>
              </a:rPr>
              <a:t> </a:t>
            </a:r>
            <a:r>
              <a:rPr lang="th-TH" sz="2400" i="1">
                <a:solidFill>
                  <a:srgbClr val="C00000"/>
                </a:solidFill>
                <a:latin typeface="Georgia" pitchFamily="18" charset="0"/>
                <a:cs typeface="Angsana New" pitchFamily="18" charset="-34"/>
              </a:rPr>
              <a:t>1926 - 2002</a:t>
            </a:r>
            <a:endParaRPr lang="en-US" sz="2400" i="1">
              <a:solidFill>
                <a:srgbClr val="C000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ตัวยึดเนื้อหา 2"/>
          <p:cNvSpPr>
            <a:spLocks noGrp="1"/>
          </p:cNvSpPr>
          <p:nvPr>
            <p:ph idx="1"/>
          </p:nvPr>
        </p:nvSpPr>
        <p:spPr>
          <a:xfrm>
            <a:off x="428596" y="2285992"/>
            <a:ext cx="8258204" cy="2786082"/>
          </a:xfrm>
        </p:spPr>
        <p:txBody>
          <a:bodyPr/>
          <a:lstStyle/>
          <a:p>
            <a:pPr marL="444500" indent="-444500">
              <a:buFont typeface="Wingdings 2" pitchFamily="18" charset="2"/>
              <a:buNone/>
              <a:tabLst>
                <a:tab pos="444500" algn="l"/>
              </a:tabLst>
            </a:pPr>
            <a:r>
              <a:rPr lang="th-TH" sz="3000" dirty="0" smtClean="0"/>
              <a:t>เสนอแนวทางที่สามารถไปสู่สังคมที่ยั่งยืนทางเศรษฐกิจและสิ่งแวดล้อม </a:t>
            </a:r>
          </a:p>
          <a:p>
            <a:pPr marL="444500" indent="-444500">
              <a:spcBef>
                <a:spcPct val="0"/>
              </a:spcBef>
              <a:buFont typeface="Wingdings 2" pitchFamily="18" charset="2"/>
              <a:buNone/>
              <a:tabLst>
                <a:tab pos="444500" algn="l"/>
              </a:tabLst>
            </a:pPr>
            <a:r>
              <a:rPr lang="th-TH" sz="3000" dirty="0" smtClean="0"/>
              <a:t>(กลุ่มสีเขียวแนวลึก)  1972</a:t>
            </a:r>
            <a:endParaRPr lang="en-US" sz="3000" dirty="0" smtClean="0"/>
          </a:p>
        </p:txBody>
      </p:sp>
      <p:sp>
        <p:nvSpPr>
          <p:cNvPr id="3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23B247-DD1E-4E2D-AE3E-362F35AAAA36}" type="slidenum">
              <a:rPr lang="en-US"/>
              <a:pPr>
                <a:defRPr/>
              </a:pPr>
              <a:t>46</a:t>
            </a:fld>
            <a:endParaRPr lang="en-US"/>
          </a:p>
        </p:txBody>
      </p:sp>
      <p:sp>
        <p:nvSpPr>
          <p:cNvPr id="4" name="สี่เหลี่ยมผืนผ้า 3"/>
          <p:cNvSpPr>
            <a:spLocks noChangeArrowheads="1"/>
          </p:cNvSpPr>
          <p:nvPr/>
        </p:nvSpPr>
        <p:spPr bwMode="auto">
          <a:xfrm>
            <a:off x="500034" y="1142984"/>
            <a:ext cx="864396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95288" indent="-395288">
              <a:buClr>
                <a:srgbClr val="72A376"/>
              </a:buClr>
              <a:buSzPct val="70000"/>
              <a:tabLst>
                <a:tab pos="395288" algn="l"/>
              </a:tabLst>
            </a:pPr>
            <a:r>
              <a:rPr lang="th-TH" sz="3000" i="1" dirty="0">
                <a:latin typeface="Rockwell" pitchFamily="18" charset="0"/>
                <a:cs typeface="JasmineUPC" pitchFamily="18" charset="-34"/>
              </a:rPr>
              <a:t>4</a:t>
            </a:r>
            <a:r>
              <a:rPr lang="th-TH" sz="3000" i="1" dirty="0" smtClean="0">
                <a:latin typeface="Rockwell" pitchFamily="18" charset="0"/>
                <a:cs typeface="JasmineUPC" pitchFamily="18" charset="-34"/>
              </a:rPr>
              <a:t>. 	แนวคิดในการใช้และอนุรักษ์ทรัพยากรอย่างยั่งยืน </a:t>
            </a:r>
            <a:r>
              <a:rPr lang="en-US" sz="3000" i="1" dirty="0" smtClean="0">
                <a:latin typeface="Cordia New" pitchFamily="34" charset="-34"/>
                <a:cs typeface="Cordia New" pitchFamily="34" charset="-34"/>
              </a:rPr>
              <a:t>Sustainable usage and conservation</a:t>
            </a:r>
            <a:r>
              <a:rPr lang="th-TH" sz="3000" i="1" dirty="0" smtClean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3000" i="1" dirty="0" smtClean="0">
                <a:latin typeface="Cordia New" pitchFamily="34" charset="-34"/>
                <a:cs typeface="Cordia New" pitchFamily="34" charset="-34"/>
              </a:rPr>
              <a:t>of resources</a:t>
            </a:r>
            <a:r>
              <a:rPr lang="th-TH" sz="3000" i="1" dirty="0" smtClean="0">
                <a:latin typeface="Cordia New" pitchFamily="34" charset="-34"/>
                <a:cs typeface="Cordia New" pitchFamily="34" charset="-34"/>
              </a:rPr>
              <a:t>)</a:t>
            </a:r>
            <a:r>
              <a:rPr lang="en-US" sz="3000" i="1" dirty="0" smtClean="0"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3000" i="1" dirty="0" smtClean="0">
                <a:cs typeface="JasmineUPC" pitchFamily="18" charset="-34"/>
              </a:rPr>
              <a:t>ด้วยระบบนิเวศแนวลึก </a:t>
            </a:r>
            <a:r>
              <a:rPr lang="th-TH" sz="3000" i="1" dirty="0" smtClean="0">
                <a:latin typeface="Cordia New" pitchFamily="34" charset="-34"/>
                <a:cs typeface="Cordia New" pitchFamily="34" charset="-34"/>
              </a:rPr>
              <a:t>(</a:t>
            </a:r>
            <a:r>
              <a:rPr lang="en-US" sz="3000" i="1" dirty="0" smtClean="0">
                <a:latin typeface="Cordia New" pitchFamily="34" charset="-34"/>
                <a:cs typeface="Cordia New" pitchFamily="34" charset="-34"/>
              </a:rPr>
              <a:t>Deep ecology</a:t>
            </a:r>
            <a:r>
              <a:rPr lang="th-TH" sz="3000" i="1" dirty="0" smtClean="0">
                <a:latin typeface="Cordia New" pitchFamily="34" charset="-34"/>
                <a:cs typeface="Cordia New" pitchFamily="34" charset="-34"/>
              </a:rPr>
              <a:t>) </a:t>
            </a:r>
            <a:endParaRPr lang="th-TH" sz="3000" i="1" dirty="0"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ตัวยึดเนื้อหา 2"/>
          <p:cNvSpPr>
            <a:spLocks noGrp="1"/>
          </p:cNvSpPr>
          <p:nvPr>
            <p:ph idx="1"/>
          </p:nvPr>
        </p:nvSpPr>
        <p:spPr>
          <a:xfrm>
            <a:off x="642938" y="1643063"/>
            <a:ext cx="8162925" cy="4456112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th-TH" sz="3000" smtClean="0"/>
              <a:t>เปลี่ยนสังคมจากการแก่งแย่ง เบียดขับกัน   มุ่งเน้นการเพิ่มผลผลิต</a:t>
            </a:r>
          </a:p>
          <a:p>
            <a:pPr marL="0" indent="0">
              <a:spcBef>
                <a:spcPct val="0"/>
              </a:spcBef>
              <a:buFont typeface="Wingdings 2" pitchFamily="18" charset="2"/>
              <a:buNone/>
            </a:pPr>
            <a:r>
              <a:rPr lang="th-TH" sz="3000" smtClean="0"/>
              <a:t>และเทคโนโลยี  มาเป็นความรัก  ความร่วมมือ  ความเอื้อเฟื้อเผื่อแผ่  </a:t>
            </a:r>
          </a:p>
          <a:p>
            <a:pPr marL="0" indent="0">
              <a:spcBef>
                <a:spcPct val="0"/>
              </a:spcBef>
              <a:buFont typeface="Wingdings 2" pitchFamily="18" charset="2"/>
              <a:buNone/>
            </a:pPr>
            <a:r>
              <a:rPr lang="th-TH" sz="3000" smtClean="0"/>
              <a:t>ความเห็นอกเห็นใจกันระหว่างสังคมมนุษย์ด้วยกันเองและมนุษย์กับธรรมชาติ</a:t>
            </a:r>
          </a:p>
          <a:p>
            <a:pPr marL="0" indent="0">
              <a:spcBef>
                <a:spcPct val="0"/>
              </a:spcBef>
              <a:buFont typeface="Wingdings 2" pitchFamily="18" charset="2"/>
              <a:buNone/>
            </a:pPr>
            <a:r>
              <a:rPr lang="th-TH" sz="3000" smtClean="0"/>
              <a:t>ซึ่งถ้าทำได้ จะเริ่มเห็นผลในปี 2110</a:t>
            </a:r>
            <a:endParaRPr lang="en-US" sz="3000" smtClean="0"/>
          </a:p>
        </p:txBody>
      </p:sp>
      <p:sp>
        <p:nvSpPr>
          <p:cNvPr id="3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90C45E-C0A9-4D6E-A5E6-8505362C6815}" type="slidenum">
              <a:rPr lang="en-US"/>
              <a:pPr>
                <a:defRPr/>
              </a:pPr>
              <a:t>47</a:t>
            </a:fld>
            <a:endParaRPr lang="en-US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D87840-A028-48FC-AF83-2167A16CB992}" type="slidenum">
              <a:rPr lang="en-US"/>
              <a:pPr>
                <a:defRPr/>
              </a:pPr>
              <a:t>48</a:t>
            </a:fld>
            <a:endParaRPr lang="en-US"/>
          </a:p>
        </p:txBody>
      </p:sp>
      <p:sp>
        <p:nvSpPr>
          <p:cNvPr id="122882" name="ตัวยึดเนื้อหา 2"/>
          <p:cNvSpPr>
            <a:spLocks noGrp="1"/>
          </p:cNvSpPr>
          <p:nvPr>
            <p:ph idx="1"/>
          </p:nvPr>
        </p:nvSpPr>
        <p:spPr>
          <a:xfrm>
            <a:off x="642938" y="571500"/>
            <a:ext cx="8043862" cy="5554663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th-TH" sz="3000" smtClean="0"/>
              <a:t>ปัจจุบัน มีมาตรการที่เสนอระดับโลกโดยผู้เชี่ยวชาญ 25 คน</a:t>
            </a:r>
          </a:p>
          <a:p>
            <a:pPr>
              <a:buFont typeface="Wingdings 2" pitchFamily="18" charset="2"/>
              <a:buNone/>
            </a:pPr>
            <a:r>
              <a:rPr lang="en-US" sz="240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The 50 things that will save the Planet</a:t>
            </a:r>
            <a:endParaRPr lang="th-TH" sz="2400" smtClean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Font typeface="Wingdings 2" pitchFamily="18" charset="2"/>
              <a:buNone/>
            </a:pPr>
            <a:r>
              <a:rPr lang="th-TH" sz="3000" smtClean="0"/>
              <a:t>เมื่อพฤศจิกายน 2007 – มกราคม 2008</a:t>
            </a:r>
            <a:endParaRPr lang="en-US" sz="3000" smtClean="0"/>
          </a:p>
        </p:txBody>
      </p:sp>
      <p:pic>
        <p:nvPicPr>
          <p:cNvPr id="122883" name="Picture 2" descr="environment-extra-cover.jpg">
            <a:hlinkClick r:id="rId3" tooltip="environment-extra-cover.jpg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8675" y="2378075"/>
            <a:ext cx="2457450" cy="347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884" name="Picture 4" descr="environment-extra-page-2.jpg">
            <a:hlinkClick r:id="rId5" tooltip="environment-extra-page-2.jpg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29000" y="2349500"/>
            <a:ext cx="2500313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885" name="Picture 6" descr="50-things-book.jpg"/>
          <p:cNvPicPr>
            <a:picLocks noChangeAspect="1" noChangeArrowheads="1"/>
          </p:cNvPicPr>
          <p:nvPr/>
        </p:nvPicPr>
        <p:blipFill>
          <a:blip r:embed="rId7"/>
          <a:srcRect l="17999" r="17999"/>
          <a:stretch>
            <a:fillRect/>
          </a:stretch>
        </p:blipFill>
        <p:spPr bwMode="auto">
          <a:xfrm>
            <a:off x="6072188" y="2357438"/>
            <a:ext cx="2239962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89F796-C9DC-45AA-A780-E68D869437E8}" type="slidenum">
              <a:rPr lang="en-US"/>
              <a:pPr>
                <a:defRPr/>
              </a:pPr>
              <a:t>49</a:t>
            </a:fld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285750" y="530225"/>
            <a:ext cx="8640763" cy="4187825"/>
          </a:xfrm>
        </p:spPr>
        <p:txBody>
          <a:bodyPr>
            <a:normAutofit/>
          </a:bodyPr>
          <a:lstStyle/>
          <a:p>
            <a:pPr marL="549275" indent="-549275">
              <a:buFont typeface="Wingdings 2" pitchFamily="18" charset="2"/>
              <a:buNone/>
              <a:tabLst>
                <a:tab pos="85725" algn="l"/>
              </a:tabLst>
            </a:pPr>
            <a:r>
              <a:rPr lang="th-TH" sz="3000" smtClean="0">
                <a:solidFill>
                  <a:srgbClr val="FF0000"/>
                </a:solidFill>
              </a:rPr>
              <a:t>	ตัวอย่าง</a:t>
            </a:r>
          </a:p>
          <a:p>
            <a:pPr marL="549275" indent="-549275">
              <a:buFont typeface="Wingdings 2" pitchFamily="18" charset="2"/>
              <a:buNone/>
              <a:tabLst>
                <a:tab pos="85725" algn="l"/>
              </a:tabLst>
            </a:pPr>
            <a:r>
              <a:rPr lang="th-TH" sz="3000" i="1" smtClean="0">
                <a:solidFill>
                  <a:srgbClr val="FF0000"/>
                </a:solidFill>
              </a:rPr>
              <a:t>	</a:t>
            </a:r>
            <a:r>
              <a:rPr lang="th-TH" sz="3000" i="1" smtClean="0">
                <a:solidFill>
                  <a:srgbClr val="0070C0"/>
                </a:solidFill>
              </a:rPr>
              <a:t>-	</a:t>
            </a:r>
            <a:r>
              <a:rPr lang="en-US" sz="300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small is beautiful</a:t>
            </a:r>
            <a:endParaRPr lang="th-TH" sz="3000" smtClean="0">
              <a:latin typeface="Browallia New" pitchFamily="34" charset="-34"/>
              <a:cs typeface="Browallia New" pitchFamily="34" charset="-34"/>
            </a:endParaRPr>
          </a:p>
          <a:p>
            <a:pPr marL="549275" indent="-549275">
              <a:buFont typeface="Wingdings 2" pitchFamily="18" charset="2"/>
              <a:buNone/>
              <a:tabLst>
                <a:tab pos="85725" algn="l"/>
              </a:tabLst>
            </a:pPr>
            <a:r>
              <a:rPr lang="th-TH" sz="3000" smtClean="0"/>
              <a:t>	-	การใช้ทรัพยากรทดแทนกัน </a:t>
            </a:r>
            <a:r>
              <a:rPr lang="en-US" sz="2400" smtClean="0"/>
              <a:t>:</a:t>
            </a:r>
            <a:r>
              <a:rPr lang="th-TH" sz="3000" smtClean="0"/>
              <a:t> พลังงานแสงอาทิตย์แทนน้ำมัน</a:t>
            </a:r>
          </a:p>
          <a:p>
            <a:pPr marL="549275" indent="-549275">
              <a:buFont typeface="Wingdings 2" pitchFamily="18" charset="2"/>
              <a:buNone/>
              <a:tabLst>
                <a:tab pos="85725" algn="l"/>
              </a:tabLst>
            </a:pPr>
            <a:r>
              <a:rPr lang="th-TH" sz="3000" smtClean="0"/>
              <a:t>	-	การนำของเสียกลับมาใช้ประโยชน์อีก </a:t>
            </a:r>
            <a:r>
              <a:rPr lang="th-TH" sz="3000" smtClean="0">
                <a:latin typeface="Browallia New" pitchFamily="34" charset="-34"/>
                <a:cs typeface="Browallia New" pitchFamily="34" charset="-34"/>
              </a:rPr>
              <a:t>(</a:t>
            </a:r>
            <a:r>
              <a:rPr lang="en-US" sz="3000" smtClean="0">
                <a:latin typeface="Browallia New" pitchFamily="34" charset="-34"/>
                <a:cs typeface="Browallia New" pitchFamily="34" charset="-34"/>
              </a:rPr>
              <a:t>recycle</a:t>
            </a:r>
            <a:r>
              <a:rPr lang="th-TH" sz="3000" smtClean="0">
                <a:latin typeface="Browallia New" pitchFamily="34" charset="-34"/>
                <a:cs typeface="Browallia New" pitchFamily="34" charset="-34"/>
              </a:rPr>
              <a:t>)</a:t>
            </a:r>
          </a:p>
          <a:p>
            <a:pPr marL="549275" indent="-549275">
              <a:buFont typeface="Wingdings 2" pitchFamily="18" charset="2"/>
              <a:buNone/>
              <a:tabLst>
                <a:tab pos="85725" algn="l"/>
              </a:tabLst>
            </a:pPr>
            <a:r>
              <a:rPr lang="th-TH" sz="3000" smtClean="0"/>
              <a:t>	-	การหลีกเลี่ยงที่จะทำลายสิ่งแวดล้อม ถ้ายังไม่แน่ใจผลกระทบ</a:t>
            </a:r>
          </a:p>
          <a:p>
            <a:pPr marL="549275" indent="-549275">
              <a:buFont typeface="Wingdings 2" pitchFamily="18" charset="2"/>
              <a:buNone/>
              <a:tabLst>
                <a:tab pos="85725" algn="l"/>
              </a:tabLst>
            </a:pPr>
            <a:r>
              <a:rPr lang="th-TH" sz="3000" smtClean="0"/>
              <a:t>	-	การหาข้อมูลรอบด้านและไร้อคติในการประเมินโครงการพัฒนา</a:t>
            </a:r>
          </a:p>
          <a:p>
            <a:pPr marL="549275" indent="-549275">
              <a:buFont typeface="Wingdings 2" pitchFamily="18" charset="2"/>
              <a:buNone/>
              <a:tabLst>
                <a:tab pos="85725" algn="l"/>
              </a:tabLst>
            </a:pPr>
            <a:r>
              <a:rPr lang="th-TH" sz="3000" smtClean="0"/>
              <a:t>		ที่ส่งผลกระทบต่อสิ่งแวดล้อม</a:t>
            </a:r>
          </a:p>
          <a:p>
            <a:pPr marL="549275" indent="-549275">
              <a:buFont typeface="Wingdings 2" pitchFamily="18" charset="2"/>
              <a:buNone/>
              <a:tabLst>
                <a:tab pos="85725" algn="l"/>
              </a:tabLst>
            </a:pPr>
            <a:r>
              <a:rPr lang="th-TH" sz="3000" smtClean="0"/>
              <a:t>	-	ร่วมมือกันในระดับโลกที่จะรักษาสิ่งแวดล้อม </a:t>
            </a:r>
            <a:r>
              <a:rPr lang="th-TH" sz="3000" smtClean="0">
                <a:latin typeface="Browallia New"/>
                <a:cs typeface="Browallia New" pitchFamily="34" charset="-34"/>
              </a:rPr>
              <a:t>“</a:t>
            </a:r>
            <a:r>
              <a:rPr lang="th-TH" sz="3000" i="1" smtClean="0"/>
              <a:t>เครือข่ายสัมพันธมิตรโลก</a:t>
            </a:r>
            <a:r>
              <a:rPr lang="th-TH" sz="3000" smtClean="0">
                <a:latin typeface="Browallia New"/>
                <a:cs typeface="Browallia New" pitchFamily="34" charset="-34"/>
              </a:rPr>
              <a:t>”</a:t>
            </a:r>
            <a:endParaRPr lang="th-TH" sz="3000" smtClean="0">
              <a:cs typeface="Browallia New" pitchFamily="34" charset="-34"/>
            </a:endParaRPr>
          </a:p>
        </p:txBody>
      </p:sp>
      <p:pic>
        <p:nvPicPr>
          <p:cNvPr id="123907" name="Picture 2" descr="recycle-patch-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500" y="4714875"/>
            <a:ext cx="1428750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45A312-D238-4819-B3C3-419EB57B5DFC}" type="slidenum">
              <a:rPr lang="en-US"/>
              <a:pPr>
                <a:defRPr/>
              </a:pPr>
              <a:t>5</a:t>
            </a:fld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642938" y="571500"/>
            <a:ext cx="8043862" cy="5448300"/>
          </a:xfrm>
        </p:spPr>
        <p:txBody>
          <a:bodyPr>
            <a:normAutofit/>
          </a:bodyPr>
          <a:lstStyle/>
          <a:p>
            <a:pPr marL="0" indent="0">
              <a:buFont typeface="Wingdings 2" pitchFamily="18" charset="2"/>
              <a:buNone/>
            </a:pPr>
            <a:r>
              <a:rPr lang="th-TH" sz="3200" dirty="0" smtClean="0">
                <a:solidFill>
                  <a:srgbClr val="C00000"/>
                </a:solidFill>
              </a:rPr>
              <a:t>แนวทางการพัฒนาประเทศหลังสงครามโลกครั้งที่ 2 – ปัจจุบัน</a:t>
            </a:r>
          </a:p>
          <a:p>
            <a:pPr marL="803275" indent="-407988" defTabSz="976313">
              <a:buClrTx/>
              <a:buFont typeface="Wingdings 2" pitchFamily="18" charset="2"/>
              <a:buAutoNum type="arabicPeriod"/>
            </a:pPr>
            <a:r>
              <a:rPr lang="th-TH" sz="3200" dirty="0" smtClean="0">
                <a:solidFill>
                  <a:srgbClr val="000000"/>
                </a:solidFill>
              </a:rPr>
              <a:t>ส่งเสริมความรู้ด้านวิทยาศาสตร์และเทคโนโลยี</a:t>
            </a:r>
          </a:p>
          <a:p>
            <a:pPr marL="803275" indent="-407988" defTabSz="976313">
              <a:buClrTx/>
              <a:buFont typeface="Wingdings 2" pitchFamily="18" charset="2"/>
              <a:buAutoNum type="arabicPeriod"/>
            </a:pPr>
            <a:r>
              <a:rPr lang="th-TH" sz="3200" dirty="0" smtClean="0">
                <a:solidFill>
                  <a:srgbClr val="000000"/>
                </a:solidFill>
              </a:rPr>
              <a:t>สร้างความก้าวหน้าทางเศรษฐกิจและอุตสาหกรรม</a:t>
            </a:r>
          </a:p>
        </p:txBody>
      </p:sp>
      <p:pic>
        <p:nvPicPr>
          <p:cNvPr id="78856" name="Picture 8" descr="http://t3.gstatic.com/images?q=tbn:pdgL8kWyX461FM::&amp;t=1&amp;usg=__Gn_-mtWkVFQHgsCw8osnshwRdbI=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1" y="3857628"/>
            <a:ext cx="2028612" cy="2203492"/>
          </a:xfrm>
          <a:prstGeom prst="rect">
            <a:avLst/>
          </a:prstGeom>
          <a:noFill/>
        </p:spPr>
      </p:pic>
      <p:pic>
        <p:nvPicPr>
          <p:cNvPr id="78858" name="Picture 10" descr="http://www.oknation.net/blog/home/blog_data/190/190/images/slide0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31495" y="3859172"/>
            <a:ext cx="3098223" cy="2213017"/>
          </a:xfrm>
          <a:prstGeom prst="rect">
            <a:avLst/>
          </a:prstGeom>
          <a:noFill/>
        </p:spPr>
      </p:pic>
      <p:pic>
        <p:nvPicPr>
          <p:cNvPr id="78860" name="Picture 12" descr="http://www.talkystory.com/imagelib/www.talkystory.com/022009/f70c6b88f1934b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00311" y="3860668"/>
            <a:ext cx="3319548" cy="22222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F2EF67-B480-4386-86E7-724B6756F3BF}" type="slidenum">
              <a:rPr lang="en-US"/>
              <a:pPr>
                <a:defRPr/>
              </a:pPr>
              <a:t>50</a:t>
            </a:fld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642938" y="928688"/>
            <a:ext cx="8043862" cy="3789362"/>
          </a:xfrm>
        </p:spPr>
        <p:txBody>
          <a:bodyPr>
            <a:normAutofit/>
          </a:bodyPr>
          <a:lstStyle/>
          <a:p>
            <a:pPr marL="533400" indent="-533400">
              <a:buFont typeface="Wingdings 2" pitchFamily="18" charset="2"/>
              <a:buNone/>
            </a:pPr>
            <a:r>
              <a:rPr lang="th-TH" sz="3000" dirty="0" smtClean="0">
                <a:solidFill>
                  <a:srgbClr val="C00000"/>
                </a:solidFill>
              </a:rPr>
              <a:t>มนุษย์ต้องมีจริยธรรมสิ่งแวดล้อม</a:t>
            </a:r>
          </a:p>
          <a:p>
            <a:pPr marL="736600" indent="-449263">
              <a:buSzPct val="65000"/>
              <a:buFont typeface="Wingdings 2" pitchFamily="18" charset="2"/>
              <a:buAutoNum type="arabicPeriod"/>
            </a:pPr>
            <a:r>
              <a:rPr lang="th-TH" sz="3000" dirty="0" smtClean="0"/>
              <a:t>การใช้ธรรมชาติเพื่อตอบสนองความจำเป็นซึ่งมีขีดจำกัด</a:t>
            </a:r>
            <a:endParaRPr lang="en-US" sz="3000" dirty="0" smtClean="0"/>
          </a:p>
          <a:p>
            <a:pPr marL="736600" indent="-449263">
              <a:spcBef>
                <a:spcPts val="0"/>
              </a:spcBef>
              <a:buSzPct val="65000"/>
              <a:buNone/>
            </a:pPr>
            <a:r>
              <a:rPr lang="en-US" sz="3000" dirty="0" smtClean="0"/>
              <a:t>	</a:t>
            </a:r>
            <a:r>
              <a:rPr lang="th-TH" sz="3000" dirty="0" smtClean="0"/>
              <a:t>ไม่ใช่เพื่อตอบสนองความต้องการที่ไม่มีวันจบสิ้น</a:t>
            </a:r>
          </a:p>
          <a:p>
            <a:pPr marL="736600" indent="-449263">
              <a:spcBef>
                <a:spcPts val="1200"/>
              </a:spcBef>
              <a:buSzPct val="65000"/>
              <a:buFont typeface="+mj-lt"/>
              <a:buAutoNum type="arabicPeriod" startAt="2"/>
            </a:pPr>
            <a:r>
              <a:rPr lang="th-TH" sz="3000" dirty="0" smtClean="0"/>
              <a:t>อยู่อย่างกลมกลืนประสานเป็นหนึ่งเดียวกับธรรมชาติ</a:t>
            </a:r>
          </a:p>
          <a:p>
            <a:pPr marL="736600" indent="-449263">
              <a:spcBef>
                <a:spcPts val="1200"/>
              </a:spcBef>
              <a:buSzPct val="65000"/>
              <a:buFont typeface="+mj-lt"/>
              <a:buAutoNum type="arabicPeriod" startAt="2"/>
            </a:pPr>
            <a:r>
              <a:rPr lang="th-TH" sz="3000" dirty="0" smtClean="0"/>
              <a:t>ยึดหลักของความยั่งยืนในการดำรงชีวิตที่ครอบคลุม</a:t>
            </a:r>
          </a:p>
          <a:p>
            <a:pPr marL="736600" indent="-449263">
              <a:spcBef>
                <a:spcPts val="0"/>
              </a:spcBef>
              <a:buSzPct val="65000"/>
              <a:buNone/>
            </a:pPr>
            <a:r>
              <a:rPr lang="th-TH" sz="3000" dirty="0" smtClean="0"/>
              <a:t>	ระบบชีวิตทั้งมวล (ทุกสรรพสิ่ง) ในธรรมชาติ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5E8746-10F1-4993-972A-483D72B2B9F6}" type="slidenum">
              <a:rPr lang="en-US"/>
              <a:pPr>
                <a:defRPr/>
              </a:pPr>
              <a:t>6</a:t>
            </a:fld>
            <a:endParaRPr lang="en-US"/>
          </a:p>
        </p:txBody>
      </p:sp>
      <p:sp>
        <p:nvSpPr>
          <p:cNvPr id="79874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642938" y="571500"/>
            <a:ext cx="8043862" cy="5448300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th-TH" sz="3000" smtClean="0"/>
              <a:t>ศตวรรษที่ 21  ทุกชาติพยายามสร้าง “</a:t>
            </a:r>
            <a:r>
              <a:rPr lang="th-TH" sz="3000" i="1" smtClean="0">
                <a:solidFill>
                  <a:srgbClr val="7030A0"/>
                </a:solidFill>
              </a:rPr>
              <a:t>ความรู้</a:t>
            </a:r>
            <a:r>
              <a:rPr lang="th-TH" sz="3000" smtClean="0"/>
              <a:t>” </a:t>
            </a:r>
            <a:endParaRPr lang="en-US" sz="3000" smtClean="0"/>
          </a:p>
          <a:p>
            <a:pPr marL="0" indent="0">
              <a:spcBef>
                <a:spcPct val="0"/>
              </a:spcBef>
              <a:buFont typeface="Wingdings 2" pitchFamily="18" charset="2"/>
              <a:buNone/>
            </a:pPr>
            <a:r>
              <a:rPr lang="th-TH" sz="3000" smtClean="0"/>
              <a:t>ด้านความก้าวหน้าทางวิทยาศาสตร์และเทคโนโลยี </a:t>
            </a:r>
            <a:endParaRPr lang="en-US" sz="3000" smtClean="0"/>
          </a:p>
          <a:p>
            <a:pPr marL="0" indent="0">
              <a:spcBef>
                <a:spcPct val="0"/>
              </a:spcBef>
              <a:buFont typeface="Wingdings 2" pitchFamily="18" charset="2"/>
              <a:buNone/>
            </a:pPr>
            <a:r>
              <a:rPr lang="th-TH" sz="3000" smtClean="0"/>
              <a:t>เพื่อเป็นเครื่องมือสู่ความมั่งคั่ง ความเจริญ และอำนาจ</a:t>
            </a:r>
            <a:endParaRPr lang="en-US" sz="3000" smtClean="0"/>
          </a:p>
        </p:txBody>
      </p:sp>
      <p:pic>
        <p:nvPicPr>
          <p:cNvPr id="79875" name="Picture 2" descr="http://www.eadt.co.uk/content/eduzone/Cars/content/changes/1960s/cars/img/1960%20's%20Min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50" y="3714750"/>
            <a:ext cx="2398713" cy="203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6" name="Picture 4" descr="http://spyropoulos.net/calcs-other/CanonPocketroni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75" y="3714750"/>
            <a:ext cx="1092200" cy="205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7" name="Picture 6" descr="http://hawaii.gov/hawaiiaviation/publications/above-the-pacific-by-william-j-horvat-1966/images/JapanAirlin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5" y="3714750"/>
            <a:ext cx="271462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87A459-B336-4B1F-9367-C0A58871F213}" type="slidenum">
              <a:rPr lang="en-US"/>
              <a:pPr>
                <a:defRPr/>
              </a:pPr>
              <a:t>7</a:t>
            </a:fld>
            <a:endParaRPr lang="en-US"/>
          </a:p>
        </p:txBody>
      </p:sp>
      <p:sp>
        <p:nvSpPr>
          <p:cNvPr id="80898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642938" y="571500"/>
            <a:ext cx="8043862" cy="5448300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th-TH" sz="3000" b="1" dirty="0" smtClean="0"/>
              <a:t>สหรัฐอเมริกา</a:t>
            </a:r>
          </a:p>
          <a:p>
            <a:pPr marL="0" indent="0">
              <a:buFont typeface="Wingdings 2" pitchFamily="18" charset="2"/>
              <a:buNone/>
            </a:pPr>
            <a:r>
              <a:rPr lang="th-TH" sz="3000" dirty="0" smtClean="0"/>
              <a:t>ผู้นำด้านกำลังทหาร ความมั่งคั่ง และ</a:t>
            </a:r>
            <a:r>
              <a:rPr lang="th-TH" sz="3000" i="1" dirty="0" smtClean="0">
                <a:solidFill>
                  <a:srgbClr val="7030A0"/>
                </a:solidFill>
              </a:rPr>
              <a:t>ความรู้</a:t>
            </a:r>
            <a:r>
              <a:rPr lang="th-TH" sz="3000" dirty="0" smtClean="0"/>
              <a:t>ที่มากที่สุด</a:t>
            </a:r>
            <a:endParaRPr lang="en-US" sz="3000" dirty="0" smtClean="0"/>
          </a:p>
        </p:txBody>
      </p:sp>
      <p:pic>
        <p:nvPicPr>
          <p:cNvPr id="80899" name="Picture 2" descr="(normal size jpg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8188" y="3857625"/>
            <a:ext cx="2643187" cy="215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0" name="Picture 4" descr="http://www.elvispresleymusic.com.au/pictures/img/elvis/presleys/vernon_elvis_arm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8188" y="2000250"/>
            <a:ext cx="2643187" cy="173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1" name="Picture 8" descr="http://stylepill.files.wordpress.com/2008/09/world_trade_center_new_york_city_from_hudson_circa_19901.jpg"/>
          <p:cNvPicPr>
            <a:picLocks noChangeAspect="1" noChangeArrowheads="1"/>
          </p:cNvPicPr>
          <p:nvPr/>
        </p:nvPicPr>
        <p:blipFill>
          <a:blip r:embed="rId5"/>
          <a:srcRect l="8197" r="7486"/>
          <a:stretch>
            <a:fillRect/>
          </a:stretch>
        </p:blipFill>
        <p:spPr bwMode="auto">
          <a:xfrm>
            <a:off x="3571875" y="2000250"/>
            <a:ext cx="5143500" cy="391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B463FE-175E-419A-A924-AD78CCB0D6F3}" type="slidenum">
              <a:rPr lang="en-US"/>
              <a:pPr>
                <a:defRPr/>
              </a:pPr>
              <a:t>8</a:t>
            </a:fld>
            <a:endParaRPr lang="en-US"/>
          </a:p>
        </p:txBody>
      </p:sp>
      <p:sp>
        <p:nvSpPr>
          <p:cNvPr id="81922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642938" y="571500"/>
            <a:ext cx="8043862" cy="5448300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th-TH" sz="3000" b="1" dirty="0" smtClean="0"/>
              <a:t>ยุโรปตะวันตก</a:t>
            </a:r>
          </a:p>
          <a:p>
            <a:pPr marL="463550" indent="-463550">
              <a:buFont typeface="Wingdings 2" pitchFamily="18" charset="2"/>
              <a:buNone/>
              <a:tabLst>
                <a:tab pos="463550" algn="l"/>
                <a:tab pos="804863" algn="l"/>
              </a:tabLst>
            </a:pPr>
            <a:r>
              <a:rPr lang="th-TH" sz="3000" dirty="0" smtClean="0"/>
              <a:t>	-	วิทยาศาสตร์และเทคโนโลยีคือความอยู่รอดในอนาคต</a:t>
            </a:r>
          </a:p>
          <a:p>
            <a:pPr marL="463550" indent="-463550">
              <a:buFont typeface="Wingdings 2" pitchFamily="18" charset="2"/>
              <a:buNone/>
              <a:tabLst>
                <a:tab pos="463550" algn="l"/>
                <a:tab pos="804863" algn="l"/>
              </a:tabLst>
            </a:pPr>
            <a:r>
              <a:rPr lang="th-TH" sz="3000" dirty="0" smtClean="0"/>
              <a:t>	-	สหภาพยุโรปมีโครงการวิจัยร่วม</a:t>
            </a:r>
          </a:p>
          <a:p>
            <a:pPr marL="463550" indent="-463550">
              <a:buFont typeface="Wingdings 2" pitchFamily="18" charset="2"/>
              <a:buNone/>
              <a:tabLst>
                <a:tab pos="463550" algn="l"/>
                <a:tab pos="804863" algn="l"/>
              </a:tabLst>
            </a:pPr>
            <a:r>
              <a:rPr lang="th-TH" sz="3000" dirty="0" smtClean="0"/>
              <a:t>	-	เด่นในด้านพลังงานนิวเคลียร์ ยานอวกาศ หุ่นยนต์</a:t>
            </a:r>
          </a:p>
        </p:txBody>
      </p:sp>
      <p:pic>
        <p:nvPicPr>
          <p:cNvPr id="81923" name="Picture 4" descr="http://www.siangtai.com/upload/gnews/thumbnail/22352-665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" y="3286125"/>
            <a:ext cx="3929062" cy="293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4" name="Picture 8" descr="http://europeforvisitors.com/germany/cars/images/bmw_regensburg_series_1_body_shop_robots_spot_welding_bmw1704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3286125"/>
            <a:ext cx="4125912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9FCDA8-EB0A-43F7-80DB-5EEE519983D5}" type="slidenum">
              <a:rPr lang="en-US"/>
              <a:pPr>
                <a:defRPr/>
              </a:pPr>
              <a:t>9</a:t>
            </a:fld>
            <a:endParaRPr lang="en-US"/>
          </a:p>
        </p:txBody>
      </p:sp>
      <p:sp>
        <p:nvSpPr>
          <p:cNvPr id="82946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642938" y="571500"/>
            <a:ext cx="8501062" cy="5448300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th-TH" sz="3000" b="1" dirty="0" smtClean="0">
                <a:solidFill>
                  <a:srgbClr val="002060"/>
                </a:solidFill>
              </a:rPr>
              <a:t>เอเชีย</a:t>
            </a:r>
          </a:p>
          <a:p>
            <a:pPr marL="0" indent="0">
              <a:buFont typeface="Wingdings 2" pitchFamily="18" charset="2"/>
              <a:buNone/>
            </a:pPr>
            <a:r>
              <a:rPr lang="th-TH" sz="3000" i="1" dirty="0" smtClean="0">
                <a:solidFill>
                  <a:srgbClr val="002060"/>
                </a:solidFill>
              </a:rPr>
              <a:t>ญี่ปุ่น</a:t>
            </a:r>
          </a:p>
          <a:p>
            <a:pPr marL="0" indent="0">
              <a:buFont typeface="Wingdings 2" pitchFamily="18" charset="2"/>
              <a:buNone/>
            </a:pPr>
            <a:r>
              <a:rPr lang="th-TH" sz="3000" dirty="0" smtClean="0">
                <a:solidFill>
                  <a:srgbClr val="002060"/>
                </a:solidFill>
              </a:rPr>
              <a:t>เร่งพัฒนาองค์ความรู้  อุตสาหะอย่างหนักหลังสงครามโลกครั้งที่ 2</a:t>
            </a:r>
          </a:p>
          <a:p>
            <a:pPr marL="0" indent="0">
              <a:buFont typeface="Wingdings 2" pitchFamily="18" charset="2"/>
              <a:buNone/>
            </a:pPr>
            <a:r>
              <a:rPr lang="th-TH" sz="3000" dirty="0" smtClean="0">
                <a:solidFill>
                  <a:srgbClr val="002060"/>
                </a:solidFill>
              </a:rPr>
              <a:t>กลายเป็นผู้นำด้านงานอิเล็กทรอนิกส์ และเชื่อมข่ายงานนี้กับประเทศกำลังพัฒนา</a:t>
            </a:r>
            <a:endParaRPr lang="en-US" sz="3000" dirty="0" smtClean="0">
              <a:solidFill>
                <a:srgbClr val="002060"/>
              </a:solidFill>
            </a:endParaRPr>
          </a:p>
        </p:txBody>
      </p:sp>
      <p:pic>
        <p:nvPicPr>
          <p:cNvPr id="82947" name="Picture 8" descr="Busico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5" y="3214686"/>
            <a:ext cx="3707800" cy="2888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8" name="Picture 2" descr="http://aboutjapan.japansociety.org/resources/category/1/3/6/1/images/sony_factor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3222934"/>
            <a:ext cx="4000520" cy="2875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/Relationships>
</file>

<file path=ppt/theme/theme1.xml><?xml version="1.0" encoding="utf-8"?>
<a:theme xmlns:a="http://schemas.openxmlformats.org/drawingml/2006/main" name="ทางเดิน">
  <a:themeElements>
    <a:clrScheme name="ทางเดิน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ทางเดิน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ทางเดิน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เสมอภาค">
  <a:themeElements>
    <a:clrScheme name="เสมอภาค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เสมอภาค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เสมอภาค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รถไฟใต้ดิน">
  <a:themeElements>
    <a:clrScheme name="รถไฟใต้ดิน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รถไฟใต้ดิน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รถไฟใต้ดิน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กระบวนการหลอม">
  <a:themeElements>
    <a:clrScheme name="กระบวนการหลอม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กระบวนการหลอม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กระบวนการหลอม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มุมมอง">
  <a:themeElements>
    <a:clrScheme name="มุมมอง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มุมมอง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มุมมอง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กระดาษ">
  <a:themeElements>
    <a:clrScheme name="กระดาษ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กระดาษ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กระดาษ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ไหลเวียน">
  <a:themeElements>
    <a:clrScheme name="ไหลเวียน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ไหลเวียน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ไหลเวียน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เริ่มต้น">
  <a:themeElements>
    <a:clrScheme name="เริ่มต้น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เริ่มต้น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เริ่มต้น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ชุดรูปแบบของ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ทางเดิน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ppt/theme/themeOverride10.xml><?xml version="1.0" encoding="utf-8"?>
<a:themeOverride xmlns:a="http://schemas.openxmlformats.org/drawingml/2006/main">
  <a:clrScheme name="กำหนดเอง 7">
    <a:dk1>
      <a:sysClr val="windowText" lastClr="000000"/>
    </a:dk1>
    <a:lt1>
      <a:srgbClr val="93E2FF"/>
    </a:lt1>
    <a:dk2>
      <a:srgbClr val="66A7B8"/>
    </a:dk2>
    <a:lt2>
      <a:srgbClr val="DB5353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11.xml><?xml version="1.0" encoding="utf-8"?>
<a:themeOverride xmlns:a="http://schemas.openxmlformats.org/drawingml/2006/main">
  <a:clrScheme name="กำหนดเอง 7">
    <a:dk1>
      <a:sysClr val="windowText" lastClr="000000"/>
    </a:dk1>
    <a:lt1>
      <a:srgbClr val="93E2FF"/>
    </a:lt1>
    <a:dk2>
      <a:srgbClr val="66A7B8"/>
    </a:dk2>
    <a:lt2>
      <a:srgbClr val="DB5353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12.xml><?xml version="1.0" encoding="utf-8"?>
<a:themeOverride xmlns:a="http://schemas.openxmlformats.org/drawingml/2006/main">
  <a:clrScheme name="กำหนดเอง 12">
    <a:dk1>
      <a:sysClr val="windowText" lastClr="000000"/>
    </a:dk1>
    <a:lt1>
      <a:srgbClr val="F7D8C5"/>
    </a:lt1>
    <a:dk2>
      <a:srgbClr val="575F6D"/>
    </a:dk2>
    <a:lt2>
      <a:srgbClr val="7030A0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ppt/theme/themeOverride13.xml><?xml version="1.0" encoding="utf-8"?>
<a:themeOverride xmlns:a="http://schemas.openxmlformats.org/drawingml/2006/main">
  <a:clrScheme name="กำหนดเอง 12">
    <a:dk1>
      <a:sysClr val="windowText" lastClr="000000"/>
    </a:dk1>
    <a:lt1>
      <a:srgbClr val="F7D8C5"/>
    </a:lt1>
    <a:dk2>
      <a:srgbClr val="575F6D"/>
    </a:dk2>
    <a:lt2>
      <a:srgbClr val="7030A0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ppt/theme/themeOverride14.xml><?xml version="1.0" encoding="utf-8"?>
<a:themeOverride xmlns:a="http://schemas.openxmlformats.org/drawingml/2006/main">
  <a:clrScheme name="กำหนดเอง 6">
    <a:dk1>
      <a:srgbClr val="F6DE55"/>
    </a:dk1>
    <a:lt1>
      <a:srgbClr val="009900"/>
    </a:lt1>
    <a:dk2>
      <a:srgbClr val="FCF4C6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15.xml><?xml version="1.0" encoding="utf-8"?>
<a:themeOverride xmlns:a="http://schemas.openxmlformats.org/drawingml/2006/main">
  <a:clrScheme name="กำหนดเอง 10">
    <a:dk1>
      <a:srgbClr val="C8EAF8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F3DADA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16.xml><?xml version="1.0" encoding="utf-8"?>
<a:themeOverride xmlns:a="http://schemas.openxmlformats.org/drawingml/2006/main">
  <a:clrScheme name="กำหนดเอง 10">
    <a:dk1>
      <a:srgbClr val="C8EAF8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F3DADA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17.xml><?xml version="1.0" encoding="utf-8"?>
<a:themeOverride xmlns:a="http://schemas.openxmlformats.org/drawingml/2006/main">
  <a:clrScheme name="กำหนดเอง 10">
    <a:dk1>
      <a:srgbClr val="C8EAF8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F3DADA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18.xml><?xml version="1.0" encoding="utf-8"?>
<a:themeOverride xmlns:a="http://schemas.openxmlformats.org/drawingml/2006/main">
  <a:clrScheme name="กำหนดเอง 1">
    <a:dk1>
      <a:sysClr val="windowText" lastClr="000000"/>
    </a:dk1>
    <a:lt1>
      <a:srgbClr val="FFFFCC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ppt/theme/themeOverride19.xml><?xml version="1.0" encoding="utf-8"?>
<a:themeOverride xmlns:a="http://schemas.openxmlformats.org/drawingml/2006/main">
  <a:clrScheme name="กำหนดเอง 1">
    <a:dk1>
      <a:sysClr val="windowText" lastClr="000000"/>
    </a:dk1>
    <a:lt1>
      <a:srgbClr val="FFFFCC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ppt/theme/themeOverride2.xml><?xml version="1.0" encoding="utf-8"?>
<a:themeOverride xmlns:a="http://schemas.openxmlformats.org/drawingml/2006/main">
  <a:clrScheme name="กำหนดเอง 1">
    <a:dk1>
      <a:sysClr val="windowText" lastClr="000000"/>
    </a:dk1>
    <a:lt1>
      <a:sysClr val="window" lastClr="FFFFFF"/>
    </a:lt1>
    <a:dk2>
      <a:srgbClr val="00B050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20.xml><?xml version="1.0" encoding="utf-8"?>
<a:themeOverride xmlns:a="http://schemas.openxmlformats.org/drawingml/2006/main">
  <a:clrScheme name="กำหนดเอง 1">
    <a:dk1>
      <a:sysClr val="windowText" lastClr="000000"/>
    </a:dk1>
    <a:lt1>
      <a:srgbClr val="FFFFCC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ppt/theme/themeOverride21.xml><?xml version="1.0" encoding="utf-8"?>
<a:themeOverride xmlns:a="http://schemas.openxmlformats.org/drawingml/2006/main">
  <a:clrScheme name="กำหนดเอง 1">
    <a:dk1>
      <a:sysClr val="windowText" lastClr="000000"/>
    </a:dk1>
    <a:lt1>
      <a:srgbClr val="FFFFCC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ppt/theme/themeOverride22.xml><?xml version="1.0" encoding="utf-8"?>
<a:themeOverride xmlns:a="http://schemas.openxmlformats.org/drawingml/2006/main">
  <a:clrScheme name="กำหนดเอง 1">
    <a:dk1>
      <a:sysClr val="windowText" lastClr="000000"/>
    </a:dk1>
    <a:lt1>
      <a:srgbClr val="FFFFCC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ppt/theme/themeOverride23.xml><?xml version="1.0" encoding="utf-8"?>
<a:themeOverride xmlns:a="http://schemas.openxmlformats.org/drawingml/2006/main">
  <a:clrScheme name="กำหนดเอง 3">
    <a:dk1>
      <a:sysClr val="windowText" lastClr="000000"/>
    </a:dk1>
    <a:lt1>
      <a:sysClr val="window" lastClr="FFFFFF"/>
    </a:lt1>
    <a:dk2>
      <a:srgbClr val="FFFFFF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24.xml><?xml version="1.0" encoding="utf-8"?>
<a:themeOverride xmlns:a="http://schemas.openxmlformats.org/drawingml/2006/main">
  <a:clrScheme name="กำหนดเอง 3">
    <a:dk1>
      <a:sysClr val="windowText" lastClr="000000"/>
    </a:dk1>
    <a:lt1>
      <a:sysClr val="window" lastClr="FFFFFF"/>
    </a:lt1>
    <a:dk2>
      <a:srgbClr val="FFFFFF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25.xml><?xml version="1.0" encoding="utf-8"?>
<a:themeOverride xmlns:a="http://schemas.openxmlformats.org/drawingml/2006/main">
  <a:clrScheme name="กำหนดเอง 3">
    <a:dk1>
      <a:sysClr val="windowText" lastClr="000000"/>
    </a:dk1>
    <a:lt1>
      <a:sysClr val="window" lastClr="FFFFFF"/>
    </a:lt1>
    <a:dk2>
      <a:srgbClr val="FFFFFF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26.xml><?xml version="1.0" encoding="utf-8"?>
<a:themeOverride xmlns:a="http://schemas.openxmlformats.org/drawingml/2006/main">
  <a:clrScheme name="กำหนดเอง 3">
    <a:dk1>
      <a:sysClr val="windowText" lastClr="000000"/>
    </a:dk1>
    <a:lt1>
      <a:sysClr val="window" lastClr="FFFFFF"/>
    </a:lt1>
    <a:dk2>
      <a:srgbClr val="FFFFFF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27.xml><?xml version="1.0" encoding="utf-8"?>
<a:themeOverride xmlns:a="http://schemas.openxmlformats.org/drawingml/2006/main">
  <a:clrScheme name="กำหนดเอง 3">
    <a:dk1>
      <a:sysClr val="windowText" lastClr="000000"/>
    </a:dk1>
    <a:lt1>
      <a:sysClr val="window" lastClr="FFFFFF"/>
    </a:lt1>
    <a:dk2>
      <a:srgbClr val="FFFFFF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28.xml><?xml version="1.0" encoding="utf-8"?>
<a:themeOverride xmlns:a="http://schemas.openxmlformats.org/drawingml/2006/main">
  <a:clrScheme name="กำหนดเอง 3">
    <a:dk1>
      <a:sysClr val="windowText" lastClr="000000"/>
    </a:dk1>
    <a:lt1>
      <a:sysClr val="window" lastClr="FFFFFF"/>
    </a:lt1>
    <a:dk2>
      <a:srgbClr val="FFFFFF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29.xml><?xml version="1.0" encoding="utf-8"?>
<a:themeOverride xmlns:a="http://schemas.openxmlformats.org/drawingml/2006/main">
  <a:clrScheme name="กำหนดเอง 3">
    <a:dk1>
      <a:sysClr val="windowText" lastClr="000000"/>
    </a:dk1>
    <a:lt1>
      <a:sysClr val="window" lastClr="FFFFFF"/>
    </a:lt1>
    <a:dk2>
      <a:srgbClr val="FFFFFF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3.xml><?xml version="1.0" encoding="utf-8"?>
<a:themeOverride xmlns:a="http://schemas.openxmlformats.org/drawingml/2006/main">
  <a:clrScheme name="กำหนดเอง 1">
    <a:dk1>
      <a:sysClr val="windowText" lastClr="000000"/>
    </a:dk1>
    <a:lt1>
      <a:sysClr val="window" lastClr="FFFFFF"/>
    </a:lt1>
    <a:dk2>
      <a:srgbClr val="00B050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30.xml><?xml version="1.0" encoding="utf-8"?>
<a:themeOverride xmlns:a="http://schemas.openxmlformats.org/drawingml/2006/main">
  <a:clrScheme name="กำหนดเอง 3">
    <a:dk1>
      <a:sysClr val="windowText" lastClr="000000"/>
    </a:dk1>
    <a:lt1>
      <a:sysClr val="window" lastClr="FFFFFF"/>
    </a:lt1>
    <a:dk2>
      <a:srgbClr val="FFFFFF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31.xml><?xml version="1.0" encoding="utf-8"?>
<a:themeOverride xmlns:a="http://schemas.openxmlformats.org/drawingml/2006/main">
  <a:clrScheme name="กำหนดเอง 9">
    <a:dk1>
      <a:srgbClr val="0070C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32.xml><?xml version="1.0" encoding="utf-8"?>
<a:themeOverride xmlns:a="http://schemas.openxmlformats.org/drawingml/2006/main">
  <a:clrScheme name="กำหนดเอง 9">
    <a:dk1>
      <a:srgbClr val="0070C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33.xml><?xml version="1.0" encoding="utf-8"?>
<a:themeOverride xmlns:a="http://schemas.openxmlformats.org/drawingml/2006/main">
  <a:clrScheme name="กำหนดเอง 9">
    <a:dk1>
      <a:srgbClr val="0070C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34.xml><?xml version="1.0" encoding="utf-8"?>
<a:themeOverride xmlns:a="http://schemas.openxmlformats.org/drawingml/2006/main">
  <a:clrScheme name="กำหนดเอง 9">
    <a:dk1>
      <a:srgbClr val="0070C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35.xml><?xml version="1.0" encoding="utf-8"?>
<a:themeOverride xmlns:a="http://schemas.openxmlformats.org/drawingml/2006/main">
  <a:clrScheme name="กำหนดเอง 9">
    <a:dk1>
      <a:srgbClr val="0070C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36.xml><?xml version="1.0" encoding="utf-8"?>
<a:themeOverride xmlns:a="http://schemas.openxmlformats.org/drawingml/2006/main">
  <a:clrScheme name="กำหนดเอง 9">
    <a:dk1>
      <a:srgbClr val="0070C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37.xml><?xml version="1.0" encoding="utf-8"?>
<a:themeOverride xmlns:a="http://schemas.openxmlformats.org/drawingml/2006/main">
  <a:clrScheme name="กำหนดเอง 9">
    <a:dk1>
      <a:srgbClr val="0070C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38.xml><?xml version="1.0" encoding="utf-8"?>
<a:themeOverride xmlns:a="http://schemas.openxmlformats.org/drawingml/2006/main">
  <a:clrScheme name="กำหนดเอง 7">
    <a:dk1>
      <a:sysClr val="windowText" lastClr="000000"/>
    </a:dk1>
    <a:lt1>
      <a:srgbClr val="DFF0F4"/>
    </a:lt1>
    <a:dk2>
      <a:srgbClr val="DFF0F4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39.xml><?xml version="1.0" encoding="utf-8"?>
<a:themeOverride xmlns:a="http://schemas.openxmlformats.org/drawingml/2006/main">
  <a:clrScheme name="กำหนดเอง 7">
    <a:dk1>
      <a:sysClr val="windowText" lastClr="000000"/>
    </a:dk1>
    <a:lt1>
      <a:srgbClr val="DFF0F4"/>
    </a:lt1>
    <a:dk2>
      <a:srgbClr val="DFF0F4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4.xml><?xml version="1.0" encoding="utf-8"?>
<a:themeOverride xmlns:a="http://schemas.openxmlformats.org/drawingml/2006/main">
  <a:clrScheme name="กำหนดเอง 1">
    <a:dk1>
      <a:sysClr val="windowText" lastClr="000000"/>
    </a:dk1>
    <a:lt1>
      <a:sysClr val="window" lastClr="FFFFFF"/>
    </a:lt1>
    <a:dk2>
      <a:srgbClr val="00B050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40.xml><?xml version="1.0" encoding="utf-8"?>
<a:themeOverride xmlns:a="http://schemas.openxmlformats.org/drawingml/2006/main">
  <a:clrScheme name="กำหนดเอง 7">
    <a:dk1>
      <a:sysClr val="windowText" lastClr="000000"/>
    </a:dk1>
    <a:lt1>
      <a:srgbClr val="DFF0F4"/>
    </a:lt1>
    <a:dk2>
      <a:srgbClr val="DFF0F4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41.xml><?xml version="1.0" encoding="utf-8"?>
<a:themeOverride xmlns:a="http://schemas.openxmlformats.org/drawingml/2006/main">
  <a:clrScheme name="กำหนดเอง 9">
    <a:dk1>
      <a:sysClr val="windowText" lastClr="000000"/>
    </a:dk1>
    <a:lt1>
      <a:sysClr val="window" lastClr="FFFFFF"/>
    </a:lt1>
    <a:dk2>
      <a:srgbClr val="FDE5CC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</a:themeOverride>
</file>

<file path=ppt/theme/themeOverride42.xml><?xml version="1.0" encoding="utf-8"?>
<a:themeOverride xmlns:a="http://schemas.openxmlformats.org/drawingml/2006/main">
  <a:clrScheme name="กำหนดเอง 9">
    <a:dk1>
      <a:sysClr val="windowText" lastClr="000000"/>
    </a:dk1>
    <a:lt1>
      <a:sysClr val="window" lastClr="FFFFFF"/>
    </a:lt1>
    <a:dk2>
      <a:srgbClr val="FDE5CC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</a:themeOverride>
</file>

<file path=ppt/theme/themeOverride43.xml><?xml version="1.0" encoding="utf-8"?>
<a:themeOverride xmlns:a="http://schemas.openxmlformats.org/drawingml/2006/main">
  <a:clrScheme name="กำหนดเอง 9">
    <a:dk1>
      <a:sysClr val="windowText" lastClr="000000"/>
    </a:dk1>
    <a:lt1>
      <a:sysClr val="window" lastClr="FFFFFF"/>
    </a:lt1>
    <a:dk2>
      <a:srgbClr val="FDE5CC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</a:themeOverride>
</file>

<file path=ppt/theme/themeOverride44.xml><?xml version="1.0" encoding="utf-8"?>
<a:themeOverride xmlns:a="http://schemas.openxmlformats.org/drawingml/2006/main">
  <a:clrScheme name="กำหนดเอง 9">
    <a:dk1>
      <a:sysClr val="windowText" lastClr="000000"/>
    </a:dk1>
    <a:lt1>
      <a:sysClr val="window" lastClr="FFFFFF"/>
    </a:lt1>
    <a:dk2>
      <a:srgbClr val="FDE5CC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</a:themeOverride>
</file>

<file path=ppt/theme/themeOverride45.xml><?xml version="1.0" encoding="utf-8"?>
<a:themeOverride xmlns:a="http://schemas.openxmlformats.org/drawingml/2006/main">
  <a:clrScheme name="กำหนดเอง 13">
    <a:dk1>
      <a:sysClr val="windowText" lastClr="000000"/>
    </a:dk1>
    <a:lt1>
      <a:srgbClr val="FEEFDA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ppt/theme/themeOverride46.xml><?xml version="1.0" encoding="utf-8"?>
<a:themeOverride xmlns:a="http://schemas.openxmlformats.org/drawingml/2006/main">
  <a:clrScheme name="กำหนดเอง 13">
    <a:dk1>
      <a:sysClr val="windowText" lastClr="000000"/>
    </a:dk1>
    <a:lt1>
      <a:srgbClr val="FEEFDA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ppt/theme/themeOverride47.xml><?xml version="1.0" encoding="utf-8"?>
<a:themeOverride xmlns:a="http://schemas.openxmlformats.org/drawingml/2006/main">
  <a:clrScheme name="กำหนดเอง 12">
    <a:dk1>
      <a:sysClr val="windowText" lastClr="000000"/>
    </a:dk1>
    <a:lt1>
      <a:srgbClr val="DFF0F4"/>
    </a:lt1>
    <a:dk2>
      <a:srgbClr val="DFF0F4"/>
    </a:dk2>
    <a:lt2>
      <a:srgbClr val="FFEFC9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48.xml><?xml version="1.0" encoding="utf-8"?>
<a:themeOverride xmlns:a="http://schemas.openxmlformats.org/drawingml/2006/main">
  <a:clrScheme name="กำหนดเอง 12">
    <a:dk1>
      <a:sysClr val="windowText" lastClr="000000"/>
    </a:dk1>
    <a:lt1>
      <a:srgbClr val="DFF0F4"/>
    </a:lt1>
    <a:dk2>
      <a:srgbClr val="DFF0F4"/>
    </a:dk2>
    <a:lt2>
      <a:srgbClr val="FFEFC9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49.xml><?xml version="1.0" encoding="utf-8"?>
<a:themeOverride xmlns:a="http://schemas.openxmlformats.org/drawingml/2006/main">
  <a:clrScheme name="กำหนดเอง 9">
    <a:dk1>
      <a:srgbClr val="0070C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0.xml><?xml version="1.0" encoding="utf-8"?>
<a:themeOverride xmlns:a="http://schemas.openxmlformats.org/drawingml/2006/main">
  <a:clrScheme name="กำหนดเอง 9">
    <a:dk1>
      <a:srgbClr val="0070C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51.xml><?xml version="1.0" encoding="utf-8"?>
<a:themeOverride xmlns:a="http://schemas.openxmlformats.org/drawingml/2006/main">
  <a:clrScheme name="กำหนดเอง 9">
    <a:dk1>
      <a:srgbClr val="0070C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6.xml><?xml version="1.0" encoding="utf-8"?>
<a:themeOverride xmlns:a="http://schemas.openxmlformats.org/drawingml/2006/main">
  <a:clrScheme name="กำหนดเอง 13">
    <a:dk1>
      <a:sysClr val="windowText" lastClr="000000"/>
    </a:dk1>
    <a:lt1>
      <a:srgbClr val="FEF0CD"/>
    </a:lt1>
    <a:dk2>
      <a:srgbClr val="FEF0CD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7.xml><?xml version="1.0" encoding="utf-8"?>
<a:themeOverride xmlns:a="http://schemas.openxmlformats.org/drawingml/2006/main">
  <a:clrScheme name="กำหนดเอง 13">
    <a:dk1>
      <a:sysClr val="windowText" lastClr="000000"/>
    </a:dk1>
    <a:lt1>
      <a:srgbClr val="FEF0CD"/>
    </a:lt1>
    <a:dk2>
      <a:srgbClr val="FEF0CD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8.xml><?xml version="1.0" encoding="utf-8"?>
<a:themeOverride xmlns:a="http://schemas.openxmlformats.org/drawingml/2006/main">
  <a:clrScheme name="กำหนดเอง 13">
    <a:dk1>
      <a:sysClr val="windowText" lastClr="000000"/>
    </a:dk1>
    <a:lt1>
      <a:srgbClr val="FEF0CD"/>
    </a:lt1>
    <a:dk2>
      <a:srgbClr val="FEF0CD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9.xml><?xml version="1.0" encoding="utf-8"?>
<a:themeOverride xmlns:a="http://schemas.openxmlformats.org/drawingml/2006/main">
  <a:clrScheme name="กำหนดเอง 13">
    <a:dk1>
      <a:sysClr val="windowText" lastClr="000000"/>
    </a:dk1>
    <a:lt1>
      <a:srgbClr val="FEF0CD"/>
    </a:lt1>
    <a:dk2>
      <a:srgbClr val="FEF0CD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1197</TotalTime>
  <Words>1058</Words>
  <Application>Microsoft Office PowerPoint</Application>
  <PresentationFormat>นำเสนอทางหน้าจอ (4:3)</PresentationFormat>
  <Paragraphs>276</Paragraphs>
  <Slides>50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8</vt:i4>
      </vt:variant>
      <vt:variant>
        <vt:lpstr>ชื่อเรื่องภาพนิ่ง</vt:lpstr>
      </vt:variant>
      <vt:variant>
        <vt:i4>50</vt:i4>
      </vt:variant>
    </vt:vector>
  </HeadingPairs>
  <TitlesOfParts>
    <vt:vector size="58" baseType="lpstr">
      <vt:lpstr>ทางเดิน</vt:lpstr>
      <vt:lpstr>เสมอภาค</vt:lpstr>
      <vt:lpstr>รถไฟใต้ดิน</vt:lpstr>
      <vt:lpstr>กระบวนการหลอม</vt:lpstr>
      <vt:lpstr>มุมมอง</vt:lpstr>
      <vt:lpstr>กระดาษ</vt:lpstr>
      <vt:lpstr>ไหลเวียน</vt:lpstr>
      <vt:lpstr>เริ่มต้น</vt:lpstr>
      <vt:lpstr>5. ความขัดแย้งทางความคิด : กรณีศึกษา</vt:lpstr>
      <vt:lpstr>ความขัดแย้ง</vt:lpstr>
      <vt:lpstr>การพิจารณาประเด็นศึกษา</vt:lpstr>
      <vt:lpstr>5.3  มนุษย์ สิ่งแวดล้อม เทคโนโลยี</vt:lpstr>
      <vt:lpstr>ภาพนิ่ง 5</vt:lpstr>
      <vt:lpstr>ภาพนิ่ง 6</vt:lpstr>
      <vt:lpstr>ภาพนิ่ง 7</vt:lpstr>
      <vt:lpstr>ภาพนิ่ง 8</vt:lpstr>
      <vt:lpstr>ภาพนิ่ง 9</vt:lpstr>
      <vt:lpstr>ภาพนิ่ง 10</vt:lpstr>
      <vt:lpstr>ภาพนิ่ง 11</vt:lpstr>
      <vt:lpstr>ภาพนิ่ง 12</vt:lpstr>
      <vt:lpstr>ภาพนิ่ง 13</vt:lpstr>
      <vt:lpstr>ภาพนิ่ง 14</vt:lpstr>
      <vt:lpstr>ภาพนิ่ง 15</vt:lpstr>
      <vt:lpstr>ภาพนิ่ง 16</vt:lpstr>
      <vt:lpstr>ภาพนิ่ง 17</vt:lpstr>
      <vt:lpstr>ภาพนิ่ง 18</vt:lpstr>
      <vt:lpstr>ภาพนิ่ง 19</vt:lpstr>
      <vt:lpstr>ภาพนิ่ง 20</vt:lpstr>
      <vt:lpstr>ภาพนิ่ง 21</vt:lpstr>
      <vt:lpstr>ภาพนิ่ง 22</vt:lpstr>
      <vt:lpstr>ภาพนิ่ง 23</vt:lpstr>
      <vt:lpstr>ภาพนิ่ง 24</vt:lpstr>
      <vt:lpstr>ภาพนิ่ง 25</vt:lpstr>
      <vt:lpstr>ภาพนิ่ง 26</vt:lpstr>
      <vt:lpstr>ภาพนิ่ง 27</vt:lpstr>
      <vt:lpstr>ภาพนิ่ง 28</vt:lpstr>
      <vt:lpstr>ภาพนิ่ง 29</vt:lpstr>
      <vt:lpstr>ภาพนิ่ง 30</vt:lpstr>
      <vt:lpstr>ภาพนิ่ง 31</vt:lpstr>
      <vt:lpstr>ภาพนิ่ง 32</vt:lpstr>
      <vt:lpstr>ภาพนิ่ง 33</vt:lpstr>
      <vt:lpstr>ภาพนิ่ง 34</vt:lpstr>
      <vt:lpstr>ภาพนิ่ง 35</vt:lpstr>
      <vt:lpstr>ภาพนิ่ง 36</vt:lpstr>
      <vt:lpstr>ภาพนิ่ง 37</vt:lpstr>
      <vt:lpstr>ภาพนิ่ง 38</vt:lpstr>
      <vt:lpstr>ภาพนิ่ง 39</vt:lpstr>
      <vt:lpstr>ภาพนิ่ง 40</vt:lpstr>
      <vt:lpstr>ภาพนิ่ง 41</vt:lpstr>
      <vt:lpstr>ภาพนิ่ง 42</vt:lpstr>
      <vt:lpstr>ภาพนิ่ง 43</vt:lpstr>
      <vt:lpstr>ภาพนิ่ง 44</vt:lpstr>
      <vt:lpstr>ภาพนิ่ง 45</vt:lpstr>
      <vt:lpstr>ภาพนิ่ง 46</vt:lpstr>
      <vt:lpstr>ภาพนิ่ง 47</vt:lpstr>
      <vt:lpstr>ภาพนิ่ง 48</vt:lpstr>
      <vt:lpstr>ภาพนิ่ง 49</vt:lpstr>
      <vt:lpstr>ภาพนิ่ง 50</vt:lpstr>
    </vt:vector>
  </TitlesOfParts>
  <Company>ecution.t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human</dc:creator>
  <cp:lastModifiedBy>Thanan Sethaphan</cp:lastModifiedBy>
  <cp:revision>140</cp:revision>
  <dcterms:created xsi:type="dcterms:W3CDTF">2009-08-21T04:20:12Z</dcterms:created>
  <dcterms:modified xsi:type="dcterms:W3CDTF">2010-08-31T10:58:44Z</dcterms:modified>
</cp:coreProperties>
</file>