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Override19.xml" ContentType="application/vnd.openxmlformats-officedocument.themeOverride+xml"/>
  <Override PartName="/ppt/theme/themeOverride17.xml" ContentType="application/vnd.openxmlformats-officedocument.themeOverride+xml"/>
  <Override PartName="/ppt/theme/themeOverride15.xml" ContentType="application/vnd.openxmlformats-officedocument.themeOverride+xml"/>
  <Override PartName="/ppt/theme/themeOverride24.xml" ContentType="application/vnd.openxmlformats-officedocument.themeOverride+xml"/>
  <Override PartName="/ppt/theme/themeOverride26.xml" ContentType="application/vnd.openxmlformats-officedocument.themeOverr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13.xml" ContentType="application/vnd.openxmlformats-officedocument.themeOverride+xml"/>
  <Override PartName="/ppt/theme/themeOverride22.xml" ContentType="application/vnd.openxmlformats-officedocument.themeOverr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2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27.xml" ContentType="application/vnd.openxmlformats-officedocument.themeOverride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31"/>
  </p:handoutMasterIdLst>
  <p:sldIdLst>
    <p:sldId id="256" r:id="rId3"/>
    <p:sldId id="257" r:id="rId4"/>
    <p:sldId id="258" r:id="rId5"/>
    <p:sldId id="259" r:id="rId6"/>
    <p:sldId id="260" r:id="rId7"/>
    <p:sldId id="278" r:id="rId8"/>
    <p:sldId id="279" r:id="rId9"/>
    <p:sldId id="280" r:id="rId10"/>
    <p:sldId id="281" r:id="rId11"/>
    <p:sldId id="282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2" r:id="rId23"/>
    <p:sldId id="277" r:id="rId24"/>
    <p:sldId id="273" r:id="rId25"/>
    <p:sldId id="274" r:id="rId26"/>
    <p:sldId id="275" r:id="rId27"/>
    <p:sldId id="276" r:id="rId28"/>
    <p:sldId id="284" r:id="rId29"/>
    <p:sldId id="283" r:id="rId30"/>
  </p:sldIdLst>
  <p:sldSz cx="9144000" cy="6858000" type="screen4x3"/>
  <p:notesSz cx="6797675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02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8DECB9-ECAE-405A-ADDF-01F6B33BAE56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66E5A4-D2C8-405A-9300-F4A5AC2A68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A4C58DD-F595-44B5-9E7D-E3DF2E40A499}" type="datetimeFigureOut">
              <a:rPr lang="en-US" smtClean="0"/>
              <a:pPr/>
              <a:t>8/6/2010</a:t>
            </a:fld>
            <a:endParaRPr lang="en-US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10E967D2-B69D-4B4C-A939-CBDECA77E5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1371600"/>
            <a:ext cx="9144000" cy="1600200"/>
          </a:xfrm>
        </p:spPr>
        <p:txBody>
          <a:bodyPr/>
          <a:lstStyle/>
          <a:p>
            <a:pPr algn="ctr"/>
            <a:r>
              <a:rPr lang="th-TH" b="1" dirty="0" smtClean="0"/>
              <a:t>บทบาทของภาษา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th-TH" sz="3200" dirty="0" smtClean="0"/>
              <a:t>ครั้งที่ 1</a:t>
            </a:r>
            <a:endParaRPr lang="en-US" sz="3200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อวัจนภาษา</a:t>
            </a:r>
            <a:r>
              <a:rPr lang="th-TH" b="1" dirty="0" smtClean="0">
                <a:solidFill>
                  <a:schemeClr val="tx1"/>
                </a:solidFill>
              </a:rPr>
              <a:t> + </a:t>
            </a:r>
            <a:r>
              <a:rPr lang="th-TH" b="1" dirty="0" err="1" smtClean="0">
                <a:solidFill>
                  <a:schemeClr val="tx1"/>
                </a:solidFill>
              </a:rPr>
              <a:t>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50178" name="Picture 2" descr="C:\Documents and Settings\Administrator\My Documents\My Pictures\Picture\Picture 007.jpg"/>
          <p:cNvPicPr>
            <a:picLocks noChangeAspect="1" noChangeArrowheads="1"/>
          </p:cNvPicPr>
          <p:nvPr/>
        </p:nvPicPr>
        <p:blipFill>
          <a:blip r:embed="rId3"/>
          <a:srcRect l="8312" t="48452" r="16883" b="5518"/>
          <a:stretch>
            <a:fillRect/>
          </a:stretch>
        </p:blipFill>
        <p:spPr bwMode="auto">
          <a:xfrm>
            <a:off x="1143000" y="1524000"/>
            <a:ext cx="6705600" cy="530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การ</a:t>
            </a:r>
            <a:r>
              <a:rPr lang="th-TH" b="1" dirty="0" err="1" smtClean="0"/>
              <a:t>ใช้วัจนภาษา</a:t>
            </a:r>
            <a:r>
              <a:rPr lang="th-TH" b="1" dirty="0" smtClean="0"/>
              <a:t>ถ่ายทอดสาร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  <a:tabLst>
                <a:tab pos="736600" algn="l"/>
              </a:tabLst>
            </a:pPr>
            <a:r>
              <a:rPr lang="th-TH" dirty="0" smtClean="0"/>
              <a:t>	</a:t>
            </a:r>
            <a:r>
              <a:rPr lang="th-TH" sz="3600" dirty="0" smtClean="0"/>
              <a:t>1.	</a:t>
            </a:r>
            <a:r>
              <a:rPr lang="th-TH" sz="3600" dirty="0" err="1" smtClean="0"/>
              <a:t>สารคดี</a:t>
            </a:r>
            <a:endParaRPr lang="th-TH" sz="3600" dirty="0" smtClean="0"/>
          </a:p>
          <a:p>
            <a:pPr>
              <a:buNone/>
              <a:tabLst>
                <a:tab pos="736600" algn="l"/>
              </a:tabLst>
            </a:pPr>
            <a:r>
              <a:rPr lang="th-TH" sz="3600" dirty="0"/>
              <a:t>	</a:t>
            </a:r>
            <a:r>
              <a:rPr lang="th-TH" sz="3600" dirty="0" smtClean="0"/>
              <a:t>2.	บันเทิงคดี</a:t>
            </a:r>
          </a:p>
          <a:p>
            <a:pPr>
              <a:buNone/>
            </a:pPr>
            <a:endParaRPr lang="th-TH" sz="3600" dirty="0"/>
          </a:p>
          <a:p>
            <a:pPr>
              <a:buNone/>
            </a:pPr>
            <a:r>
              <a:rPr lang="th-TH" sz="3600" i="1" dirty="0" err="1" smtClean="0">
                <a:solidFill>
                  <a:srgbClr val="0070C0"/>
                </a:solidFill>
              </a:rPr>
              <a:t>สารคดี</a:t>
            </a:r>
            <a:r>
              <a:rPr lang="th-TH" sz="3600" i="1" dirty="0" smtClean="0">
                <a:solidFill>
                  <a:srgbClr val="0070C0"/>
                </a:solidFill>
              </a:rPr>
              <a:t> 	</a:t>
            </a:r>
            <a:r>
              <a:rPr lang="th-TH" sz="3600" dirty="0" smtClean="0"/>
              <a:t>มุ่งเน้นสาระเป็นหลัก บันเทิงเป็นรอง</a:t>
            </a:r>
          </a:p>
          <a:p>
            <a:pPr>
              <a:buNone/>
            </a:pPr>
            <a:r>
              <a:rPr lang="th-TH" sz="3600" i="1" dirty="0" smtClean="0">
                <a:solidFill>
                  <a:srgbClr val="FF0000"/>
                </a:solidFill>
              </a:rPr>
              <a:t>บันเทิงคดี 	</a:t>
            </a:r>
            <a:r>
              <a:rPr lang="th-TH" sz="3600" dirty="0" smtClean="0"/>
              <a:t>มุ่งเน้นบันเทิงเป็นหลัก สาระเป็นรอง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สารคดี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ClrTx/>
              <a:buSzPct val="75000"/>
              <a:buAutoNum type="arabicPeriod"/>
            </a:pPr>
            <a:r>
              <a:rPr lang="th-TH" sz="3600" dirty="0" smtClean="0"/>
              <a:t>ถ่ายทอดเป็นร้อยแก้ว</a:t>
            </a:r>
          </a:p>
          <a:p>
            <a:pPr marL="514350" indent="-514350">
              <a:buClrTx/>
              <a:buSzPct val="75000"/>
              <a:buNone/>
            </a:pPr>
            <a:r>
              <a:rPr lang="th-TH" sz="3600" dirty="0"/>
              <a:t>	</a:t>
            </a:r>
            <a:r>
              <a:rPr lang="th-TH" sz="3600" dirty="0" smtClean="0"/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พงศาวดาร  ตำนาน  หนังสือท่องเที่ยว  หนังสือปรัชญา</a:t>
            </a:r>
          </a:p>
          <a:p>
            <a:pPr marL="514350" indent="-514350">
              <a:buClrTx/>
              <a:buSzPct val="75000"/>
              <a:buNone/>
            </a:pPr>
            <a:r>
              <a:rPr lang="th-TH" sz="3600" dirty="0">
                <a:solidFill>
                  <a:srgbClr val="0070C0"/>
                </a:solidFill>
              </a:rPr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	ศาสนา  เศรษฐกิจ  การเมือง</a:t>
            </a:r>
          </a:p>
          <a:p>
            <a:pPr marL="514350" indent="-514350">
              <a:buClrTx/>
              <a:buSzPct val="75000"/>
              <a:buNone/>
            </a:pPr>
            <a:endParaRPr lang="th-TH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สารคดี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SzPct val="75000"/>
              <a:buFont typeface="+mj-lt"/>
              <a:buAutoNum type="arabicPeriod" startAt="2"/>
            </a:pPr>
            <a:r>
              <a:rPr lang="th-TH" sz="3600" dirty="0" smtClean="0"/>
              <a:t>ถ่ายทอดเป็นร้อยกรอง</a:t>
            </a:r>
          </a:p>
          <a:p>
            <a:pPr marL="514350" indent="-514350">
              <a:buNone/>
            </a:pPr>
            <a:r>
              <a:rPr lang="th-TH" sz="3600" dirty="0"/>
              <a:t>	</a:t>
            </a:r>
            <a:r>
              <a:rPr lang="th-TH" sz="3600" dirty="0" smtClean="0"/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ตะเลงพ่าย</a:t>
            </a:r>
          </a:p>
          <a:p>
            <a:pPr marL="514350" indent="-514350">
              <a:buNone/>
            </a:pPr>
            <a:r>
              <a:rPr lang="th-TH" sz="3600" dirty="0">
                <a:solidFill>
                  <a:srgbClr val="0070C0"/>
                </a:solidFill>
              </a:rPr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	โคลงยอเกียรติ</a:t>
            </a:r>
          </a:p>
          <a:p>
            <a:pPr marL="514350" indent="-514350">
              <a:buNone/>
            </a:pPr>
            <a:r>
              <a:rPr lang="th-TH" sz="3600" dirty="0">
                <a:solidFill>
                  <a:srgbClr val="0070C0"/>
                </a:solidFill>
              </a:rPr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	ฉันท์เฉลิมพระเกียรติ</a:t>
            </a:r>
          </a:p>
          <a:p>
            <a:pPr marL="514350" indent="-514350">
              <a:buNone/>
            </a:pPr>
            <a:r>
              <a:rPr lang="th-TH" sz="3600" dirty="0">
                <a:solidFill>
                  <a:srgbClr val="0070C0"/>
                </a:solidFill>
              </a:rPr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	ตามเสด็จประพาสไทร</a:t>
            </a:r>
            <a:r>
              <a:rPr lang="th-TH" sz="3600" dirty="0" err="1" smtClean="0">
                <a:solidFill>
                  <a:srgbClr val="0070C0"/>
                </a:solidFill>
              </a:rPr>
              <a:t>โยค</a:t>
            </a:r>
            <a:endParaRPr lang="th-TH" sz="36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495014"/>
            <a:ext cx="7086600" cy="36009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th-TH" sz="1600" dirty="0" smtClean="0"/>
              <a:t>	</a:t>
            </a:r>
          </a:p>
          <a:p>
            <a:r>
              <a:rPr lang="th-TH" sz="2800" dirty="0" smtClean="0"/>
              <a:t>	ละครเลวจริง ๆ ครับ  ทั้งที่มีดาราทีวีเล่นเต็มโรง</a:t>
            </a:r>
          </a:p>
          <a:p>
            <a:r>
              <a:rPr lang="th-TH" sz="2800" dirty="0" smtClean="0"/>
              <a:t>	อ่อนซ้อม</a:t>
            </a:r>
          </a:p>
          <a:p>
            <a:r>
              <a:rPr lang="th-TH" sz="2800" dirty="0" smtClean="0"/>
              <a:t>	จำบทไม่ได้</a:t>
            </a:r>
          </a:p>
          <a:p>
            <a:r>
              <a:rPr lang="th-TH" sz="2800" dirty="0" smtClean="0"/>
              <a:t>	ยืดยาด</a:t>
            </a:r>
          </a:p>
          <a:p>
            <a:r>
              <a:rPr lang="th-TH" sz="2800" dirty="0" smtClean="0"/>
              <a:t>	อืดอาด</a:t>
            </a:r>
          </a:p>
          <a:p>
            <a:r>
              <a:rPr lang="th-TH" sz="2800" dirty="0" smtClean="0"/>
              <a:t>	ไม่สมบทบาท  เอาคนที่ไม่สมกับบทบาทมาแสดงบท</a:t>
            </a:r>
          </a:p>
          <a:p>
            <a:r>
              <a:rPr lang="th-TH" sz="2800" dirty="0" smtClean="0"/>
              <a:t>	และอื่น ๆ อีกมาก</a:t>
            </a:r>
          </a:p>
          <a:p>
            <a:endParaRPr lang="en-US" sz="1600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839200" cy="5257800"/>
          </a:xfrm>
        </p:spPr>
        <p:txBody>
          <a:bodyPr>
            <a:noAutofit/>
          </a:bodyPr>
          <a:lstStyle/>
          <a:p>
            <a:pPr marL="514350" indent="-514350">
              <a:buClrTx/>
              <a:buSzPct val="75000"/>
              <a:buAutoNum type="arabicPeriod"/>
            </a:pPr>
            <a:r>
              <a:rPr lang="th-TH" sz="3600" dirty="0" smtClean="0"/>
              <a:t>ถ่ายทอดเป็นร้อยแก้ว</a:t>
            </a:r>
          </a:p>
          <a:p>
            <a:pPr marL="514350" indent="-514350">
              <a:buClrTx/>
              <a:buSzPct val="75000"/>
              <a:buNone/>
            </a:pPr>
            <a:r>
              <a:rPr lang="th-TH" sz="3600" dirty="0" smtClean="0"/>
              <a:t>บทความ</a:t>
            </a:r>
          </a:p>
          <a:p>
            <a:pPr marL="914400" lvl="1" indent="-514350">
              <a:buNone/>
            </a:pPr>
            <a:endParaRPr lang="th-TH" sz="3600" dirty="0"/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spcBef>
                <a:spcPts val="0"/>
              </a:spcBef>
              <a:buNone/>
            </a:pPr>
            <a:endParaRPr lang="th-TH" sz="3600" dirty="0"/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spcBef>
                <a:spcPts val="1200"/>
              </a:spcBef>
              <a:buNone/>
            </a:pPr>
            <a:endParaRPr lang="th-TH" sz="3600" dirty="0" smtClean="0"/>
          </a:p>
          <a:p>
            <a:pPr marL="914400" lvl="1" indent="-514350">
              <a:spcBef>
                <a:spcPts val="2400"/>
              </a:spcBef>
              <a:buNone/>
            </a:pPr>
            <a:r>
              <a:rPr lang="th-TH" sz="2800" dirty="0" smtClean="0"/>
              <a:t>					       ม.</a:t>
            </a:r>
            <a:r>
              <a:rPr lang="th-TH" sz="2800" dirty="0" err="1" smtClean="0"/>
              <a:t>ร.ว.</a:t>
            </a:r>
            <a:r>
              <a:rPr lang="th-TH" sz="2800" dirty="0" smtClean="0"/>
              <a:t> คึกฤทธิ์  ปราโมช (2516)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839200" cy="5257800"/>
          </a:xfrm>
        </p:spPr>
        <p:txBody>
          <a:bodyPr>
            <a:noAutofit/>
          </a:bodyPr>
          <a:lstStyle/>
          <a:p>
            <a:pPr marL="742950" indent="-742950">
              <a:buClrTx/>
              <a:buSzPct val="75000"/>
              <a:buFont typeface="+mj-lt"/>
              <a:buAutoNum type="arabicPeriod"/>
            </a:pPr>
            <a:r>
              <a:rPr lang="th-TH" sz="3600" dirty="0" smtClean="0"/>
              <a:t>ถ่ายทอดเป็นร้อยแก้ว</a:t>
            </a:r>
          </a:p>
          <a:p>
            <a:pPr marL="914400" lvl="1" indent="-514350">
              <a:buNone/>
            </a:pPr>
            <a:r>
              <a:rPr lang="th-TH" sz="3600" dirty="0"/>
              <a:t>	</a:t>
            </a:r>
            <a:r>
              <a:rPr lang="th-TH" sz="3600" dirty="0" smtClean="0"/>
              <a:t>เรื่องสั้น</a:t>
            </a:r>
          </a:p>
          <a:p>
            <a:pPr marL="914400" lvl="1" indent="-514350">
              <a:spcBef>
                <a:spcPts val="0"/>
              </a:spcBef>
              <a:buNone/>
            </a:pPr>
            <a:endParaRPr lang="th-TH" sz="3600" dirty="0" smtClean="0"/>
          </a:p>
          <a:p>
            <a:pPr marL="914400" lvl="1" indent="-514350">
              <a:spcBef>
                <a:spcPts val="0"/>
              </a:spcBef>
              <a:buNone/>
            </a:pPr>
            <a:endParaRPr lang="th-TH" sz="3600" dirty="0" smtClean="0"/>
          </a:p>
          <a:p>
            <a:pPr marL="914400" lvl="1" indent="-514350">
              <a:spcBef>
                <a:spcPts val="0"/>
              </a:spcBef>
              <a:buNone/>
            </a:pPr>
            <a:endParaRPr lang="th-TH" sz="3600" dirty="0"/>
          </a:p>
          <a:p>
            <a:pPr marL="914400" lvl="1" indent="-514350">
              <a:spcBef>
                <a:spcPts val="0"/>
              </a:spcBef>
              <a:buNone/>
            </a:pPr>
            <a:endParaRPr lang="th-TH" sz="3600" dirty="0" smtClean="0"/>
          </a:p>
          <a:p>
            <a:pPr marL="914400" lvl="1" indent="-514350">
              <a:spcBef>
                <a:spcPts val="0"/>
              </a:spcBef>
              <a:buNone/>
            </a:pPr>
            <a:endParaRPr lang="th-TH" sz="3600" dirty="0" smtClean="0"/>
          </a:p>
          <a:p>
            <a:pPr marL="914400" lvl="1" indent="-514350">
              <a:buNone/>
            </a:pPr>
            <a:endParaRPr lang="th-TH" sz="2800" b="1" i="1" dirty="0" smtClean="0"/>
          </a:p>
          <a:p>
            <a:pPr marL="914400" lvl="1" indent="-514350">
              <a:spcBef>
                <a:spcPts val="2400"/>
              </a:spcBef>
              <a:buNone/>
            </a:pPr>
            <a:r>
              <a:rPr lang="th-TH" sz="2800" b="1" i="1" dirty="0" smtClean="0"/>
              <a:t>					         นางไม้</a:t>
            </a:r>
            <a:r>
              <a:rPr lang="th-TH" sz="2800" b="1" i="1" dirty="0" err="1" smtClean="0"/>
              <a:t>ของนัส</a:t>
            </a:r>
            <a:r>
              <a:rPr lang="th-TH" sz="2800" b="1" i="1" dirty="0" smtClean="0"/>
              <a:t>  </a:t>
            </a:r>
            <a:r>
              <a:rPr lang="th-TH" sz="2800" dirty="0" smtClean="0"/>
              <a:t>สุวรรณี  สุ</a:t>
            </a:r>
            <a:r>
              <a:rPr lang="th-TH" sz="2800" dirty="0" err="1" smtClean="0"/>
              <a:t>คนธา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2819400"/>
            <a:ext cx="8458200" cy="33239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endParaRPr lang="th-TH" sz="1600" dirty="0" smtClean="0"/>
          </a:p>
          <a:p>
            <a:pPr marL="457200"/>
            <a:r>
              <a:rPr lang="th-TH" sz="2800" dirty="0"/>
              <a:t>	</a:t>
            </a:r>
            <a:r>
              <a:rPr lang="th-TH" sz="2800" dirty="0" smtClean="0"/>
              <a:t>ขยับร่างหลบแดดให้พ้นกิ่งไม้เหนือหัว  เขาซุกตีนเข้าในพงหญ้า</a:t>
            </a:r>
          </a:p>
          <a:p>
            <a:pPr marL="457200"/>
            <a:r>
              <a:rPr lang="th-TH" sz="2800" dirty="0" smtClean="0"/>
              <a:t>อย่างเกียจคร้าน  ตาที่ลืมครึ่ง ๆ มองสรรพสิ่งรองข้างอย่างเบื่อหน่าย  </a:t>
            </a:r>
          </a:p>
          <a:p>
            <a:pPr marL="457200"/>
            <a:r>
              <a:rPr lang="th-TH" sz="2800" dirty="0" smtClean="0"/>
              <a:t>เมื่อรู้สึกถึงอาการตุบ ๆ ที่ขมับรุนแรงขึ้น เห็นจะต้องกลับไปล่อยาสักสองเม็ด</a:t>
            </a:r>
          </a:p>
          <a:p>
            <a:pPr marL="457200"/>
            <a:r>
              <a:rPr lang="th-TH" sz="2800" dirty="0"/>
              <a:t>	</a:t>
            </a:r>
            <a:r>
              <a:rPr lang="th-TH" sz="2800" dirty="0" smtClean="0"/>
              <a:t>ภาวะบางอย่างในร่างกายกระตุ้นให้ลุกขึ้น  ฝอยของน้ำกระเซ็นเปียก</a:t>
            </a:r>
          </a:p>
          <a:p>
            <a:pPr marL="457200"/>
            <a:r>
              <a:rPr lang="th-TH" sz="2800" dirty="0" smtClean="0"/>
              <a:t>ขากางเกง  เมื่อถูกลมทะเลพัดหวนกลับ  สายน้ำเล็ก ๆ แวบวับกับแสงอาทิตย์  </a:t>
            </a:r>
          </a:p>
          <a:p>
            <a:pPr marL="457200"/>
            <a:r>
              <a:rPr lang="th-TH" sz="2800" dirty="0" smtClean="0"/>
              <a:t>พราว ๆ ขาววับเหมือนงูสีเงิน</a:t>
            </a:r>
          </a:p>
          <a:p>
            <a:pPr>
              <a:spcBef>
                <a:spcPts val="1200"/>
              </a:spcBef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382000" cy="5257800"/>
          </a:xfrm>
        </p:spPr>
        <p:txBody>
          <a:bodyPr>
            <a:normAutofit/>
          </a:bodyPr>
          <a:lstStyle/>
          <a:p>
            <a:pPr marL="742950" indent="-742950">
              <a:buClrTx/>
              <a:buSzPct val="75000"/>
              <a:buFont typeface="+mj-lt"/>
              <a:buAutoNum type="arabicPeriod" startAt="2"/>
            </a:pPr>
            <a:r>
              <a:rPr lang="th-TH" sz="3600" dirty="0" smtClean="0"/>
              <a:t>ถ่ายทอดเป็นร้อยแก้วพิเศษ</a:t>
            </a:r>
          </a:p>
          <a:p>
            <a:pPr marL="519113" indent="-519113">
              <a:buClrTx/>
              <a:buSzPct val="75000"/>
              <a:buFont typeface="+mj-lt"/>
              <a:buAutoNum type="arabicPeriod" startAt="2"/>
            </a:pPr>
            <a:endParaRPr lang="th-TH" sz="3600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sz="2800" b="1" i="1" dirty="0" smtClean="0"/>
          </a:p>
          <a:p>
            <a:pPr marL="914400" lvl="1" indent="-514350">
              <a:spcBef>
                <a:spcPts val="0"/>
              </a:spcBef>
              <a:buNone/>
            </a:pPr>
            <a:r>
              <a:rPr lang="th-TH" sz="2800" b="1" i="1" dirty="0" smtClean="0"/>
              <a:t>			     ปฐมสมโพธิกถา  </a:t>
            </a:r>
            <a:r>
              <a:rPr lang="th-TH" sz="2800" dirty="0" smtClean="0"/>
              <a:t>สมเด็จกรม</a:t>
            </a:r>
            <a:r>
              <a:rPr lang="th-TH" sz="2800" dirty="0" err="1" smtClean="0"/>
              <a:t>พระปรมา</a:t>
            </a:r>
            <a:r>
              <a:rPr lang="th-TH" sz="2800" dirty="0" smtClean="0"/>
              <a:t>นุชิตชิโนรส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2286000"/>
            <a:ext cx="7696200" cy="35394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 rtlCol="0">
            <a:spAutoFit/>
          </a:bodyPr>
          <a:lstStyle/>
          <a:p>
            <a:endParaRPr lang="th-TH" sz="2800" dirty="0" smtClean="0"/>
          </a:p>
          <a:p>
            <a:pPr marL="457200"/>
            <a:r>
              <a:rPr lang="th-TH" sz="2800" dirty="0"/>
              <a:t>	</a:t>
            </a:r>
            <a:r>
              <a:rPr lang="th-TH" sz="2800" dirty="0" smtClean="0"/>
              <a:t>ในสมัยนั้น อันว่า</a:t>
            </a:r>
            <a:r>
              <a:rPr lang="th-TH" sz="2800" dirty="0" err="1" smtClean="0"/>
              <a:t>สาลบุปผ</a:t>
            </a:r>
            <a:r>
              <a:rPr lang="th-TH" sz="2800" dirty="0" smtClean="0"/>
              <a:t>ชาติทั้งหลายก็ขยายแย้มกลีบเกสร</a:t>
            </a:r>
          </a:p>
          <a:p>
            <a:pPr marL="457200"/>
            <a:r>
              <a:rPr lang="th-TH" sz="2800" dirty="0" smtClean="0"/>
              <a:t>แบ่งบานตั้งแต่ลำต้นตราบเท่าถึงยอด  แลตลอดล้วนวิกสิต</a:t>
            </a:r>
            <a:r>
              <a:rPr lang="th-TH" sz="2800" dirty="0" err="1" smtClean="0"/>
              <a:t>บุป</a:t>
            </a:r>
            <a:r>
              <a:rPr lang="th-TH" sz="2800" dirty="0" smtClean="0"/>
              <a:t>ผา  </a:t>
            </a:r>
          </a:p>
          <a:p>
            <a:pPr marL="457200"/>
            <a:r>
              <a:rPr lang="th-TH" sz="2800" dirty="0" err="1" smtClean="0"/>
              <a:t>เป็นอ</a:t>
            </a:r>
            <a:r>
              <a:rPr lang="th-TH" sz="2800" dirty="0" smtClean="0"/>
              <a:t>กาลผกาปรากฏกุสุมเสา</a:t>
            </a:r>
            <a:r>
              <a:rPr lang="th-TH" sz="2800" dirty="0" err="1" smtClean="0"/>
              <a:t>วคนธรส</a:t>
            </a:r>
            <a:r>
              <a:rPr lang="th-TH" sz="2800" dirty="0" smtClean="0"/>
              <a:t>  </a:t>
            </a:r>
            <a:r>
              <a:rPr lang="th-TH" sz="2800" dirty="0" err="1" smtClean="0"/>
              <a:t>ก็ป</a:t>
            </a:r>
            <a:r>
              <a:rPr lang="th-TH" sz="2800" dirty="0" smtClean="0"/>
              <a:t>วัตนาการหล่น</a:t>
            </a:r>
            <a:r>
              <a:rPr lang="th-TH" sz="2800" dirty="0" err="1" smtClean="0"/>
              <a:t>ลงเรีย</a:t>
            </a:r>
            <a:r>
              <a:rPr lang="th-TH" sz="2800" dirty="0" smtClean="0"/>
              <a:t>ราย</a:t>
            </a:r>
          </a:p>
          <a:p>
            <a:pPr marL="457200"/>
            <a:r>
              <a:rPr lang="th-TH" sz="2800" dirty="0" smtClean="0"/>
              <a:t>ทั่วพระ</a:t>
            </a:r>
            <a:r>
              <a:rPr lang="th-TH" sz="2800" dirty="0" err="1" smtClean="0"/>
              <a:t>พุทธสริรกา</a:t>
            </a:r>
            <a:r>
              <a:rPr lang="th-TH" sz="2800" dirty="0" smtClean="0"/>
              <a:t>ยาบูชาพระสัพพัญญู  หมู่ภมรผึ้งภู่บินมาเชย</a:t>
            </a:r>
            <a:r>
              <a:rPr lang="th-TH" sz="2800" dirty="0" err="1" smtClean="0"/>
              <a:t>ซาบ</a:t>
            </a:r>
            <a:r>
              <a:rPr lang="th-TH" sz="2800" dirty="0" smtClean="0"/>
              <a:t>อาบรสเกสรมาลาบันลือศัพท์สำนาน  ปานประหนึ่งว่าสำเนียง</a:t>
            </a:r>
          </a:p>
          <a:p>
            <a:pPr marL="457200"/>
            <a:r>
              <a:rPr lang="th-TH" sz="2800" dirty="0" smtClean="0"/>
              <a:t>แห่งยมกสา</a:t>
            </a:r>
            <a:r>
              <a:rPr lang="th-TH" sz="2800" dirty="0" err="1" smtClean="0"/>
              <a:t>ลพฤกษา</a:t>
            </a:r>
            <a:r>
              <a:rPr lang="th-TH" sz="2800" dirty="0" smtClean="0"/>
              <a:t>ปริเทวนาการ</a:t>
            </a:r>
          </a:p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514350" indent="-514350">
              <a:buClrTx/>
              <a:buSzPct val="75000"/>
              <a:buFont typeface="+mj-lt"/>
              <a:buAutoNum type="arabicPeriod" startAt="3"/>
            </a:pPr>
            <a:r>
              <a:rPr lang="th-TH" sz="3600" dirty="0" smtClean="0"/>
              <a:t>ถ่ายทอดเป็นร้อยกรอง</a:t>
            </a:r>
          </a:p>
          <a:p>
            <a:pPr marL="914400" lvl="1" indent="-514350">
              <a:buNone/>
            </a:pPr>
            <a:r>
              <a:rPr lang="th-TH" sz="3600" dirty="0" smtClean="0"/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ร้อยกรอง / กวีนิพนธ์  เป็นงานเขียนที่ใช้ภาษาพิเศษ  </a:t>
            </a:r>
          </a:p>
          <a:p>
            <a:pPr marL="914400" lvl="1" indent="-514350">
              <a:spcBef>
                <a:spcPts val="0"/>
              </a:spcBef>
              <a:buNone/>
            </a:pPr>
            <a:r>
              <a:rPr lang="th-TH" sz="3600" dirty="0" smtClean="0">
                <a:solidFill>
                  <a:srgbClr val="0070C0"/>
                </a:solidFill>
              </a:rPr>
              <a:t>	เพราะต้องคำนึงถึงพลังในการถ่ายทอด</a:t>
            </a:r>
          </a:p>
          <a:p>
            <a:pPr marL="914400" lvl="1" indent="-514350">
              <a:spcBef>
                <a:spcPts val="1800"/>
              </a:spcBef>
              <a:buNone/>
            </a:pPr>
            <a:r>
              <a:rPr lang="th-TH" sz="3600" dirty="0">
                <a:solidFill>
                  <a:srgbClr val="0070C0"/>
                </a:solidFill>
              </a:rPr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	พลังของรูป		พลังของรส</a:t>
            </a:r>
          </a:p>
          <a:p>
            <a:pPr marL="914400" lvl="1" indent="-514350">
              <a:spcBef>
                <a:spcPts val="0"/>
              </a:spcBef>
              <a:buNone/>
            </a:pPr>
            <a:r>
              <a:rPr lang="th-TH" sz="3600" dirty="0">
                <a:solidFill>
                  <a:srgbClr val="0070C0"/>
                </a:solidFill>
              </a:rPr>
              <a:t>	</a:t>
            </a:r>
            <a:r>
              <a:rPr lang="th-TH" sz="3600" dirty="0" smtClean="0">
                <a:solidFill>
                  <a:srgbClr val="0070C0"/>
                </a:solidFill>
              </a:rPr>
              <a:t>	พลังของอารมณ์	พลังของเรื่อง</a:t>
            </a:r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buNone/>
            </a:pPr>
            <a:r>
              <a:rPr lang="th-TH" sz="3600" dirty="0"/>
              <a:t>	</a:t>
            </a:r>
            <a:r>
              <a:rPr lang="th-TH" sz="3600" dirty="0" smtClean="0"/>
              <a:t>พลังคิด	พลังคำ		พลังวรรณศิลป์</a:t>
            </a:r>
          </a:p>
          <a:p>
            <a:pPr marL="914400" lvl="1" indent="-514350">
              <a:buNone/>
            </a:pPr>
            <a:r>
              <a:rPr lang="th-TH" sz="3600" dirty="0" smtClean="0"/>
              <a:t>	</a:t>
            </a:r>
            <a:r>
              <a:rPr lang="en-US" sz="3600" dirty="0" smtClean="0">
                <a:solidFill>
                  <a:srgbClr val="00B050"/>
                </a:solidFill>
              </a:rPr>
              <a:t>Poetic License		</a:t>
            </a:r>
            <a:r>
              <a:rPr lang="th-TH" sz="3600" dirty="0" smtClean="0">
                <a:solidFill>
                  <a:srgbClr val="00B050"/>
                </a:solidFill>
              </a:rPr>
              <a:t>นายภาษา</a:t>
            </a:r>
            <a:endParaRPr lang="th-TH" sz="3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914400" lvl="1" indent="-514350">
              <a:buNone/>
            </a:pPr>
            <a:r>
              <a:rPr lang="th-TH" sz="3600" dirty="0" smtClean="0"/>
              <a:t>กรณีตัวอย่าง 1</a:t>
            </a:r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spcBef>
                <a:spcPts val="3000"/>
              </a:spcBef>
              <a:buNone/>
            </a:pPr>
            <a:r>
              <a:rPr lang="th-TH" dirty="0" smtClean="0"/>
              <a:t>         จิตร  ภูมิศักดิ์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24200" y="1752600"/>
            <a:ext cx="5715000" cy="489364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endParaRPr lang="th-TH" sz="2800" dirty="0" smtClean="0"/>
          </a:p>
          <a:p>
            <a:r>
              <a:rPr lang="th-TH" sz="2800" dirty="0"/>
              <a:t>	</a:t>
            </a:r>
            <a:r>
              <a:rPr lang="th-TH" sz="3200" dirty="0" smtClean="0"/>
              <a:t>สักวาน่าทุเรศเศษมนุษย์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มันถ่มทุดหยามครูอดสูแสน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เป็นเรือจ้างช่างเยาะได้เหมาะแม้น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เงินก็แคลนเพราะงมโข่งโกงไม่เป็น</a:t>
            </a:r>
          </a:p>
          <a:p>
            <a:r>
              <a:rPr lang="th-TH" sz="3200" dirty="0" smtClean="0"/>
              <a:t>	ครูมีธรรมประจำมั่นสุดบรรเจิด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เกียรตินั้นเลิศ  “</a:t>
            </a:r>
            <a:r>
              <a:rPr lang="th-TH" sz="3200" i="1" dirty="0" smtClean="0"/>
              <a:t>คนจัญไร</a:t>
            </a:r>
            <a:r>
              <a:rPr lang="th-TH" sz="3200" dirty="0" smtClean="0"/>
              <a:t>”  จึงไม่เห็น</a:t>
            </a:r>
          </a:p>
          <a:p>
            <a:r>
              <a:rPr lang="th-TH" sz="3200" dirty="0"/>
              <a:t>	</a:t>
            </a:r>
            <a:r>
              <a:rPr lang="th-TH" sz="3200" dirty="0" err="1" smtClean="0"/>
              <a:t>ไม่นีด</a:t>
            </a:r>
            <a:r>
              <a:rPr lang="th-TH" sz="3200" dirty="0" smtClean="0"/>
              <a:t>นาประชาเชือดอย่างเลือดเย็น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นายกก็เป็นศิษย์ครูรู้ไว้เอย</a:t>
            </a:r>
          </a:p>
          <a:p>
            <a:r>
              <a:rPr lang="th-TH" sz="2800" dirty="0"/>
              <a:t>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Autofit/>
          </a:bodyPr>
          <a:lstStyle/>
          <a:p>
            <a:pPr marL="914400" lvl="1" indent="-514350">
              <a:buNone/>
            </a:pPr>
            <a:r>
              <a:rPr lang="th-TH" sz="3600" dirty="0" smtClean="0"/>
              <a:t>กรณีตัวอย่าง 2</a:t>
            </a:r>
          </a:p>
          <a:p>
            <a:pPr marL="914400" lvl="1" indent="-514350">
              <a:buNone/>
            </a:pPr>
            <a:endParaRPr lang="th-TH" sz="3600" dirty="0"/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buNone/>
            </a:pPr>
            <a:endParaRPr lang="th-TH" sz="3600" dirty="0"/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buNone/>
            </a:pPr>
            <a:endParaRPr lang="th-TH" sz="3600" dirty="0"/>
          </a:p>
          <a:p>
            <a:pPr marL="914400" lvl="1" indent="-514350">
              <a:spcBef>
                <a:spcPts val="3000"/>
              </a:spcBef>
              <a:buNone/>
            </a:pPr>
            <a:r>
              <a:rPr lang="th-TH" sz="2800" dirty="0" smtClean="0"/>
              <a:t>      ขุนช้างขุนแผน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0" y="1752601"/>
            <a:ext cx="5791200" cy="489364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endParaRPr lang="th-TH" sz="2800" dirty="0" smtClean="0"/>
          </a:p>
          <a:p>
            <a:r>
              <a:rPr lang="th-TH" sz="2800" dirty="0"/>
              <a:t>	</a:t>
            </a:r>
            <a:r>
              <a:rPr lang="th-TH" sz="3200" dirty="0" smtClean="0"/>
              <a:t>ขุนแผนคลายแค้นพิโรธจิต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ยืนพิศวันทองแล้วใจหาย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มืดมิดช่างไม่คิดเสียดายกาย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อายบ้างก็ไม่มีเท่าขี้เล็บ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ลอยหน้ามาอยู่กับขุนช้าง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กระเบนกรางหน้าผากไม่อยากเจ็บ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ปักม่านท้าวแขนแอ่นเอวเย็บ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ซ่อนตะเข็บน้อยน้อยน่าเอ็นดู</a:t>
            </a:r>
          </a:p>
          <a:p>
            <a:r>
              <a:rPr lang="th-TH" sz="2800" dirty="0"/>
              <a:t>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</a:rPr>
              <a:t>บทบาทของภาษา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95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dirty="0" smtClean="0"/>
              <a:t>เพื่อ </a:t>
            </a:r>
            <a:r>
              <a:rPr lang="th-TH" sz="3600" i="1" dirty="0" smtClean="0">
                <a:solidFill>
                  <a:srgbClr val="FF0000"/>
                </a:solidFill>
              </a:rPr>
              <a:t>สื่อ</a:t>
            </a:r>
            <a:r>
              <a:rPr lang="th-TH" sz="3600" dirty="0" smtClean="0"/>
              <a:t> ถึง </a:t>
            </a:r>
            <a:r>
              <a:rPr lang="th-TH" sz="3600" i="1" dirty="0" smtClean="0">
                <a:solidFill>
                  <a:srgbClr val="FF0000"/>
                </a:solidFill>
              </a:rPr>
              <a:t>สาร</a:t>
            </a:r>
            <a:r>
              <a:rPr lang="th-TH" sz="3600" dirty="0" smtClean="0"/>
              <a:t> ต่าง ๆ</a:t>
            </a:r>
          </a:p>
          <a:p>
            <a:pPr>
              <a:buNone/>
            </a:pPr>
            <a:r>
              <a:rPr lang="th-TH" sz="3600" dirty="0" smtClean="0"/>
              <a:t>สื่อดังกล่าวนี้แบ่งได้เป็น 2 กลุ่ม</a:t>
            </a:r>
          </a:p>
          <a:p>
            <a:pPr>
              <a:buNone/>
            </a:pPr>
            <a:r>
              <a:rPr lang="th-TH" sz="3600" dirty="0"/>
              <a:t>	</a:t>
            </a:r>
            <a:r>
              <a:rPr lang="th-TH" sz="3600" dirty="0" smtClean="0"/>
              <a:t>1.	</a:t>
            </a:r>
            <a:r>
              <a:rPr lang="th-TH" sz="3600" dirty="0" err="1" smtClean="0"/>
              <a:t>อวัจนภาษา</a:t>
            </a:r>
            <a:endParaRPr lang="th-TH" sz="3600" dirty="0" smtClean="0"/>
          </a:p>
          <a:p>
            <a:pPr>
              <a:spcBef>
                <a:spcPts val="0"/>
              </a:spcBef>
              <a:buNone/>
            </a:pPr>
            <a:r>
              <a:rPr lang="th-TH" sz="3600" dirty="0"/>
              <a:t>	</a:t>
            </a:r>
            <a:r>
              <a:rPr lang="th-TH" sz="3600" dirty="0" smtClean="0"/>
              <a:t>2.	</a:t>
            </a:r>
            <a:r>
              <a:rPr lang="th-TH" sz="3600" dirty="0" err="1" smtClean="0"/>
              <a:t>วัจนภาษา</a:t>
            </a:r>
            <a:endParaRPr lang="th-TH" sz="3600" dirty="0" smtClean="0"/>
          </a:p>
          <a:p>
            <a:pPr>
              <a:spcBef>
                <a:spcPts val="2400"/>
              </a:spcBef>
              <a:buNone/>
            </a:pPr>
            <a:r>
              <a:rPr lang="th-TH" sz="3600" dirty="0" smtClean="0"/>
              <a:t>บางครั้ง </a:t>
            </a:r>
            <a:r>
              <a:rPr lang="th-TH" sz="3600" i="1" dirty="0" smtClean="0">
                <a:solidFill>
                  <a:srgbClr val="FF0000"/>
                </a:solidFill>
              </a:rPr>
              <a:t>สาร</a:t>
            </a:r>
            <a:r>
              <a:rPr lang="th-TH" sz="3600" dirty="0" smtClean="0"/>
              <a:t> อาจสื่อผ่าน </a:t>
            </a:r>
            <a:r>
              <a:rPr lang="th-TH" sz="3600" i="1" u="sng" dirty="0" err="1" smtClean="0"/>
              <a:t>อวัจนภาษา</a:t>
            </a:r>
            <a:r>
              <a:rPr lang="th-TH" sz="3600" i="1" dirty="0" smtClean="0"/>
              <a:t> </a:t>
            </a:r>
            <a:r>
              <a:rPr lang="th-TH" sz="3600" dirty="0" smtClean="0"/>
              <a:t>อย่างเดียว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บางครั้ง </a:t>
            </a:r>
            <a:r>
              <a:rPr lang="th-TH" sz="3600" i="1" dirty="0" smtClean="0">
                <a:solidFill>
                  <a:srgbClr val="FF0000"/>
                </a:solidFill>
              </a:rPr>
              <a:t>สาร</a:t>
            </a:r>
            <a:r>
              <a:rPr lang="th-TH" sz="3600" dirty="0" smtClean="0"/>
              <a:t> อาจสื่อผ่าน </a:t>
            </a:r>
            <a:r>
              <a:rPr lang="th-TH" sz="3600" i="1" u="sng" dirty="0" err="1" smtClean="0"/>
              <a:t>วัจนภาษา</a:t>
            </a:r>
            <a:r>
              <a:rPr lang="th-TH" sz="3600" i="1" dirty="0" smtClean="0"/>
              <a:t> </a:t>
            </a:r>
            <a:r>
              <a:rPr lang="th-TH" sz="3600" dirty="0" smtClean="0"/>
              <a:t>อย่างเดียว</a:t>
            </a:r>
          </a:p>
          <a:p>
            <a:pPr>
              <a:spcBef>
                <a:spcPts val="0"/>
              </a:spcBef>
              <a:buNone/>
            </a:pPr>
            <a:r>
              <a:rPr lang="th-TH" sz="3600" dirty="0" smtClean="0"/>
              <a:t>แต่บางครั้ง </a:t>
            </a:r>
            <a:r>
              <a:rPr lang="th-TH" sz="3600" i="1" dirty="0" smtClean="0">
                <a:solidFill>
                  <a:srgbClr val="FF0000"/>
                </a:solidFill>
              </a:rPr>
              <a:t>สาร</a:t>
            </a:r>
            <a:r>
              <a:rPr lang="th-TH" sz="3600" dirty="0" smtClean="0"/>
              <a:t> อาจสื่อผ่านทั้ง </a:t>
            </a:r>
            <a:r>
              <a:rPr lang="th-TH" sz="3600" i="1" u="sng" dirty="0" err="1" smtClean="0"/>
              <a:t>อวัจนภาษา</a:t>
            </a:r>
            <a:r>
              <a:rPr lang="th-TH" sz="3600" i="1" dirty="0" smtClean="0"/>
              <a:t> </a:t>
            </a:r>
            <a:r>
              <a:rPr lang="th-TH" sz="3600" dirty="0" smtClean="0"/>
              <a:t>และ </a:t>
            </a:r>
            <a:r>
              <a:rPr lang="th-TH" sz="3600" i="1" u="sng" dirty="0" err="1" smtClean="0"/>
              <a:t>วัจนภาษา</a:t>
            </a:r>
            <a:endParaRPr lang="en-US" sz="3600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6799"/>
          </a:xfrm>
        </p:spPr>
        <p:txBody>
          <a:bodyPr>
            <a:normAutofit/>
          </a:bodyPr>
          <a:lstStyle/>
          <a:p>
            <a:pPr marL="914400" lvl="1" indent="-514350">
              <a:buNone/>
            </a:pPr>
            <a:r>
              <a:rPr lang="th-TH" sz="3600" dirty="0" smtClean="0"/>
              <a:t>กรณีตัวอย่าง 3</a:t>
            </a:r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r>
              <a:rPr lang="th-TH" sz="2800" dirty="0" smtClean="0"/>
              <a:t>						กรมหมื่นพิชิตปรีชากร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514600"/>
            <a:ext cx="7315200" cy="292387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endParaRPr lang="th-TH" sz="2800" dirty="0" smtClean="0"/>
          </a:p>
          <a:p>
            <a:pPr>
              <a:tabLst>
                <a:tab pos="914400" algn="l"/>
                <a:tab pos="4508500" algn="l"/>
              </a:tabLst>
            </a:pPr>
            <a:r>
              <a:rPr lang="th-TH" sz="2800" dirty="0"/>
              <a:t>	</a:t>
            </a:r>
            <a:r>
              <a:rPr lang="th-TH" sz="2800" dirty="0" smtClean="0"/>
              <a:t>     </a:t>
            </a:r>
            <a:r>
              <a:rPr lang="th-TH" sz="3200" dirty="0" smtClean="0"/>
              <a:t>หลานลมหลาน</a:t>
            </a:r>
            <a:r>
              <a:rPr lang="th-TH" sz="3200" dirty="0" err="1" smtClean="0"/>
              <a:t>ราพน์</a:t>
            </a:r>
            <a:r>
              <a:rPr lang="th-TH" sz="3200" dirty="0" smtClean="0"/>
              <a:t>ทั้ง	หลานปลา</a:t>
            </a:r>
          </a:p>
          <a:p>
            <a:pPr>
              <a:tabLst>
                <a:tab pos="914400" algn="l"/>
                <a:tab pos="4508500" algn="l"/>
              </a:tabLst>
            </a:pPr>
            <a:r>
              <a:rPr lang="th-TH" sz="3200" dirty="0"/>
              <a:t>	</a:t>
            </a:r>
            <a:r>
              <a:rPr lang="th-TH" sz="3200" dirty="0" smtClean="0"/>
              <a:t>หลานมนุศยบุตร</a:t>
            </a:r>
            <a:r>
              <a:rPr lang="th-TH" sz="3200" dirty="0" err="1" smtClean="0"/>
              <a:t>มัจฉ</a:t>
            </a:r>
            <a:r>
              <a:rPr lang="th-TH" sz="3200" dirty="0" smtClean="0"/>
              <a:t>วา	</a:t>
            </a:r>
            <a:r>
              <a:rPr lang="th-TH" sz="3200" dirty="0" err="1" smtClean="0"/>
              <a:t>นเรศร</a:t>
            </a:r>
            <a:r>
              <a:rPr lang="th-TH" sz="3200" dirty="0" smtClean="0"/>
              <a:t>พ้อง</a:t>
            </a:r>
          </a:p>
          <a:p>
            <a:pPr>
              <a:tabLst>
                <a:tab pos="914400" algn="l"/>
                <a:tab pos="4508500" algn="l"/>
              </a:tabLst>
            </a:pPr>
            <a:r>
              <a:rPr lang="th-TH" sz="3200" dirty="0"/>
              <a:t>	</a:t>
            </a:r>
            <a:r>
              <a:rPr lang="th-TH" sz="3200" dirty="0" smtClean="0"/>
              <a:t>ยลหางอย่างมัศยา	กาย</a:t>
            </a:r>
            <a:r>
              <a:rPr lang="th-TH" sz="3200" dirty="0" err="1" smtClean="0"/>
              <a:t>เสวตร</a:t>
            </a:r>
            <a:r>
              <a:rPr lang="th-TH" sz="3200" dirty="0" smtClean="0"/>
              <a:t>  สวาแฮ</a:t>
            </a:r>
          </a:p>
          <a:p>
            <a:pPr>
              <a:tabLst>
                <a:tab pos="914400" algn="l"/>
                <a:tab pos="4508500" algn="l"/>
              </a:tabLst>
            </a:pPr>
            <a:r>
              <a:rPr lang="th-TH" sz="3200" dirty="0"/>
              <a:t>	</a:t>
            </a:r>
            <a:r>
              <a:rPr lang="th-TH" sz="3200" dirty="0" smtClean="0"/>
              <a:t>นาม</a:t>
            </a:r>
            <a:r>
              <a:rPr lang="th-TH" sz="3200" dirty="0" err="1" smtClean="0"/>
              <a:t>มัจฉาหณุ</a:t>
            </a:r>
            <a:r>
              <a:rPr lang="th-TH" sz="3200" dirty="0" smtClean="0"/>
              <a:t>ป้อง	กึ่งหล้าบาดาล</a:t>
            </a:r>
          </a:p>
          <a:p>
            <a:r>
              <a:rPr lang="th-TH" sz="2800" dirty="0"/>
              <a:t>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6799"/>
          </a:xfrm>
        </p:spPr>
        <p:txBody>
          <a:bodyPr>
            <a:normAutofit/>
          </a:bodyPr>
          <a:lstStyle/>
          <a:p>
            <a:pPr marL="914400" lvl="1" indent="-514350">
              <a:buNone/>
            </a:pPr>
            <a:r>
              <a:rPr lang="th-TH" sz="3600" dirty="0" smtClean="0"/>
              <a:t>กรณีตัวอย่าง 4</a:t>
            </a:r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r>
              <a:rPr lang="th-TH" sz="2800" dirty="0" smtClean="0"/>
              <a:t>						  อังคาร  </a:t>
            </a:r>
            <a:r>
              <a:rPr lang="th-TH" sz="2800" dirty="0" err="1" smtClean="0"/>
              <a:t>กัลยาณ</a:t>
            </a:r>
            <a:r>
              <a:rPr lang="th-TH" sz="2800" dirty="0" smtClean="0"/>
              <a:t>พงศ์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514600"/>
            <a:ext cx="7315200" cy="292387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endParaRPr lang="th-TH" sz="2800" dirty="0" smtClean="0"/>
          </a:p>
          <a:p>
            <a:r>
              <a:rPr lang="th-TH" sz="2800" dirty="0"/>
              <a:t>	</a:t>
            </a:r>
            <a:r>
              <a:rPr lang="th-TH" sz="3200" dirty="0" smtClean="0"/>
              <a:t>     ถึงปูนดาวคู่ฟ้า		เดือนปี  ก็ดี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วารหนึ่งจะเป็นผี		พุ่งไต้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อย่าดูหมิ่นปัถวี			เหยียบย่ำ  ใดเลย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ลางแห่งซ่อนเพชรไว้		ค่าล้ำภายหลัง</a:t>
            </a:r>
          </a:p>
          <a:p>
            <a:r>
              <a:rPr lang="th-TH" sz="2800" dirty="0"/>
              <a:t>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876799"/>
          </a:xfrm>
        </p:spPr>
        <p:txBody>
          <a:bodyPr>
            <a:normAutofit/>
          </a:bodyPr>
          <a:lstStyle/>
          <a:p>
            <a:pPr marL="914400" lvl="1" indent="-514350">
              <a:buNone/>
            </a:pPr>
            <a:r>
              <a:rPr lang="th-TH" sz="3600" dirty="0" smtClean="0"/>
              <a:t>กรณีตัวอย่าง 5</a:t>
            </a:r>
          </a:p>
          <a:p>
            <a:pPr marL="914400" lvl="1" indent="-514350">
              <a:buNone/>
            </a:pPr>
            <a:endParaRPr lang="th-TH" sz="3600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r>
              <a:rPr lang="th-TH" sz="2800" dirty="0" smtClean="0"/>
              <a:t>						              ชิต  </a:t>
            </a:r>
            <a:r>
              <a:rPr lang="th-TH" sz="2800" dirty="0" err="1" smtClean="0"/>
              <a:t>บุรทัต</a:t>
            </a:r>
            <a:endParaRPr lang="th-TH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914400" y="2514600"/>
            <a:ext cx="7315200" cy="292387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endParaRPr lang="th-TH" sz="2800" dirty="0" smtClean="0"/>
          </a:p>
          <a:p>
            <a:r>
              <a:rPr lang="th-TH" sz="2800" dirty="0"/>
              <a:t>	</a:t>
            </a:r>
            <a:r>
              <a:rPr lang="th-TH" sz="3200" dirty="0" smtClean="0"/>
              <a:t>     เนียมผสมเสพอร่อยได้	โดยเนียม  เดียวนา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เนียมกลิ่นหอมนักเรียม		รื่นเคี้ยว</a:t>
            </a:r>
          </a:p>
          <a:p>
            <a:r>
              <a:rPr lang="th-TH" sz="3200" dirty="0"/>
              <a:t>	</a:t>
            </a:r>
            <a:r>
              <a:rPr lang="th-TH" sz="3200" dirty="0" smtClean="0"/>
              <a:t>เนียมหอมจักหอมเทียม		</a:t>
            </a:r>
            <a:r>
              <a:rPr lang="th-TH" sz="3200" dirty="0" err="1" smtClean="0"/>
              <a:t>เทียบขนิษฐ์</a:t>
            </a:r>
            <a:r>
              <a:rPr lang="th-TH" sz="3200" dirty="0" smtClean="0"/>
              <a:t>  </a:t>
            </a:r>
            <a:r>
              <a:rPr lang="th-TH" sz="3200" dirty="0" err="1" smtClean="0"/>
              <a:t>เนียมฤๅ</a:t>
            </a:r>
            <a:endParaRPr lang="th-TH" sz="3200" dirty="0" smtClean="0"/>
          </a:p>
          <a:p>
            <a:r>
              <a:rPr lang="th-TH" sz="3200" dirty="0"/>
              <a:t>	</a:t>
            </a:r>
            <a:r>
              <a:rPr lang="th-TH" sz="3200" dirty="0" smtClean="0"/>
              <a:t>เนียมชื่อเนียมชวนเคี้ยว		กอดเนื้อเนียมถนอม</a:t>
            </a:r>
          </a:p>
          <a:p>
            <a:r>
              <a:rPr lang="th-TH" sz="2800" dirty="0"/>
              <a:t>	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914400" lvl="1" indent="-514350">
              <a:buNone/>
            </a:pPr>
            <a:r>
              <a:rPr lang="th-TH" sz="3600" dirty="0" smtClean="0"/>
              <a:t>กรณีตัวอย่าง 6</a:t>
            </a:r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spcBef>
                <a:spcPts val="1800"/>
              </a:spcBef>
              <a:buNone/>
            </a:pPr>
            <a:r>
              <a:rPr lang="th-TH" sz="2800" dirty="0" smtClean="0"/>
              <a:t>                    นายผี</a:t>
            </a:r>
          </a:p>
        </p:txBody>
      </p:sp>
      <p:pic>
        <p:nvPicPr>
          <p:cNvPr id="4" name="รูปภาพ 3" descr="Picture 002.jpg"/>
          <p:cNvPicPr>
            <a:picLocks noChangeAspect="1"/>
          </p:cNvPicPr>
          <p:nvPr/>
        </p:nvPicPr>
        <p:blipFill>
          <a:blip r:embed="rId3">
            <a:lum bright="-44000" contrast="49000"/>
          </a:blip>
          <a:srcRect l="13298" t="15217" r="15780" b="16781"/>
          <a:stretch>
            <a:fillRect/>
          </a:stretch>
        </p:blipFill>
        <p:spPr>
          <a:xfrm>
            <a:off x="3429000" y="2057400"/>
            <a:ext cx="4800600" cy="440710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บันเทิงคดี</a:t>
            </a:r>
            <a:endParaRPr lang="en-US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914400" lvl="1" indent="-514350">
              <a:buNone/>
            </a:pPr>
            <a:r>
              <a:rPr lang="th-TH" sz="3600" dirty="0" smtClean="0"/>
              <a:t>กรณีตัวอย่าง 7</a:t>
            </a:r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buNone/>
            </a:pPr>
            <a:endParaRPr lang="th-TH" dirty="0" smtClean="0"/>
          </a:p>
          <a:p>
            <a:pPr marL="914400" lvl="1" indent="-514350">
              <a:buNone/>
            </a:pPr>
            <a:endParaRPr lang="th-TH" dirty="0"/>
          </a:p>
          <a:p>
            <a:pPr marL="914400" lvl="1" indent="-514350">
              <a:spcBef>
                <a:spcPts val="1800"/>
              </a:spcBef>
              <a:buNone/>
            </a:pPr>
            <a:r>
              <a:rPr lang="th-TH" sz="2800" dirty="0" smtClean="0"/>
              <a:t>    นิพนธ์  ขำวิไล</a:t>
            </a:r>
          </a:p>
        </p:txBody>
      </p:sp>
      <p:pic>
        <p:nvPicPr>
          <p:cNvPr id="4" name="รูปภาพ 3" descr="Picture 001.jpg"/>
          <p:cNvPicPr>
            <a:picLocks noChangeAspect="1"/>
          </p:cNvPicPr>
          <p:nvPr/>
        </p:nvPicPr>
        <p:blipFill>
          <a:blip r:embed="rId3"/>
          <a:srcRect l="18508" t="25961" r="16932" b="13141"/>
          <a:stretch>
            <a:fillRect/>
          </a:stretch>
        </p:blipFill>
        <p:spPr>
          <a:xfrm>
            <a:off x="2971800" y="1804307"/>
            <a:ext cx="6019800" cy="4291693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th-TH" sz="3600" dirty="0" smtClean="0">
                <a:solidFill>
                  <a:srgbClr val="0070C0"/>
                </a:solidFill>
              </a:rPr>
              <a:t>การใช้ภาษา / เสพภาษาแบบใด ขึ้นอยู่กับ</a:t>
            </a:r>
          </a:p>
          <a:p>
            <a:pPr>
              <a:buNone/>
              <a:tabLst>
                <a:tab pos="803275" algn="l"/>
              </a:tabLst>
            </a:pPr>
            <a:r>
              <a:rPr lang="th-TH" sz="3600" dirty="0" smtClean="0"/>
              <a:t>	1.	เนื้อหา</a:t>
            </a:r>
          </a:p>
          <a:p>
            <a:pPr>
              <a:buNone/>
              <a:tabLst>
                <a:tab pos="803275" algn="l"/>
              </a:tabLst>
            </a:pPr>
            <a:r>
              <a:rPr lang="th-TH" sz="3600" dirty="0" smtClean="0"/>
              <a:t>	2.	รูปแบบ</a:t>
            </a:r>
          </a:p>
          <a:p>
            <a:pPr>
              <a:buNone/>
              <a:tabLst>
                <a:tab pos="803275" algn="l"/>
              </a:tabLst>
            </a:pPr>
            <a:r>
              <a:rPr lang="th-TH" sz="3600" dirty="0" smtClean="0"/>
              <a:t>	3.	วัย</a:t>
            </a:r>
          </a:p>
          <a:p>
            <a:pPr>
              <a:buNone/>
              <a:tabLst>
                <a:tab pos="803275" algn="l"/>
              </a:tabLst>
            </a:pPr>
            <a:r>
              <a:rPr lang="th-TH" sz="3600" dirty="0" smtClean="0"/>
              <a:t>	4.	การศึกษา</a:t>
            </a:r>
          </a:p>
          <a:p>
            <a:pPr>
              <a:buNone/>
              <a:tabLst>
                <a:tab pos="803275" algn="l"/>
              </a:tabLst>
            </a:pPr>
            <a:r>
              <a:rPr lang="th-TH" sz="3600" dirty="0" smtClean="0"/>
              <a:t>	5.	ประสบการณ์</a:t>
            </a:r>
          </a:p>
          <a:p>
            <a:pPr>
              <a:buNone/>
              <a:tabLst>
                <a:tab pos="803275" algn="l"/>
              </a:tabLst>
            </a:pPr>
            <a:r>
              <a:rPr lang="th-TH" sz="3600" dirty="0" smtClean="0"/>
              <a:t>	6.	บุคลิกทางการเขียน </a:t>
            </a:r>
            <a:r>
              <a:rPr lang="en-US" dirty="0" smtClean="0"/>
              <a:t>(style)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33400" y="1447800"/>
            <a:ext cx="8302752" cy="52578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600" dirty="0" smtClean="0"/>
              <a:t>ให้นักศึกษากล่าวถึงความประทับใจที่มีต่อ</a:t>
            </a:r>
          </a:p>
          <a:p>
            <a:pPr>
              <a:spcBef>
                <a:spcPts val="1800"/>
              </a:spcBef>
              <a:buNone/>
            </a:pPr>
            <a:r>
              <a:rPr lang="th-TH" sz="3600" dirty="0" smtClean="0"/>
              <a:t>		</a:t>
            </a:r>
            <a:endParaRPr lang="th-TH" sz="360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th-TH" sz="360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th-TH" sz="360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endParaRPr lang="th-TH" sz="3600" dirty="0" smtClean="0"/>
          </a:p>
          <a:p>
            <a:pPr marL="0" indent="0">
              <a:spcBef>
                <a:spcPts val="1800"/>
              </a:spcBef>
              <a:buNone/>
            </a:pPr>
            <a:r>
              <a:rPr lang="th-TH" sz="3600" dirty="0" smtClean="0"/>
              <a:t>อย่างใดอย่างหนึ่งเพียงอย่างเดียว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h-TH" sz="3600" dirty="0" smtClean="0"/>
              <a:t>โดยแจกแจงความประทับใจนั้น ๆ ให้ชัดเจน</a:t>
            </a:r>
            <a:endParaRPr lang="en-US" sz="3600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กิจกรรมในชั้นเรียน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457200" y="2362200"/>
            <a:ext cx="8302752" cy="2362200"/>
          </a:xfrm>
          <a:prstGeom prst="rect">
            <a:avLst/>
          </a:prstGeom>
          <a:solidFill>
            <a:srgbClr val="FFC000"/>
          </a:solidFill>
          <a:ln>
            <a:solidFill>
              <a:srgbClr val="7030A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หนังสือ				ภาพเขียน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ละครเวที				ละครโทรทัศน์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ภาพยนตร์				ภาพยนตร์โฆษณา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เพลง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%80ชียงใหม่ซีเปีย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28600"/>
            <a:ext cx="4525976" cy="64008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800600" y="533400"/>
            <a:ext cx="41910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วันเสาร์ที่ </a:t>
            </a:r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21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 สิงหาคม</a:t>
            </a:r>
          </a:p>
          <a:p>
            <a:r>
              <a:rPr lang="en-US" sz="3600" dirty="0" smtClean="0">
                <a:latin typeface="Browallia New" pitchFamily="34" charset="-34"/>
                <a:cs typeface="Browallia New" pitchFamily="34" charset="-34"/>
              </a:rPr>
              <a:t>19:00 – 20:30</a:t>
            </a:r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 น.</a:t>
            </a:r>
          </a:p>
          <a:p>
            <a:r>
              <a:rPr lang="th-TH" sz="3600" dirty="0" smtClean="0">
                <a:latin typeface="Browallia New" pitchFamily="34" charset="-34"/>
                <a:cs typeface="Browallia New" pitchFamily="34" charset="-34"/>
              </a:rPr>
              <a:t>บัตรนักศึกษา  </a:t>
            </a:r>
            <a:r>
              <a:rPr lang="en-US" sz="36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100 </a:t>
            </a:r>
            <a:r>
              <a:rPr lang="th-TH" sz="36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บาท</a:t>
            </a:r>
          </a:p>
          <a:p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วันอาทิตย์ที่ </a:t>
            </a:r>
            <a:r>
              <a:rPr lang="en-US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22</a:t>
            </a:r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 สิงหาคม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14:30 – 16:00 </a:t>
            </a:r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น.</a:t>
            </a:r>
          </a:p>
          <a:p>
            <a:r>
              <a:rPr lang="th-TH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นักศึกษาวิชา </a:t>
            </a:r>
            <a:r>
              <a:rPr lang="en-US" sz="3600" dirty="0" smtClean="0">
                <a:solidFill>
                  <a:schemeClr val="bg1"/>
                </a:solidFill>
                <a:latin typeface="Browallia New" pitchFamily="34" charset="-34"/>
                <a:cs typeface="Browallia New" pitchFamily="34" charset="-34"/>
              </a:rPr>
              <a:t>050111  </a:t>
            </a:r>
            <a:r>
              <a:rPr lang="en-US" sz="36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50 </a:t>
            </a:r>
            <a:r>
              <a:rPr lang="th-TH" sz="36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บาท</a:t>
            </a:r>
            <a:endParaRPr lang="th-TH" sz="3600" b="1" dirty="0">
              <a:solidFill>
                <a:srgbClr val="FFFF00"/>
              </a:solidFill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กิจกรรม    </a:t>
            </a:r>
            <a:r>
              <a:rPr lang="th-TH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โลกของ</a:t>
            </a:r>
            <a:r>
              <a:rPr lang="th-TH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โซฟี</a:t>
            </a:r>
            <a:endParaRPr lang="en-US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460248" y="1905000"/>
            <a:ext cx="8302752" cy="3200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7030A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ให้นักศึกษากล่าวถึงความประทับใจที่มีต่อหนังสือ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th-TH" sz="1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indent="-274320" algn="ctr">
              <a:buClr>
                <a:schemeClr val="accent2"/>
              </a:buClr>
              <a:buSzPct val="85000"/>
              <a:defRPr/>
            </a:pPr>
            <a:r>
              <a:rPr kumimoji="0" lang="th-TH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th-TH" sz="4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โลกของ</a:t>
            </a:r>
            <a:r>
              <a:rPr kumimoji="0" lang="th-TH" sz="40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โซฟี</a:t>
            </a:r>
            <a:endParaRPr lang="th-TH" sz="4000" b="1" i="1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อวัจนภาษา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9462" name="Picture 6" descr="http://www.212cafe.com/boardvip/user_board/cm99/picture/01653_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25" y="1752600"/>
            <a:ext cx="5362575" cy="47799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514350" indent="-514350">
              <a:buClr>
                <a:schemeClr val="tx1"/>
              </a:buClr>
              <a:buSzPct val="75000"/>
              <a:buAutoNum type="arabicPeriod"/>
            </a:pPr>
            <a:r>
              <a:rPr lang="th-TH" sz="3600" dirty="0" smtClean="0"/>
              <a:t>ภาษาพูด (มุขปาฐะ)</a:t>
            </a:r>
          </a:p>
          <a:p>
            <a:pPr marL="514350" indent="-514350">
              <a:buClr>
                <a:schemeClr val="tx1"/>
              </a:buClr>
              <a:buSzPct val="75000"/>
              <a:buAutoNum type="arabicPeriod"/>
            </a:pPr>
            <a:r>
              <a:rPr lang="th-TH" sz="3600" dirty="0" smtClean="0"/>
              <a:t>ภาษาเขียน (ลายลักษณ์)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อวัจนภาษา</a:t>
            </a:r>
            <a:r>
              <a:rPr lang="th-TH" b="1" dirty="0" smtClean="0">
                <a:solidFill>
                  <a:schemeClr val="tx1"/>
                </a:solidFill>
              </a:rPr>
              <a:t> + </a:t>
            </a:r>
            <a:r>
              <a:rPr lang="th-TH" b="1" dirty="0" err="1" smtClean="0">
                <a:solidFill>
                  <a:schemeClr val="tx1"/>
                </a:solidFill>
              </a:rPr>
              <a:t>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17409" name="Picture 1" descr="C:\Documents and Settings\Administrator\My Documents\My Pictures\Picture\Picture 003.jpg"/>
          <p:cNvPicPr>
            <a:picLocks noChangeAspect="1" noChangeArrowheads="1"/>
          </p:cNvPicPr>
          <p:nvPr/>
        </p:nvPicPr>
        <p:blipFill>
          <a:blip r:embed="rId3">
            <a:lum bright="-20000" contrast="30000"/>
          </a:blip>
          <a:srcRect/>
          <a:stretch>
            <a:fillRect/>
          </a:stretch>
        </p:blipFill>
        <p:spPr bwMode="auto">
          <a:xfrm>
            <a:off x="480671" y="1573325"/>
            <a:ext cx="8129929" cy="5284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อวัจนภาษา</a:t>
            </a:r>
            <a:r>
              <a:rPr lang="th-TH" b="1" dirty="0" smtClean="0">
                <a:solidFill>
                  <a:schemeClr val="tx1"/>
                </a:solidFill>
              </a:rPr>
              <a:t> + </a:t>
            </a:r>
            <a:r>
              <a:rPr lang="th-TH" b="1" dirty="0" err="1" smtClean="0">
                <a:solidFill>
                  <a:schemeClr val="tx1"/>
                </a:solidFill>
              </a:rPr>
              <a:t>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51202" name="Picture 2" descr="C:\Documents and Settings\Administrator\My Documents\My Pictures\Picture\Picture 008.jpg"/>
          <p:cNvPicPr>
            <a:picLocks noChangeAspect="1" noChangeArrowheads="1"/>
          </p:cNvPicPr>
          <p:nvPr/>
        </p:nvPicPr>
        <p:blipFill>
          <a:blip r:embed="rId3" cstate="print"/>
          <a:srcRect l="9868" t="5567" b="22863"/>
          <a:stretch>
            <a:fillRect/>
          </a:stretch>
        </p:blipFill>
        <p:spPr bwMode="auto">
          <a:xfrm>
            <a:off x="76200" y="1600200"/>
            <a:ext cx="4343400" cy="4755066"/>
          </a:xfrm>
          <a:prstGeom prst="rect">
            <a:avLst/>
          </a:prstGeom>
          <a:noFill/>
        </p:spPr>
      </p:pic>
      <p:pic>
        <p:nvPicPr>
          <p:cNvPr id="51204" name="Picture 4" descr="C:\Documents and Settings\Administrator\My Documents\My Pictures\Picture\Picture 010.jpg"/>
          <p:cNvPicPr>
            <a:picLocks noChangeAspect="1" noChangeArrowheads="1"/>
          </p:cNvPicPr>
          <p:nvPr/>
        </p:nvPicPr>
        <p:blipFill>
          <a:blip r:embed="rId4" cstate="print">
            <a:lum bright="-47000" contrast="65000"/>
          </a:blip>
          <a:srcRect l="14882" t="43589" r="6738" b="6172"/>
          <a:stretch>
            <a:fillRect/>
          </a:stretch>
        </p:blipFill>
        <p:spPr bwMode="auto">
          <a:xfrm rot="10800000">
            <a:off x="4419600" y="1676400"/>
            <a:ext cx="46482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อวัจนภาษา</a:t>
            </a:r>
            <a:r>
              <a:rPr lang="th-TH" b="1" dirty="0" smtClean="0">
                <a:solidFill>
                  <a:schemeClr val="tx1"/>
                </a:solidFill>
              </a:rPr>
              <a:t> + </a:t>
            </a:r>
            <a:r>
              <a:rPr lang="th-TH" b="1" dirty="0" err="1" smtClean="0">
                <a:solidFill>
                  <a:schemeClr val="tx1"/>
                </a:solidFill>
              </a:rPr>
              <a:t>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7106" name="Picture 2" descr="C:\Documents and Settings\Administrator\My Documents\My Pictures\Picture\Picture 004.jpg"/>
          <p:cNvPicPr>
            <a:picLocks noChangeAspect="1" noChangeArrowheads="1"/>
          </p:cNvPicPr>
          <p:nvPr/>
        </p:nvPicPr>
        <p:blipFill>
          <a:blip r:embed="rId3" cstate="print">
            <a:lum contrast="-30000"/>
          </a:blip>
          <a:srcRect/>
          <a:stretch>
            <a:fillRect/>
          </a:stretch>
        </p:blipFill>
        <p:spPr bwMode="auto">
          <a:xfrm>
            <a:off x="914400" y="1524001"/>
            <a:ext cx="7315200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อวัจนภาษา</a:t>
            </a:r>
            <a:r>
              <a:rPr lang="th-TH" b="1" dirty="0" smtClean="0">
                <a:solidFill>
                  <a:schemeClr val="tx1"/>
                </a:solidFill>
              </a:rPr>
              <a:t> + </a:t>
            </a:r>
            <a:r>
              <a:rPr lang="th-TH" b="1" dirty="0" err="1" smtClean="0">
                <a:solidFill>
                  <a:schemeClr val="tx1"/>
                </a:solidFill>
              </a:rPr>
              <a:t>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8130" name="Picture 2" descr="C:\Documents and Settings\Administrator\My Documents\My Pictures\Picture\Picture 005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 l="5325" t="6460" r="17792" b="47577"/>
          <a:stretch>
            <a:fillRect/>
          </a:stretch>
        </p:blipFill>
        <p:spPr bwMode="auto">
          <a:xfrm>
            <a:off x="1066019" y="1524000"/>
            <a:ext cx="6934981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err="1" smtClean="0">
                <a:solidFill>
                  <a:schemeClr val="tx1"/>
                </a:solidFill>
              </a:rPr>
              <a:t>อวัจนภาษา</a:t>
            </a:r>
            <a:r>
              <a:rPr lang="th-TH" b="1" dirty="0" smtClean="0">
                <a:solidFill>
                  <a:schemeClr val="tx1"/>
                </a:solidFill>
              </a:rPr>
              <a:t> + </a:t>
            </a:r>
            <a:r>
              <a:rPr lang="th-TH" b="1" dirty="0" err="1" smtClean="0">
                <a:solidFill>
                  <a:schemeClr val="tx1"/>
                </a:solidFill>
              </a:rPr>
              <a:t>วัจนภาษา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9154" name="Picture 2" descr="C:\Documents and Settings\Administrator\My Documents\My Pictures\Picture\Picture 006.jpg"/>
          <p:cNvPicPr>
            <a:picLocks noChangeAspect="1" noChangeArrowheads="1"/>
          </p:cNvPicPr>
          <p:nvPr/>
        </p:nvPicPr>
        <p:blipFill>
          <a:blip r:embed="rId3"/>
          <a:srcRect l="1039" t="47645" r="23117" b="7941"/>
          <a:stretch>
            <a:fillRect/>
          </a:stretch>
        </p:blipFill>
        <p:spPr bwMode="auto">
          <a:xfrm rot="10800000">
            <a:off x="997527" y="1524000"/>
            <a:ext cx="7079673" cy="533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ตรงกลาง">
  <a:themeElements>
    <a:clrScheme name="กำหนดเอง 1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ไหลเวียน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0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11.xml><?xml version="1.0" encoding="utf-8"?>
<a:themeOverride xmlns:a="http://schemas.openxmlformats.org/drawingml/2006/main">
  <a:clrScheme name="รวมกลุ่ม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12.xml><?xml version="1.0" encoding="utf-8"?>
<a:themeOverride xmlns:a="http://schemas.openxmlformats.org/drawingml/2006/main">
  <a:clrScheme name="กำหนดเอง 3">
    <a:dk1>
      <a:sysClr val="windowText" lastClr="000000"/>
    </a:dk1>
    <a:lt1>
      <a:srgbClr val="DFF0F4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3.xml><?xml version="1.0" encoding="utf-8"?>
<a:themeOverride xmlns:a="http://schemas.openxmlformats.org/drawingml/2006/main">
  <a:clrScheme name="กำหนดเอง 3">
    <a:dk1>
      <a:sysClr val="windowText" lastClr="000000"/>
    </a:dk1>
    <a:lt1>
      <a:srgbClr val="DFF0F4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14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5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6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7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8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19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0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1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2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3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4.xml><?xml version="1.0" encoding="utf-8"?>
<a:themeOverride xmlns:a="http://schemas.openxmlformats.org/drawingml/2006/main">
  <a:clrScheme name="กำหนดเอง 4">
    <a:dk1>
      <a:sysClr val="windowText" lastClr="000000"/>
    </a:dk1>
    <a:lt1>
      <a:srgbClr val="DCF0C6"/>
    </a:lt1>
    <a:dk2>
      <a:srgbClr val="3B3B3B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25.xml><?xml version="1.0" encoding="utf-8"?>
<a:themeOverride xmlns:a="http://schemas.openxmlformats.org/drawingml/2006/main">
  <a:clrScheme name="กำหนดเอง 1">
    <a:dk1>
      <a:sysClr val="windowText" lastClr="000000"/>
    </a:dk1>
    <a:lt1>
      <a:srgbClr val="FFFFCC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26.xml><?xml version="1.0" encoding="utf-8"?>
<a:themeOverride xmlns:a="http://schemas.openxmlformats.org/drawingml/2006/main">
  <a:clrScheme name="ไหลเวียน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7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4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5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6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7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8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ppt/theme/themeOverride9.xml><?xml version="1.0" encoding="utf-8"?>
<a:themeOverride xmlns:a="http://schemas.openxmlformats.org/drawingml/2006/main">
  <a:clrScheme name="กำหนดเอง 2">
    <a:dk1>
      <a:sysClr val="windowText" lastClr="000000"/>
    </a:dk1>
    <a:lt1>
      <a:srgbClr val="FCDEB2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408</TotalTime>
  <Words>212</Words>
  <Application>Microsoft Office PowerPoint</Application>
  <PresentationFormat>นำเสนอทางหน้าจอ (4:3)</PresentationFormat>
  <Paragraphs>239</Paragraphs>
  <Slides>28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28</vt:i4>
      </vt:variant>
    </vt:vector>
  </HeadingPairs>
  <TitlesOfParts>
    <vt:vector size="30" baseType="lpstr">
      <vt:lpstr>ตรงกลาง</vt:lpstr>
      <vt:lpstr>กระดาษ</vt:lpstr>
      <vt:lpstr>บทบาทของภาษา ครั้งที่ 1</vt:lpstr>
      <vt:lpstr>บทบาทของภาษา</vt:lpstr>
      <vt:lpstr>อวัจนภาษา</vt:lpstr>
      <vt:lpstr>วัจนภาษา</vt:lpstr>
      <vt:lpstr>อวัจนภาษา + วัจนภาษา</vt:lpstr>
      <vt:lpstr>อวัจนภาษา + วัจนภาษา</vt:lpstr>
      <vt:lpstr>อวัจนภาษา + วัจนภาษา</vt:lpstr>
      <vt:lpstr>อวัจนภาษา + วัจนภาษา</vt:lpstr>
      <vt:lpstr>อวัจนภาษา + วัจนภาษา</vt:lpstr>
      <vt:lpstr>อวัจนภาษา + วัจนภาษา</vt:lpstr>
      <vt:lpstr>การใช้วัจนภาษาถ่ายทอดสาร</vt:lpstr>
      <vt:lpstr>สารคดี</vt:lpstr>
      <vt:lpstr>สารคดี</vt:lpstr>
      <vt:lpstr>บันเทิงคดี</vt:lpstr>
      <vt:lpstr>บันเทิงคดี</vt:lpstr>
      <vt:lpstr>บันเทิงคดี</vt:lpstr>
      <vt:lpstr>บันเทิงคดี</vt:lpstr>
      <vt:lpstr>บันเทิงคดี</vt:lpstr>
      <vt:lpstr>บันเทิงคดี</vt:lpstr>
      <vt:lpstr>บันเทิงคดี</vt:lpstr>
      <vt:lpstr>บันเทิงคดี</vt:lpstr>
      <vt:lpstr>บันเทิงคดี</vt:lpstr>
      <vt:lpstr>บันเทิงคดี</vt:lpstr>
      <vt:lpstr>บันเทิงคดี</vt:lpstr>
      <vt:lpstr>ภาพนิ่ง 25</vt:lpstr>
      <vt:lpstr>กิจกรรมในชั้นเรียน</vt:lpstr>
      <vt:lpstr>ภาพนิ่ง 27</vt:lpstr>
      <vt:lpstr>กิจกรรม    โลกของโซฟี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บทบาทของภาษา</dc:title>
  <dc:creator>Thanan Sethaphan</dc:creator>
  <cp:lastModifiedBy>Unlimit User</cp:lastModifiedBy>
  <cp:revision>40</cp:revision>
  <dcterms:created xsi:type="dcterms:W3CDTF">2010-08-05T01:19:12Z</dcterms:created>
  <dcterms:modified xsi:type="dcterms:W3CDTF">2010-08-06T09:22:02Z</dcterms:modified>
</cp:coreProperties>
</file>