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21" autoAdjust="0"/>
  </p:normalViewPr>
  <p:slideViewPr>
    <p:cSldViewPr>
      <p:cViewPr varScale="1">
        <p:scale>
          <a:sx n="79" d="100"/>
          <a:sy n="79" d="100"/>
        </p:scale>
        <p:origin x="-4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2590B-4309-489D-BA48-63BA33E707EE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06899-68CF-4F7E-BEDD-58A7D19FC28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8AE2D-F435-4F7B-BE15-B9021C610830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D6E92-FF2F-4F3A-86A8-E066A23E21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8AE2D-F435-4F7B-BE15-B9021C610830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D6E92-FF2F-4F3A-86A8-E066A23E21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8AE2D-F435-4F7B-BE15-B9021C610830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D6E92-FF2F-4F3A-86A8-E066A23E21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8AE2D-F435-4F7B-BE15-B9021C610830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D6E92-FF2F-4F3A-86A8-E066A23E21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8AE2D-F435-4F7B-BE15-B9021C610830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D6E92-FF2F-4F3A-86A8-E066A23E21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8AE2D-F435-4F7B-BE15-B9021C610830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D6E92-FF2F-4F3A-86A8-E066A23E21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8AE2D-F435-4F7B-BE15-B9021C610830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D6E92-FF2F-4F3A-86A8-E066A23E21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8AE2D-F435-4F7B-BE15-B9021C610830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D6E92-FF2F-4F3A-86A8-E066A23E21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8AE2D-F435-4F7B-BE15-B9021C610830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D6E92-FF2F-4F3A-86A8-E066A23E21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8AE2D-F435-4F7B-BE15-B9021C610830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D6E92-FF2F-4F3A-86A8-E066A23E21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ดและมนมุมสี่เหลี่ยมหนึ่งมุม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ามเหลี่ยมมุมฉาก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8AE2D-F435-4F7B-BE15-B9021C610830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E0D6E92-FF2F-4F3A-86A8-E066A23E215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รูปแบบอิสร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รูปแบบอิสร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558AE2D-F435-4F7B-BE15-B9021C610830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0D6E92-FF2F-4F3A-86A8-E066A23E215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รูปแบบอิสร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รูปแบบอิสร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14.jpeg"/><Relationship Id="rId4" Type="http://schemas.openxmlformats.org/officeDocument/2006/relationships/image" Target="../media/image1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en.wikipedia.org/wiki/File:Wooden_hourglass_3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Aristotle_Altemps_Inv8575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0" y="90914"/>
            <a:ext cx="5143504" cy="1828800"/>
          </a:xfrm>
        </p:spPr>
        <p:txBody>
          <a:bodyPr/>
          <a:lstStyle/>
          <a:p>
            <a:pPr algn="ctr"/>
            <a:r>
              <a:rPr lang="th-TH" dirty="0" smtClean="0">
                <a:solidFill>
                  <a:srgbClr val="FFFF00"/>
                </a:solidFill>
              </a:rPr>
              <a:t>ความรู้เรื่องเวลา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0" y="2390780"/>
            <a:ext cx="5500694" cy="1752600"/>
          </a:xfrm>
        </p:spPr>
        <p:txBody>
          <a:bodyPr>
            <a:normAutofit/>
          </a:bodyPr>
          <a:lstStyle/>
          <a:p>
            <a:pPr algn="ctr"/>
            <a:r>
              <a:rPr lang="th-TH" sz="3200" dirty="0" smtClean="0">
                <a:solidFill>
                  <a:srgbClr val="0070C0"/>
                </a:solidFill>
              </a:rPr>
              <a:t>แนะนำบทอ่านเรื่อง</a:t>
            </a:r>
          </a:p>
          <a:p>
            <a:pPr algn="ctr"/>
            <a:r>
              <a:rPr lang="th-TH" sz="3200" b="1" i="1" dirty="0" smtClean="0">
                <a:solidFill>
                  <a:srgbClr val="0070C0"/>
                </a:solidFill>
              </a:rPr>
              <a:t>ความเข้าใจเรื่องเวลา</a:t>
            </a:r>
          </a:p>
          <a:p>
            <a:pPr algn="ctr"/>
            <a:r>
              <a:rPr lang="th-TH" sz="3200" dirty="0" smtClean="0">
                <a:solidFill>
                  <a:srgbClr val="0070C0"/>
                </a:solidFill>
              </a:rPr>
              <a:t>ของ </a:t>
            </a:r>
            <a:r>
              <a:rPr lang="th-TH" sz="3200" i="1" dirty="0" smtClean="0">
                <a:solidFill>
                  <a:srgbClr val="7030A0"/>
                </a:solidFill>
              </a:rPr>
              <a:t>อาจารย์ศรพราหมณ์  </a:t>
            </a:r>
            <a:r>
              <a:rPr lang="th-TH" sz="3200" i="1" dirty="0" err="1" smtClean="0">
                <a:solidFill>
                  <a:srgbClr val="7030A0"/>
                </a:solidFill>
              </a:rPr>
              <a:t>วร</a:t>
            </a:r>
            <a:r>
              <a:rPr lang="th-TH" sz="3200" i="1" dirty="0" smtClean="0">
                <a:solidFill>
                  <a:srgbClr val="7030A0"/>
                </a:solidFill>
              </a:rPr>
              <a:t>อุไร</a:t>
            </a:r>
            <a:endParaRPr lang="en-US" sz="3200" i="1" dirty="0">
              <a:solidFill>
                <a:srgbClr val="7030A0"/>
              </a:solidFill>
            </a:endParaRPr>
          </a:p>
        </p:txBody>
      </p:sp>
      <p:pic>
        <p:nvPicPr>
          <p:cNvPr id="25608" name="Picture 8" descr="http://www.theoi.com/image/Z15.2A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602" y="2143116"/>
            <a:ext cx="3176583" cy="3105288"/>
          </a:xfrm>
          <a:prstGeom prst="rect">
            <a:avLst/>
          </a:prstGeom>
          <a:noFill/>
        </p:spPr>
      </p:pic>
      <p:sp>
        <p:nvSpPr>
          <p:cNvPr id="8" name="สี่เหลี่ยมผืนผ้า 7"/>
          <p:cNvSpPr/>
          <p:nvPr/>
        </p:nvSpPr>
        <p:spPr>
          <a:xfrm>
            <a:off x="5643602" y="5319842"/>
            <a:ext cx="32146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Aion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the god of time, stands turning the wheel of heaven inscribed with the signs of the zodiac. 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4181484"/>
          </a:xfrm>
        </p:spPr>
        <p:txBody>
          <a:bodyPr>
            <a:normAutofit/>
          </a:bodyPr>
          <a:lstStyle/>
          <a:p>
            <a:pPr>
              <a:buNone/>
              <a:tabLst>
                <a:tab pos="2057400" algn="l"/>
                <a:tab pos="2598738" algn="l"/>
              </a:tabLst>
            </a:pP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คริสต์ศาสนา	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พระ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เจ้า</a:t>
            </a:r>
            <a:endParaRPr lang="th-TH" sz="3200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  <a:tabLst>
                <a:tab pos="2057400" algn="l"/>
                <a:tab pos="2598738" algn="l"/>
              </a:tabLst>
            </a:pP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วิทยาศาสตร์	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Big Bang</a:t>
            </a:r>
            <a:endParaRPr lang="en-US" sz="32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>
            <a:normAutofit/>
          </a:bodyPr>
          <a:lstStyle/>
          <a:p>
            <a:r>
              <a:rPr lang="th-TH" dirty="0" smtClean="0">
                <a:latin typeface="Browallia New" pitchFamily="34" charset="-34"/>
              </a:rPr>
              <a:t>เวลาเกิดขึ้นที่ไหน  เมื่อไร  อย่างไร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มนุษย์สามารถเดินทางในกระแสเวลาได้หรือไม่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ClrTx/>
              <a:buAutoNum type="arabicPeriod"/>
            </a:pPr>
            <a:r>
              <a:rPr lang="th-TH" sz="3200" dirty="0" smtClean="0"/>
              <a:t>ต้องเดินทางด้วยความเร็วเท่ากับความเร็วแสง หรือมากกว่า  (290,000 กิโลเมตร / วินาที)</a:t>
            </a:r>
          </a:p>
          <a:p>
            <a:pPr marL="514350" indent="-514350">
              <a:buClrTx/>
              <a:buAutoNum type="arabicPeriod"/>
            </a:pPr>
            <a:r>
              <a:rPr lang="th-TH" sz="3200" dirty="0" smtClean="0"/>
              <a:t>สร้างสะพานเชื่อมเวลา (ทฤษฎีรูหนอน – ค.ศ. 1935 ซึ่งเป็นแนวคิดของไอน์สไตน์ กับ</a:t>
            </a:r>
            <a:r>
              <a:rPr lang="th-TH" sz="3200" dirty="0" err="1" smtClean="0"/>
              <a:t>นาธาน</a:t>
            </a:r>
            <a:r>
              <a:rPr lang="th-TH" sz="3200" dirty="0" smtClean="0"/>
              <a:t>  โรเซ่น) ซึ่งอาจเกิดขึ้นได้เฉพาะบางกรณี</a:t>
            </a:r>
            <a:endParaRPr lang="en-US" sz="3200" dirty="0"/>
          </a:p>
        </p:txBody>
      </p:sp>
      <p:pic>
        <p:nvPicPr>
          <p:cNvPr id="4098" name="Picture 2" descr="http://image.dek-d.com/21/2024292/1009835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4143380"/>
            <a:ext cx="3714778" cy="24269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 descr="http://www.ilovemyshopping.com/th/upload/1241326116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475" y="4714884"/>
            <a:ext cx="2051525" cy="1928826"/>
          </a:xfrm>
          <a:prstGeom prst="rect">
            <a:avLst/>
          </a:prstGeom>
          <a:noFill/>
        </p:spPr>
      </p:pic>
      <p:pic>
        <p:nvPicPr>
          <p:cNvPr id="3082" name="Picture 10" descr="http://www.madoomovie.com/media/0615the%20terminator%20pos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25578">
            <a:off x="6192516" y="4335837"/>
            <a:ext cx="1432816" cy="2386003"/>
          </a:xfrm>
          <a:prstGeom prst="rect">
            <a:avLst/>
          </a:prstGeom>
          <a:noFill/>
        </p:spPr>
      </p:pic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dirty="0" smtClean="0"/>
              <a:t>ความคิดเรื่องการท่องไปในกาลเวลาปรากฏอยู่ในรูป</a:t>
            </a:r>
          </a:p>
          <a:p>
            <a:pPr>
              <a:buNone/>
            </a:pPr>
            <a:r>
              <a:rPr lang="th-TH" sz="3200" dirty="0"/>
              <a:t>	</a:t>
            </a:r>
            <a:r>
              <a:rPr lang="th-TH" sz="3200" dirty="0" smtClean="0"/>
              <a:t>- นิยายวิทยาศาสตร์</a:t>
            </a:r>
          </a:p>
          <a:p>
            <a:pPr>
              <a:buNone/>
            </a:pPr>
            <a:r>
              <a:rPr lang="th-TH" sz="3200" dirty="0"/>
              <a:t>	</a:t>
            </a:r>
            <a:r>
              <a:rPr lang="th-TH" sz="3200" dirty="0" smtClean="0"/>
              <a:t>- </a:t>
            </a:r>
            <a:r>
              <a:rPr lang="th-TH" sz="3200" dirty="0" err="1" smtClean="0"/>
              <a:t>นว</a:t>
            </a:r>
            <a:r>
              <a:rPr lang="th-TH" sz="3200" dirty="0" smtClean="0"/>
              <a:t>นิยาย</a:t>
            </a:r>
          </a:p>
          <a:p>
            <a:pPr>
              <a:buNone/>
            </a:pPr>
            <a:r>
              <a:rPr lang="th-TH" sz="3200" dirty="0"/>
              <a:t>	</a:t>
            </a:r>
            <a:r>
              <a:rPr lang="th-TH" sz="3200" dirty="0" smtClean="0"/>
              <a:t>- ภาพยนตร์</a:t>
            </a:r>
          </a:p>
          <a:p>
            <a:pPr>
              <a:buNone/>
            </a:pPr>
            <a:r>
              <a:rPr lang="th-TH" sz="3200" dirty="0"/>
              <a:t>	</a:t>
            </a:r>
            <a:r>
              <a:rPr lang="th-TH" sz="3200" dirty="0" smtClean="0"/>
              <a:t>      ฯลฯ</a:t>
            </a:r>
            <a:endParaRPr lang="en-US" sz="3200" dirty="0"/>
          </a:p>
        </p:txBody>
      </p:sp>
      <p:pic>
        <p:nvPicPr>
          <p:cNvPr id="3074" name="Picture 2" descr="http://listverse.files.wordpress.com/2007/08/the-time-machine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1785926"/>
            <a:ext cx="1928808" cy="2807487"/>
          </a:xfrm>
          <a:prstGeom prst="rect">
            <a:avLst/>
          </a:prstGeom>
          <a:noFill/>
        </p:spPr>
      </p:pic>
      <p:pic>
        <p:nvPicPr>
          <p:cNvPr id="3076" name="Picture 4" descr="http://moviestudio.files.wordpress.com/2009/10/time_machine_ver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1785926"/>
            <a:ext cx="1871567" cy="2786082"/>
          </a:xfrm>
          <a:prstGeom prst="rect">
            <a:avLst/>
          </a:prstGeom>
          <a:noFill/>
        </p:spPr>
      </p:pic>
      <p:pic>
        <p:nvPicPr>
          <p:cNvPr id="3078" name="Picture 6" descr="http://siambookcenter.com/images/products/965_image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233990">
            <a:off x="3164768" y="4289998"/>
            <a:ext cx="1585283" cy="2276467"/>
          </a:xfrm>
          <a:prstGeom prst="rect">
            <a:avLst/>
          </a:prstGeom>
          <a:noFill/>
        </p:spPr>
      </p:pic>
      <p:pic>
        <p:nvPicPr>
          <p:cNvPr id="3080" name="Picture 8" descr="http://www.shoppingatall.com/images/catalog_images/125923454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4143380"/>
            <a:ext cx="1651381" cy="23860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5400" dirty="0" smtClean="0">
                <a:latin typeface="Browallia New" pitchFamily="34" charset="-34"/>
                <a:cs typeface="Browallia New" pitchFamily="34" charset="-34"/>
              </a:rPr>
              <a:t>เวลากับมนุษย์ </a:t>
            </a:r>
            <a:r>
              <a:rPr lang="en-US" sz="5400" dirty="0" smtClean="0"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5400" dirty="0" smtClean="0">
                <a:latin typeface="Browallia New" pitchFamily="34" charset="-34"/>
                <a:cs typeface="Browallia New" pitchFamily="34" charset="-34"/>
              </a:rPr>
              <a:t> ความสำคัญและความสัมพันธ์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857356" y="2183152"/>
            <a:ext cx="7286644" cy="4389120"/>
          </a:xfrm>
        </p:spPr>
        <p:txBody>
          <a:bodyPr>
            <a:normAutofit/>
          </a:bodyPr>
          <a:lstStyle/>
          <a:p>
            <a:pPr marL="541338" indent="-541338">
              <a:buNone/>
            </a:pP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- 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นาฬิกาชีวภาพ (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biological clock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  <a:p>
            <a:pPr marL="541338" indent="-541338">
              <a:buNone/>
            </a:pP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- 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องค์ความรู้ใหม่ที่เกี่ยวข้องกับการรับรู้เวลาของมนุษย์</a:t>
            </a:r>
          </a:p>
          <a:p>
            <a:pPr marL="541338" indent="-541338">
              <a:buNone/>
            </a:pP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- 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ระบบการทำงานของร่างกายมนุษย์ถูกควบคุมโดยกลไก</a:t>
            </a:r>
          </a:p>
          <a:p>
            <a:pPr marL="541338" indent="-541338">
              <a:buNone/>
            </a:pP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- 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สัมพันธ์กับสภาพแวดล้อมทั้งทางธรรมชาติและสังคม</a:t>
            </a:r>
          </a:p>
        </p:txBody>
      </p:sp>
      <p:pic>
        <p:nvPicPr>
          <p:cNvPr id="2050" name="Picture 2" descr="http://blog.djobs.bg/wp-content/uploads/2009/08/biological-cloc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614" y="2247912"/>
            <a:ext cx="2035932" cy="26812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ความรับรู้เรื่องชีวิตกับเวลา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h-TH" dirty="0"/>
              <a:t>	</a:t>
            </a:r>
            <a:r>
              <a:rPr lang="en-US" dirty="0" smtClean="0"/>
              <a:t>- </a:t>
            </a:r>
            <a:r>
              <a:rPr lang="th-TH" sz="3200" dirty="0" smtClean="0"/>
              <a:t>ปลายทางของชีวิต</a:t>
            </a:r>
          </a:p>
          <a:p>
            <a:pPr>
              <a:buNone/>
            </a:pPr>
            <a:r>
              <a:rPr lang="th-TH" sz="3200" dirty="0"/>
              <a:t>	</a:t>
            </a:r>
            <a:r>
              <a:rPr lang="en-US" sz="3200" dirty="0" smtClean="0"/>
              <a:t>- </a:t>
            </a:r>
            <a:r>
              <a:rPr lang="th-TH" sz="3200" dirty="0" smtClean="0"/>
              <a:t>การใช้ชีวิตเพื่อไปสู่ปลายทาง</a:t>
            </a:r>
            <a:endParaRPr lang="en-US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704088"/>
            <a:ext cx="9144000" cy="1143000"/>
          </a:xfrm>
        </p:spPr>
        <p:txBody>
          <a:bodyPr/>
          <a:lstStyle/>
          <a:p>
            <a:pPr indent="541338"/>
            <a:r>
              <a:rPr lang="th-TH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คำถามที่มนุษย์มีเกี่ยวกับเวลา</a:t>
            </a:r>
            <a:endParaRPr lang="en-US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85720" y="2071678"/>
            <a:ext cx="8401080" cy="4252922"/>
          </a:xfrm>
        </p:spPr>
        <p:txBody>
          <a:bodyPr>
            <a:normAutofit/>
          </a:bodyPr>
          <a:lstStyle/>
          <a:p>
            <a:pPr marL="541338" indent="-541338">
              <a:buFont typeface="Wingdings" pitchFamily="2" charset="2"/>
              <a:buChar char="q"/>
            </a:pPr>
            <a:r>
              <a:rPr lang="th-TH" sz="3200" dirty="0" smtClean="0"/>
              <a:t>เวลาคืออะไร</a:t>
            </a:r>
          </a:p>
          <a:p>
            <a:pPr marL="541338" indent="-541338">
              <a:spcBef>
                <a:spcPts val="1800"/>
              </a:spcBef>
              <a:buFont typeface="Wingdings" pitchFamily="2" charset="2"/>
              <a:buChar char="q"/>
            </a:pPr>
            <a:r>
              <a:rPr lang="th-TH" sz="3200" dirty="0" smtClean="0"/>
              <a:t>เวลาวัดได้หรือไม่ได้</a:t>
            </a:r>
          </a:p>
          <a:p>
            <a:pPr marL="541338" indent="-541338">
              <a:spcBef>
                <a:spcPts val="1800"/>
              </a:spcBef>
              <a:buFont typeface="Wingdings" pitchFamily="2" charset="2"/>
              <a:buChar char="q"/>
            </a:pPr>
            <a:r>
              <a:rPr lang="th-TH" sz="3200" dirty="0" smtClean="0"/>
              <a:t>เวลาสำคัญและสัมพันธ์กับมนุษย์อย่างไร</a:t>
            </a:r>
          </a:p>
          <a:p>
            <a:pPr marL="541338" indent="-541338">
              <a:spcBef>
                <a:spcPts val="1800"/>
              </a:spcBef>
              <a:buFont typeface="Wingdings" pitchFamily="2" charset="2"/>
              <a:buChar char="q"/>
            </a:pPr>
            <a:r>
              <a:rPr lang="th-TH" sz="3200" dirty="0" smtClean="0"/>
              <a:t>เราเดินทางย้อนไปในอดีต หรือล่วงหน้าสู่อนาคตได้ไหม</a:t>
            </a:r>
            <a:endParaRPr lang="en-US" sz="3200" dirty="0"/>
          </a:p>
        </p:txBody>
      </p:sp>
      <p:pic>
        <p:nvPicPr>
          <p:cNvPr id="4" name="Picture 4" descr="http://www.theoi.com/image/Z15.2BAi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79232" y="1000108"/>
            <a:ext cx="1864767" cy="2871622"/>
          </a:xfrm>
          <a:prstGeom prst="rect">
            <a:avLst/>
          </a:prstGeom>
          <a:noFill/>
        </p:spPr>
      </p:pic>
      <p:pic>
        <p:nvPicPr>
          <p:cNvPr id="24578" name="Picture 2" descr="http://www.theoi.com/image/Z16.4Gaia.jpg"/>
          <p:cNvPicPr>
            <a:picLocks noChangeAspect="1" noChangeArrowheads="1"/>
          </p:cNvPicPr>
          <p:nvPr/>
        </p:nvPicPr>
        <p:blipFill>
          <a:blip r:embed="rId4"/>
          <a:srcRect t="35364" r="72524" b="4223"/>
          <a:stretch>
            <a:fillRect/>
          </a:stretch>
        </p:blipFill>
        <p:spPr bwMode="auto">
          <a:xfrm>
            <a:off x="7262234" y="4000504"/>
            <a:ext cx="1881766" cy="2857496"/>
          </a:xfrm>
          <a:prstGeom prst="rect">
            <a:avLst/>
          </a:prstGeom>
          <a:noFill/>
        </p:spPr>
      </p:pic>
      <p:sp>
        <p:nvSpPr>
          <p:cNvPr id="6" name="สี่เหลี่ยมผืนผ้า 5"/>
          <p:cNvSpPr/>
          <p:nvPr/>
        </p:nvSpPr>
        <p:spPr>
          <a:xfrm>
            <a:off x="2143108" y="6211669"/>
            <a:ext cx="5143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god was identified with both </a:t>
            </a:r>
            <a:r>
              <a:rPr lang="en-US" dirty="0" err="1" smtClean="0"/>
              <a:t>Khronos</a:t>
            </a:r>
            <a:r>
              <a:rPr lang="en-US" dirty="0" smtClean="0"/>
              <a:t> (Time) and </a:t>
            </a:r>
            <a:r>
              <a:rPr lang="en-US" dirty="0" err="1" smtClean="0"/>
              <a:t>Ouranos</a:t>
            </a:r>
            <a:r>
              <a:rPr lang="en-US" dirty="0" smtClean="0"/>
              <a:t> (Heaven).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เวลาคืออะไร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158" y="1935480"/>
            <a:ext cx="8572560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dirty="0" smtClean="0"/>
              <a:t>ความหมายของ </a:t>
            </a:r>
            <a:r>
              <a:rPr lang="th-TH" sz="3200" b="1" i="1" dirty="0" smtClean="0"/>
              <a:t>เวลา</a:t>
            </a:r>
            <a:r>
              <a:rPr lang="th-TH" sz="3200" dirty="0" smtClean="0"/>
              <a:t> จาก </a:t>
            </a:r>
            <a:r>
              <a:rPr lang="th-TH" sz="3200" u="sng" dirty="0" smtClean="0"/>
              <a:t>พจนานุกรมฉบับราชบัณฑิตยสถาน พ.ศ. 2542</a:t>
            </a:r>
          </a:p>
          <a:p>
            <a:pPr>
              <a:buNone/>
            </a:pPr>
            <a:endParaRPr lang="th-TH" sz="3200" dirty="0" smtClean="0"/>
          </a:p>
          <a:p>
            <a:pPr>
              <a:buNone/>
            </a:pPr>
            <a:r>
              <a:rPr lang="th-TH" sz="3200" dirty="0"/>
              <a:t>	</a:t>
            </a:r>
            <a:r>
              <a:rPr lang="th-TH" sz="3200" i="1" dirty="0" smtClean="0"/>
              <a:t>ชั่วขณะความยาวนานที่มีอยู่หรือเป็นอยู่ โดยกำหนดขึ้นเป็นครู่ คราว วัน เดือน ปี เป็นต้น</a:t>
            </a:r>
            <a:endParaRPr lang="en-US" sz="3200" i="1" dirty="0" smtClean="0"/>
          </a:p>
          <a:p>
            <a:pPr>
              <a:buNone/>
            </a:pP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71490" y="1214422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ความหมายของ </a:t>
            </a:r>
            <a:r>
              <a:rPr lang="en-US" sz="3200" b="1" i="1" dirty="0" smtClean="0">
                <a:latin typeface="Browallia New" pitchFamily="34" charset="-34"/>
                <a:cs typeface="Browallia New" pitchFamily="34" charset="-34"/>
              </a:rPr>
              <a:t>time</a:t>
            </a:r>
            <a:r>
              <a:rPr lang="en-US" sz="3200" i="1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ใน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3200" u="sng" dirty="0" smtClean="0">
                <a:latin typeface="Browallia New" pitchFamily="34" charset="-34"/>
                <a:cs typeface="Browallia New" pitchFamily="34" charset="-34"/>
              </a:rPr>
              <a:t>English Oxford Dictionary</a:t>
            </a:r>
          </a:p>
          <a:p>
            <a:pPr>
              <a:buNone/>
            </a:pPr>
            <a:r>
              <a:rPr lang="en-US" sz="32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en-US" sz="3200" i="1" dirty="0" smtClean="0">
                <a:latin typeface="Browallia New" pitchFamily="34" charset="-34"/>
                <a:cs typeface="Browallia New" pitchFamily="34" charset="-34"/>
              </a:rPr>
              <a:t>the indefinite continued process of existence and events in 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       </a:t>
            </a:r>
            <a:r>
              <a:rPr lang="en-US" sz="3200" i="1" dirty="0" smtClean="0">
                <a:latin typeface="Browallia New" pitchFamily="34" charset="-34"/>
                <a:cs typeface="Browallia New" pitchFamily="34" charset="-34"/>
              </a:rPr>
              <a:t>the past, and future, regarded as a whole</a:t>
            </a:r>
          </a:p>
          <a:p>
            <a:pPr>
              <a:buNone/>
            </a:pP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การดำเนินไปอย่างต่อเนื่องที่ไม่อาจระบุเจาะจงได้ของสิ่งที่เกิดขึ้น </a:t>
            </a:r>
          </a:p>
          <a:p>
            <a:pPr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	หรือเหตุการณ์ในอดีตและอนาคต ทั้งนี้มองในภาพรวม</a:t>
            </a:r>
          </a:p>
          <a:p>
            <a:pPr>
              <a:buNone/>
            </a:pPr>
            <a:r>
              <a:rPr lang="th-TH" dirty="0" smtClean="0"/>
              <a:t>					         (แปลโดย อ. ศรพราหมณ์  </a:t>
            </a:r>
            <a:r>
              <a:rPr lang="th-TH" dirty="0" err="1" smtClean="0"/>
              <a:t>วร</a:t>
            </a:r>
            <a:r>
              <a:rPr lang="th-TH" dirty="0" smtClean="0"/>
              <a:t>อุไร)</a:t>
            </a:r>
            <a:endParaRPr lang="en-US" dirty="0"/>
          </a:p>
        </p:txBody>
      </p:sp>
      <p:pic>
        <p:nvPicPr>
          <p:cNvPr id="22530" name="Picture 2" descr="http://upload.wikimedia.org/wikipedia/commons/thumb/7/70/Wooden_hourglass_3.jpg/220px-Wooden_hourglass_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bright="33000" contrast="-47000"/>
          </a:blip>
          <a:srcRect/>
          <a:stretch>
            <a:fillRect/>
          </a:stretch>
        </p:blipFill>
        <p:spPr bwMode="auto">
          <a:xfrm>
            <a:off x="698264" y="4643446"/>
            <a:ext cx="1092380" cy="2214554"/>
          </a:xfrm>
          <a:prstGeom prst="rect">
            <a:avLst/>
          </a:prstGeom>
          <a:noFill/>
        </p:spPr>
      </p:pic>
      <p:pic>
        <p:nvPicPr>
          <p:cNvPr id="10242" name="Picture 2" descr="Early water cloc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5554" y="4714884"/>
            <a:ext cx="2997810" cy="2143116"/>
          </a:xfrm>
          <a:prstGeom prst="rect">
            <a:avLst/>
          </a:prstGeom>
          <a:noFill/>
        </p:spPr>
      </p:pic>
      <p:pic>
        <p:nvPicPr>
          <p:cNvPr id="10244" name="Picture 4" descr="http://www.ab-bg.com/olymp/time/lightbox/images/sun-clock-thumb20002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41702" y="4714884"/>
            <a:ext cx="3230826" cy="2143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ลักษณะการดำเนินของเวลา</a:t>
            </a:r>
          </a:p>
          <a:p>
            <a:pPr marL="719138" indent="-358775">
              <a:buClrTx/>
              <a:buAutoNum type="arabicPeriod"/>
            </a:pPr>
            <a:r>
              <a:rPr lang="th-TH" sz="3200" u="sng" dirty="0" smtClean="0">
                <a:latin typeface="Browallia New" pitchFamily="34" charset="-34"/>
                <a:cs typeface="Browallia New" pitchFamily="34" charset="-34"/>
              </a:rPr>
              <a:t>เป็นเส้นตรง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 (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linear time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  <a:p>
            <a:pPr marL="719138" indent="-358775">
              <a:buClrTx/>
              <a:buNone/>
            </a:pP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จุดกำเนิด  พัฒนาการ  จุดสิ้นสุด</a:t>
            </a:r>
          </a:p>
          <a:p>
            <a:pPr marL="719138" indent="-358775">
              <a:buClrTx/>
              <a:buNone/>
            </a:pPr>
            <a:endParaRPr lang="th-TH" sz="3200" dirty="0" smtClean="0">
              <a:latin typeface="Browallia New" pitchFamily="34" charset="-34"/>
              <a:cs typeface="Browallia New" pitchFamily="34" charset="-34"/>
            </a:endParaRPr>
          </a:p>
          <a:p>
            <a:pPr marL="719138" indent="-358775">
              <a:buClrTx/>
              <a:buFont typeface="+mj-lt"/>
              <a:buAutoNum type="arabicPeriod" startAt="2"/>
            </a:pPr>
            <a:r>
              <a:rPr lang="th-TH" sz="3200" u="sng" dirty="0" err="1" smtClean="0">
                <a:latin typeface="Browallia New" pitchFamily="34" charset="-34"/>
                <a:cs typeface="Browallia New" pitchFamily="34" charset="-34"/>
              </a:rPr>
              <a:t>เป็นวัฏ</a:t>
            </a:r>
            <a:r>
              <a:rPr lang="th-TH" sz="3200" u="sng" dirty="0" smtClean="0">
                <a:latin typeface="Browallia New" pitchFamily="34" charset="-34"/>
                <a:cs typeface="Browallia New" pitchFamily="34" charset="-34"/>
              </a:rPr>
              <a:t>จักร / วงกลม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 (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circular time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  <a:p>
            <a:pPr marL="719138" indent="-358775">
              <a:buClrTx/>
              <a:buNone/>
            </a:pP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จุดกำเนิด  พัฒนาการ  จุดสิ้นสุด (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=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 จุดเริ่มต้นของเหตุการณ์ใหม่)</a:t>
            </a:r>
            <a:endParaRPr lang="en-US" sz="3200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85720" y="1142984"/>
            <a:ext cx="8401080" cy="5181616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Aristotle</a:t>
            </a:r>
            <a:endParaRPr lang="th-TH" dirty="0"/>
          </a:p>
          <a:p>
            <a:pPr>
              <a:buNone/>
            </a:pPr>
            <a:r>
              <a:rPr lang="th-TH" dirty="0" smtClean="0"/>
              <a:t>				   </a:t>
            </a:r>
            <a:r>
              <a:rPr lang="th-TH" sz="3200" dirty="0" smtClean="0"/>
              <a:t>มนุษย์ไม่ได้ตระหนักในการมีอยู่ของเวลา</a:t>
            </a:r>
          </a:p>
          <a:p>
            <a:pPr>
              <a:buNone/>
            </a:pPr>
            <a:r>
              <a:rPr lang="th-TH" sz="3200" dirty="0"/>
              <a:t>	</a:t>
            </a:r>
            <a:r>
              <a:rPr lang="th-TH" sz="3200" dirty="0" smtClean="0"/>
              <a:t>			   จนเมื่อสังเกตเห็นความเปลี่ยนแปลงที่เกิดขึ้น</a:t>
            </a:r>
          </a:p>
        </p:txBody>
      </p:sp>
      <p:pic>
        <p:nvPicPr>
          <p:cNvPr id="8194" name="Picture 2" descr="http://upload.wikimedia.org/wikipedia/commons/thumb/a/ae/Aristotle_Altemps_Inv8575.jpg/200px-Aristotle_Altemps_Inv8575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785926"/>
            <a:ext cx="2714644" cy="36376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428736"/>
            <a:ext cx="8543956" cy="48958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/>
              <a:t>มนุษย์เข้าใจเวลาในฐานะเครื่องมือที่ใช้ในการอธิบายและรับรู้</a:t>
            </a:r>
          </a:p>
          <a:p>
            <a:pPr marL="0" indent="0">
              <a:buNone/>
            </a:pPr>
            <a:r>
              <a:rPr lang="th-TH" sz="3200" dirty="0" smtClean="0"/>
              <a:t>ถึงการดำเนินไปของความเปลี่ยนแปลงหรือสิ่งที่เกิดขึ้น  </a:t>
            </a:r>
          </a:p>
          <a:p>
            <a:pPr marL="0" indent="0">
              <a:buNone/>
            </a:pPr>
            <a:r>
              <a:rPr lang="th-TH" sz="3200" dirty="0" smtClean="0"/>
              <a:t>โดยไม่สามารถอธิบายลักษณะและตัวตนแท้จริงของเวลาซึ่งเป็นนามธรรม</a:t>
            </a:r>
            <a:endParaRPr lang="en-US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มนุษย์พยายามอธิบาย “เวลา” ตลอดมา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007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ศตวรรษที่ 16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	</a:t>
            </a:r>
          </a:p>
          <a:p>
            <a:pPr>
              <a:buNone/>
            </a:pPr>
            <a:endParaRPr lang="th-TH" sz="3200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endParaRPr lang="th-TH" sz="3200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endParaRPr lang="th-TH" sz="3200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endParaRPr lang="th-TH" sz="3200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endParaRPr lang="th-TH" sz="3200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  <a:tabLst>
                <a:tab pos="2057400" algn="l"/>
              </a:tabLst>
            </a:pPr>
            <a:r>
              <a:rPr lang="th-TH" sz="3200" b="1" i="1" dirty="0" smtClean="0">
                <a:latin typeface="Browallia New" pitchFamily="34" charset="-34"/>
                <a:cs typeface="Browallia New" pitchFamily="34" charset="-34"/>
              </a:rPr>
              <a:t>ไอ</a:t>
            </a:r>
            <a:r>
              <a:rPr lang="th-TH" sz="3200" b="1" i="1" dirty="0" err="1" smtClean="0">
                <a:latin typeface="Browallia New" pitchFamily="34" charset="-34"/>
                <a:cs typeface="Browallia New" pitchFamily="34" charset="-34"/>
              </a:rPr>
              <a:t>แซค</a:t>
            </a:r>
            <a:r>
              <a:rPr lang="th-TH" sz="3200" b="1" i="1" dirty="0" smtClean="0">
                <a:latin typeface="Browallia New" pitchFamily="34" charset="-34"/>
                <a:cs typeface="Browallia New" pitchFamily="34" charset="-34"/>
              </a:rPr>
              <a:t>  </a:t>
            </a:r>
            <a:r>
              <a:rPr lang="th-TH" sz="3200" b="1" i="1" dirty="0" err="1" smtClean="0">
                <a:latin typeface="Browallia New" pitchFamily="34" charset="-34"/>
                <a:cs typeface="Browallia New" pitchFamily="34" charset="-34"/>
              </a:rPr>
              <a:t>นิว</a:t>
            </a:r>
            <a:r>
              <a:rPr lang="th-TH" sz="3200" b="1" i="1" dirty="0" smtClean="0">
                <a:latin typeface="Browallia New" pitchFamily="34" charset="-34"/>
                <a:cs typeface="Browallia New" pitchFamily="34" charset="-34"/>
              </a:rPr>
              <a:t>ตัน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	เวลาสัมบูรณ์ (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absolute time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  <a:p>
            <a:pPr>
              <a:buNone/>
            </a:pP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			เวลาสัมพัทธ์ (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relative time</a:t>
            </a: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32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26626" name="Picture 2" descr="http://www.aip.org/history/einstein/images/ae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043916"/>
            <a:ext cx="2571768" cy="32708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ไหลเวียน">
  <a:themeElements>
    <a:clrScheme name="กำหนดเอง 26">
      <a:dk1>
        <a:sysClr val="windowText" lastClr="000000"/>
      </a:dk1>
      <a:lt1>
        <a:sysClr val="window" lastClr="FFFFFF"/>
      </a:lt1>
      <a:dk2>
        <a:srgbClr val="E2AFD8"/>
      </a:dk2>
      <a:lt2>
        <a:srgbClr val="F4E7ED"/>
      </a:lt2>
      <a:accent1>
        <a:srgbClr val="B83D68"/>
      </a:accent1>
      <a:accent2>
        <a:srgbClr val="E2AFD8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3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4.xml><?xml version="1.0" encoding="utf-8"?>
<a:themeOverride xmlns:a="http://schemas.openxmlformats.org/drawingml/2006/main">
  <a:clrScheme name="กำหนดเอง 15">
    <a:dk1>
      <a:sysClr val="windowText" lastClr="000000"/>
    </a:dk1>
    <a:lt1>
      <a:srgbClr val="BFE4FF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5.xml><?xml version="1.0" encoding="utf-8"?>
<a:themeOverride xmlns:a="http://schemas.openxmlformats.org/drawingml/2006/main">
  <a:clrScheme name="กำหนดเอง 28">
    <a:dk1>
      <a:sysClr val="windowText" lastClr="000000"/>
    </a:dk1>
    <a:lt1>
      <a:srgbClr val="FBEED5"/>
    </a:lt1>
    <a:dk2>
      <a:srgbClr val="00B050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6.xml><?xml version="1.0" encoding="utf-8"?>
<a:themeOverride xmlns:a="http://schemas.openxmlformats.org/drawingml/2006/main">
  <a:clrScheme name="กำหนดเอง 16">
    <a:dk1>
      <a:sysClr val="windowText" lastClr="000000"/>
    </a:dk1>
    <a:lt1>
      <a:srgbClr val="FFFBB3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7.xml><?xml version="1.0" encoding="utf-8"?>
<a:themeOverride xmlns:a="http://schemas.openxmlformats.org/drawingml/2006/main">
  <a:clrScheme name="กำหนดเอง 18">
    <a:dk1>
      <a:sysClr val="windowText" lastClr="000000"/>
    </a:dk1>
    <a:lt1>
      <a:srgbClr val="D3F3FF"/>
    </a:lt1>
    <a:dk2>
      <a:srgbClr val="66A7B8"/>
    </a:dk2>
    <a:lt2>
      <a:srgbClr val="DB5353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8.xml><?xml version="1.0" encoding="utf-8"?>
<a:themeOverride xmlns:a="http://schemas.openxmlformats.org/drawingml/2006/main">
  <a:clrScheme name="กำหนดเอง 22">
    <a:dk1>
      <a:sysClr val="windowText" lastClr="000000"/>
    </a:dk1>
    <a:lt1>
      <a:srgbClr val="E4EDEB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243</TotalTime>
  <Words>246</Words>
  <Application>Microsoft Office PowerPoint</Application>
  <PresentationFormat>นำเสนอทางหน้าจอ (4:3)</PresentationFormat>
  <Paragraphs>60</Paragraphs>
  <Slides>14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14</vt:i4>
      </vt:variant>
    </vt:vector>
  </HeadingPairs>
  <TitlesOfParts>
    <vt:vector size="15" baseType="lpstr">
      <vt:lpstr>ไหลเวียน</vt:lpstr>
      <vt:lpstr>ความรู้เรื่องเวลา</vt:lpstr>
      <vt:lpstr>คำถามที่มนุษย์มีเกี่ยวกับเวลา</vt:lpstr>
      <vt:lpstr>เวลาคืออะไร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เวลาเกิดขึ้นที่ไหน  เมื่อไร  อย่างไร</vt:lpstr>
      <vt:lpstr>มนุษย์สามารถเดินทางในกระแสเวลาได้หรือไม่</vt:lpstr>
      <vt:lpstr>ภาพนิ่ง 12</vt:lpstr>
      <vt:lpstr>เวลากับมนุษย์ : ความสำคัญและความสัมพันธ์</vt:lpstr>
      <vt:lpstr>ความรับรู้เรื่องชีวิตกับเวลา</vt:lpstr>
    </vt:vector>
  </TitlesOfParts>
  <Company>ecution.t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human</dc:creator>
  <cp:lastModifiedBy>human</cp:lastModifiedBy>
  <cp:revision>20</cp:revision>
  <dcterms:created xsi:type="dcterms:W3CDTF">2010-06-27T03:56:23Z</dcterms:created>
  <dcterms:modified xsi:type="dcterms:W3CDTF">2010-07-05T00:38:43Z</dcterms:modified>
</cp:coreProperties>
</file>