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4" r:id="rId2"/>
    <p:sldMasterId id="2147483696" r:id="rId3"/>
  </p:sldMasterIdLst>
  <p:notesMasterIdLst>
    <p:notesMasterId r:id="rId41"/>
  </p:notesMasterIdLst>
  <p:handoutMasterIdLst>
    <p:handoutMasterId r:id="rId42"/>
  </p:handoutMasterIdLst>
  <p:sldIdLst>
    <p:sldId id="306" r:id="rId4"/>
    <p:sldId id="305" r:id="rId5"/>
    <p:sldId id="257" r:id="rId6"/>
    <p:sldId id="260" r:id="rId7"/>
    <p:sldId id="261" r:id="rId8"/>
    <p:sldId id="262" r:id="rId9"/>
    <p:sldId id="263" r:id="rId10"/>
    <p:sldId id="258" r:id="rId11"/>
    <p:sldId id="265" r:id="rId12"/>
    <p:sldId id="267" r:id="rId13"/>
    <p:sldId id="271" r:id="rId14"/>
    <p:sldId id="274" r:id="rId15"/>
    <p:sldId id="275" r:id="rId16"/>
    <p:sldId id="276" r:id="rId17"/>
    <p:sldId id="307" r:id="rId18"/>
    <p:sldId id="277" r:id="rId19"/>
    <p:sldId id="278" r:id="rId20"/>
    <p:sldId id="279" r:id="rId21"/>
    <p:sldId id="281" r:id="rId22"/>
    <p:sldId id="283" r:id="rId23"/>
    <p:sldId id="286" r:id="rId24"/>
    <p:sldId id="287" r:id="rId25"/>
    <p:sldId id="288" r:id="rId26"/>
    <p:sldId id="289" r:id="rId27"/>
    <p:sldId id="290" r:id="rId28"/>
    <p:sldId id="292" r:id="rId29"/>
    <p:sldId id="293" r:id="rId30"/>
    <p:sldId id="294" r:id="rId31"/>
    <p:sldId id="295" r:id="rId32"/>
    <p:sldId id="297" r:id="rId33"/>
    <p:sldId id="299" r:id="rId34"/>
    <p:sldId id="301" r:id="rId35"/>
    <p:sldId id="300" r:id="rId36"/>
    <p:sldId id="302" r:id="rId37"/>
    <p:sldId id="259" r:id="rId38"/>
    <p:sldId id="303" r:id="rId39"/>
    <p:sldId id="304" r:id="rId4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A9E"/>
    <a:srgbClr val="FFF3CD"/>
    <a:srgbClr val="9900CC"/>
    <a:srgbClr val="792D2B"/>
    <a:srgbClr val="C09200"/>
    <a:srgbClr val="E2AC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48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handoutMaster" Target="handoutMasters/handout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F1076C-D955-4870-9E63-CC7E70E907C8}" type="datetimeFigureOut">
              <a:rPr lang="en-US" smtClean="0"/>
              <a:pPr/>
              <a:t>6/23/2010</a:t>
            </a:fld>
            <a:endParaRPr lang="en-US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7CB0D5-AA10-4444-A7B2-70FA0F179CC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94564C-8544-4882-B7C6-F91F12D5D24F}" type="datetimeFigureOut">
              <a:rPr lang="en-US" smtClean="0"/>
              <a:pPr/>
              <a:t>6/23/2010</a:t>
            </a:fld>
            <a:endParaRPr lang="en-US"/>
          </a:p>
        </p:txBody>
      </p:sp>
      <p:sp>
        <p:nvSpPr>
          <p:cNvPr id="4" name="ตัวยึด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ตัวยึด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2D3EB9-2179-4354-94A8-399310962AC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2D3EB9-2179-4354-94A8-399310962ACF}" type="slidenum">
              <a:rPr lang="en-US" smtClean="0"/>
              <a:pPr/>
              <a:t>37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77187-FFD9-4223-83E2-7ED5823C8025}" type="datetime1">
              <a:rPr lang="en-US" smtClean="0"/>
              <a:pPr/>
              <a:t>6/23/2010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26182-0A0A-40D0-8393-9492B3A42A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0CD429-7321-4F21-944C-017D186279E8}" type="datetime1">
              <a:rPr lang="en-US" smtClean="0"/>
              <a:pPr/>
              <a:t>6/23/2010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26182-0A0A-40D0-8393-9492B3A42A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68F93-BE52-407F-AFCD-ABF0C2CB2898}" type="datetime1">
              <a:rPr lang="en-US" smtClean="0"/>
              <a:pPr/>
              <a:t>6/23/2010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26182-0A0A-40D0-8393-9492B3A42A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ชื่อเรื่อง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9" name="ชื่อเรื่องรอง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sp>
        <p:nvSpPr>
          <p:cNvPr id="28" name="ตัวยึดวันที่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6BC77187-FFD9-4223-83E2-7ED5823C8025}" type="datetime1">
              <a:rPr lang="en-US" smtClean="0"/>
              <a:pPr/>
              <a:t>6/23/2010</a:t>
            </a:fld>
            <a:endParaRPr lang="en-US"/>
          </a:p>
        </p:txBody>
      </p:sp>
      <p:sp>
        <p:nvSpPr>
          <p:cNvPr id="17" name="ตัวยึดท้ายกระดาษ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29" name="ตัวยึดหมายเลขภาพนิ่ง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BA526182-0A0A-40D0-8393-9492B3A42A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สี่เหลี่ยมผืนผ้า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สี่เหลี่ยมผืนผ้า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สี่เหลี่ยมผืนผ้า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สี่เหลี่ยมผืนผ้า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75A42-585E-4949-B97A-C59E67987A4A}" type="datetime1">
              <a:rPr lang="en-US" smtClean="0"/>
              <a:pPr/>
              <a:t>6/23/2010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26182-0A0A-40D0-8393-9492B3A42A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ตัวยึดเนื้อหา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ส่วนหัวของส่วน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D90612AE-479B-4B9D-963F-90D94C49D7C1}" type="datetime1">
              <a:rPr lang="en-US" smtClean="0"/>
              <a:pPr/>
              <a:t>6/23/2010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BA526182-0A0A-40D0-8393-9492B3A42A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30F1B-8D4A-4091-9918-702BECC73504}" type="datetime1">
              <a:rPr lang="en-US" smtClean="0"/>
              <a:pPr/>
              <a:t>6/23/2010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26182-0A0A-40D0-8393-9492B3A42A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ตัวยึดเนื้อหา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1" name="ตัวยึดเนื้อหา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D7A0E-74AA-4BA4-96E8-4CC47AF671C0}" type="datetime1">
              <a:rPr lang="en-US" smtClean="0"/>
              <a:pPr/>
              <a:t>6/23/2010</a:t>
            </a:fld>
            <a:endParaRPr lang="en-US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26182-0A0A-40D0-8393-9492B3A42A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ตัวยึดเนื้อหา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3" name="ตัวยึดเนื้อหา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A1E1DC-F8AD-4C59-A0A1-1007E61D0D71}" type="datetime1">
              <a:rPr lang="en-US" smtClean="0"/>
              <a:pPr/>
              <a:t>6/23/2010</a:t>
            </a:fld>
            <a:endParaRPr lang="en-US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26182-0A0A-40D0-8393-9492B3A42A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สามเหลี่ยมหน้าจั่ว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9793D-1268-416C-A918-87C4B9ED49A2}" type="datetime1">
              <a:rPr lang="en-US" smtClean="0"/>
              <a:pPr/>
              <a:t>6/23/2010</a:t>
            </a:fld>
            <a:endParaRPr lang="en-US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26182-0A0A-40D0-8393-9492B3A42A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ตัวเชื่อมต่อตรง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สามเหลี่ยมหน้าจั่ว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32C19-04CF-482F-AE15-E91C66EC9624}" type="datetime1">
              <a:rPr lang="en-US" smtClean="0"/>
              <a:pPr/>
              <a:t>6/23/2010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26182-0A0A-40D0-8393-9492B3A42A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ตัวเชื่อมต่อตรง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ตัวเชื่อมต่อตรง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สามเหลี่ยมหน้าจั่ว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ตัวยึดเนื้อหา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75A42-585E-4949-B97A-C59E67987A4A}" type="datetime1">
              <a:rPr lang="en-US" smtClean="0"/>
              <a:pPr/>
              <a:t>6/23/2010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26182-0A0A-40D0-8393-9492B3A42A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th-TH" smtClean="0"/>
              <a:t>คลิกไอคอนเพื่อเพิ่มรูปภาพ</a:t>
            </a:r>
            <a:endParaRPr kumimoji="0" lang="en-US" dirty="0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49404D-4666-49FE-9176-08250E11989E}" type="datetime1">
              <a:rPr lang="en-US" smtClean="0"/>
              <a:pPr/>
              <a:t>6/23/2010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26182-0A0A-40D0-8393-9492B3A42A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ตัวเชื่อมต่อตรง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สามเหลี่ยมหน้าจั่ว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0CD429-7321-4F21-944C-017D186279E8}" type="datetime1">
              <a:rPr lang="en-US" smtClean="0"/>
              <a:pPr/>
              <a:t>6/23/2010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26182-0A0A-40D0-8393-9492B3A42A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68F93-BE52-407F-AFCD-ABF0C2CB2898}" type="datetime1">
              <a:rPr lang="en-US" smtClean="0"/>
              <a:pPr/>
              <a:t>6/23/2010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26182-0A0A-40D0-8393-9492B3A42A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ตัวเชื่อมต่อตรง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สามเหลี่ยมหน้าจั่ว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ตัวเชื่อมต่อตรง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ชื่อเรื่องรอง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sp>
        <p:nvSpPr>
          <p:cNvPr id="28" name="ชื่อเรื่อง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cxnSp>
        <p:nvCxnSpPr>
          <p:cNvPr id="8" name="ตัวเชื่อมต่อตรง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ตัวเชื่อมต่อตรง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วงรี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ตัวยึดวันที่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77187-FFD9-4223-83E2-7ED5823C8025}" type="datetime1">
              <a:rPr lang="en-US" smtClean="0"/>
              <a:pPr/>
              <a:t>6/23/2010</a:t>
            </a:fld>
            <a:endParaRPr lang="en-US"/>
          </a:p>
        </p:txBody>
      </p:sp>
      <p:sp>
        <p:nvSpPr>
          <p:cNvPr id="16" name="ตัวยึดหมายเลขภาพนิ่ง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A526182-0A0A-40D0-8393-9492B3A42A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ตัวยึดท้ายกระดาษ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ตัวยึดเนื้อหา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4" name="ตัวยึดวันที่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82675A42-585E-4949-B97A-C59E67987A4A}" type="datetime1">
              <a:rPr lang="en-US" smtClean="0"/>
              <a:pPr/>
              <a:t>6/23/2010</a:t>
            </a:fld>
            <a:endParaRPr lang="en-US"/>
          </a:p>
        </p:txBody>
      </p:sp>
      <p:sp>
        <p:nvSpPr>
          <p:cNvPr id="15" name="ตัวยึดหมายเลขภาพนิ่ง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A526182-0A0A-40D0-8393-9492B3A42A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ตัวยึดท้ายกระดาษ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ชื่อเรื่อง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612AE-479B-4B9D-963F-90D94C49D7C1}" type="datetime1">
              <a:rPr lang="en-US" smtClean="0"/>
              <a:pPr/>
              <a:t>6/23/2010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26182-0A0A-40D0-8393-9492B3A42A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cxnSp>
        <p:nvCxnSpPr>
          <p:cNvPr id="7" name="ตัวเชื่อมต่อตรง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30F1B-8D4A-4091-9918-702BECC73504}" type="datetime1">
              <a:rPr lang="en-US" smtClean="0"/>
              <a:pPr/>
              <a:t>6/23/2010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26182-0A0A-40D0-8393-9492B3A42A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1" name="ตัวยึดเนื้อหา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3" name="ตัวยึดเนื้อหา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26182-0A0A-40D0-8393-9492B3A42A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D7A0E-74AA-4BA4-96E8-4CC47AF671C0}" type="datetime1">
              <a:rPr lang="en-US" smtClean="0"/>
              <a:pPr/>
              <a:t>6/23/2010</a:t>
            </a:fld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32" name="ตัวยึดเนื้อหา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34" name="ตัวยึดเนื้อหา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2" name="ตัวยึดข้อความ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cxnSp>
        <p:nvCxnSpPr>
          <p:cNvPr id="10" name="ตัวเชื่อมต่อตรง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ตัวเชื่อมต่อตรง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A1E1DC-F8AD-4C59-A0A1-1007E61D0D71}" type="datetime1">
              <a:rPr lang="en-US" smtClean="0"/>
              <a:pPr/>
              <a:t>6/23/2010</a:t>
            </a:fld>
            <a:endParaRPr lang="en-US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26182-0A0A-40D0-8393-9492B3A42A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9793D-1268-416C-A918-87C4B9ED49A2}" type="datetime1">
              <a:rPr lang="en-US" smtClean="0"/>
              <a:pPr/>
              <a:t>6/23/2010</a:t>
            </a:fld>
            <a:endParaRPr lang="en-US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26182-0A0A-40D0-8393-9492B3A42A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612AE-479B-4B9D-963F-90D94C49D7C1}" type="datetime1">
              <a:rPr lang="en-US" smtClean="0"/>
              <a:pPr/>
              <a:t>6/23/2010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26182-0A0A-40D0-8393-9492B3A42A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ตัวยึดเนื้อหา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31" name="ชื่อเรื่อง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8" name="ตัวยึดวันที่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7132C19-04CF-482F-AE15-E91C66EC9624}" type="datetime1">
              <a:rPr lang="en-US" smtClean="0"/>
              <a:pPr/>
              <a:t>6/23/2010</a:t>
            </a:fld>
            <a:endParaRPr lang="en-US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A526182-0A0A-40D0-8393-9492B3A42A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ตัวยึดท้ายกระดาษ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th-TH" smtClean="0"/>
              <a:t>คลิกไอคอนเพื่อเพิ่มรูปภาพ</a:t>
            </a:r>
            <a:endParaRPr kumimoji="0"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8" name="ตัวยึดวันที่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49404D-4666-49FE-9176-08250E11989E}" type="datetime1">
              <a:rPr lang="en-US" smtClean="0"/>
              <a:pPr/>
              <a:t>6/23/2010</a:t>
            </a:fld>
            <a:endParaRPr lang="en-US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A526182-0A0A-40D0-8393-9492B3A42A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ตัวยึดท้ายกระดาษ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0CD429-7321-4F21-944C-017D186279E8}" type="datetime1">
              <a:rPr lang="en-US" smtClean="0"/>
              <a:pPr/>
              <a:t>6/23/2010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26182-0A0A-40D0-8393-9492B3A42A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68F93-BE52-407F-AFCD-ABF0C2CB2898}" type="datetime1">
              <a:rPr lang="en-US" smtClean="0"/>
              <a:pPr/>
              <a:t>6/23/2010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26182-0A0A-40D0-8393-9492B3A42A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30F1B-8D4A-4091-9918-702BECC73504}" type="datetime1">
              <a:rPr lang="en-US" smtClean="0"/>
              <a:pPr/>
              <a:t>6/23/2010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26182-0A0A-40D0-8393-9492B3A42A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D7A0E-74AA-4BA4-96E8-4CC47AF671C0}" type="datetime1">
              <a:rPr lang="en-US" smtClean="0"/>
              <a:pPr/>
              <a:t>6/23/2010</a:t>
            </a:fld>
            <a:endParaRPr lang="en-US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26182-0A0A-40D0-8393-9492B3A42A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A1E1DC-F8AD-4C59-A0A1-1007E61D0D71}" type="datetime1">
              <a:rPr lang="en-US" smtClean="0"/>
              <a:pPr/>
              <a:t>6/23/2010</a:t>
            </a:fld>
            <a:endParaRPr lang="en-US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26182-0A0A-40D0-8393-9492B3A42A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9793D-1268-416C-A918-87C4B9ED49A2}" type="datetime1">
              <a:rPr lang="en-US" smtClean="0"/>
              <a:pPr/>
              <a:t>6/23/2010</a:t>
            </a:fld>
            <a:endParaRPr lang="en-US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26182-0A0A-40D0-8393-9492B3A42A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32C19-04CF-482F-AE15-E91C66EC9624}" type="datetime1">
              <a:rPr lang="en-US" smtClean="0"/>
              <a:pPr/>
              <a:t>6/23/2010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26182-0A0A-40D0-8393-9492B3A42A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49404D-4666-49FE-9176-08250E11989E}" type="datetime1">
              <a:rPr lang="en-US" smtClean="0"/>
              <a:pPr/>
              <a:t>6/23/2010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26182-0A0A-40D0-8393-9492B3A42A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2CA712-7887-484A-B7A7-66948BD78559}" type="datetime1">
              <a:rPr lang="en-US" smtClean="0"/>
              <a:pPr/>
              <a:t>6/23/2010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526182-0A0A-40D0-8393-9492B3A42AC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ตัวยึดชื่อเรื่อง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3" name="ตัวยึดข้อความ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14" name="ตัวยึดวันที่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982CA712-7887-484A-B7A7-66948BD78559}" type="datetime1">
              <a:rPr lang="en-US" smtClean="0"/>
              <a:pPr/>
              <a:t>6/23/2010</a:t>
            </a:fld>
            <a:endParaRPr lang="en-US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ตัวยึดหมายเลขภาพนิ่ง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BA526182-0A0A-40D0-8393-9492B3A42A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8" name="ตัวเชื่อมต่อตรง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ตัวเชื่อมต่อตรง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สามเหลี่ยมหน้าจั่ว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ตัวยึดข้อความ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24" name="ตัวยึดวันที่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982CA712-7887-484A-B7A7-66948BD78559}" type="datetime1">
              <a:rPr lang="en-US" smtClean="0"/>
              <a:pPr/>
              <a:t>6/23/2010</a:t>
            </a:fld>
            <a:endParaRPr lang="en-US"/>
          </a:p>
        </p:txBody>
      </p:sp>
      <p:sp>
        <p:nvSpPr>
          <p:cNvPr id="10" name="ตัวยึดท้ายกระดาษ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2" name="ตัวยึดหมายเลขภาพนิ่ง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A526182-0A0A-40D0-8393-9492B3A42A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ตัวยึดชื่อเรื่อง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hyperlink" Target="http://z.about.com/d/ancienthistory/1/0/b/f/2/Anaximenes.jpg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hyperlink" Target="http://euroheritage.net/turkey31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29.jpeg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31.gi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hyperlink" Target="http://upload.wikimedia.org/wikipedia/commons/0/03/Sandro_Botticelli_050.jpg" TargetMode="Externa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irrornerror.com/wordpress/wp-content/uploads/2009/02/004_01.jpg" TargetMode="External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universe-review.ca/I08-24-Galileo.jpg" TargetMode="Externa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0" y="3357562"/>
            <a:ext cx="9144000" cy="1470025"/>
          </a:xfrm>
        </p:spPr>
        <p:txBody>
          <a:bodyPr>
            <a:normAutofit/>
          </a:bodyPr>
          <a:lstStyle/>
          <a:p>
            <a:r>
              <a:rPr lang="th-TH" sz="4800" b="1" dirty="0" smtClean="0">
                <a:solidFill>
                  <a:srgbClr val="00B050"/>
                </a:solidFill>
                <a:cs typeface="+mn-cs"/>
              </a:rPr>
              <a:t>ความรู้เรื่องโลกและจักรวาล</a:t>
            </a:r>
            <a:endParaRPr lang="en-US" sz="4800" b="1" dirty="0">
              <a:solidFill>
                <a:srgbClr val="00B050"/>
              </a:solidFill>
              <a:cs typeface="+mn-cs"/>
            </a:endParaRPr>
          </a:p>
        </p:txBody>
      </p:sp>
      <p:pic>
        <p:nvPicPr>
          <p:cNvPr id="1028" name="Picture 4" descr="http://academic.regis.edu/mghedott/chaos/images/cosmology-clockwork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29374" y="1500174"/>
            <a:ext cx="2457072" cy="1898088"/>
          </a:xfrm>
          <a:prstGeom prst="rect">
            <a:avLst/>
          </a:prstGeom>
          <a:noFill/>
        </p:spPr>
      </p:pic>
      <p:cxnSp>
        <p:nvCxnSpPr>
          <p:cNvPr id="7" name="ตัวเชื่อมต่อตรง 6"/>
          <p:cNvCxnSpPr/>
          <p:nvPr/>
        </p:nvCxnSpPr>
        <p:spPr>
          <a:xfrm>
            <a:off x="2714612" y="2427280"/>
            <a:ext cx="642942" cy="1588"/>
          </a:xfrm>
          <a:prstGeom prst="line">
            <a:avLst/>
          </a:prstGeom>
          <a:ln w="63500">
            <a:solidFill>
              <a:srgbClr val="002060"/>
            </a:solidFill>
            <a:bevel/>
          </a:ln>
          <a:scene3d>
            <a:camera prst="perspectiveRelaxed"/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ตัวเชื่อมต่อตรง 10"/>
          <p:cNvCxnSpPr/>
          <p:nvPr/>
        </p:nvCxnSpPr>
        <p:spPr>
          <a:xfrm>
            <a:off x="2143108" y="2214554"/>
            <a:ext cx="571504" cy="215902"/>
          </a:xfrm>
          <a:prstGeom prst="line">
            <a:avLst/>
          </a:prstGeom>
          <a:ln w="63500">
            <a:solidFill>
              <a:srgbClr val="002060"/>
            </a:solidFill>
            <a:bevel/>
          </a:ln>
          <a:scene3d>
            <a:camera prst="perspectiveRelaxed"/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ตัวเชื่อมต่อตรง 12"/>
          <p:cNvCxnSpPr/>
          <p:nvPr/>
        </p:nvCxnSpPr>
        <p:spPr>
          <a:xfrm flipV="1">
            <a:off x="2285984" y="2357430"/>
            <a:ext cx="428628" cy="427040"/>
          </a:xfrm>
          <a:prstGeom prst="line">
            <a:avLst/>
          </a:prstGeom>
          <a:ln w="63500">
            <a:solidFill>
              <a:schemeClr val="accent4">
                <a:lumMod val="75000"/>
              </a:schemeClr>
            </a:solidFill>
            <a:bevel/>
          </a:ln>
          <a:scene3d>
            <a:camera prst="perspectiveRelaxed"/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ตัวเชื่อมต่อตรง 20"/>
          <p:cNvCxnSpPr/>
          <p:nvPr/>
        </p:nvCxnSpPr>
        <p:spPr>
          <a:xfrm rot="10800000">
            <a:off x="1643042" y="2714620"/>
            <a:ext cx="642942" cy="1588"/>
          </a:xfrm>
          <a:prstGeom prst="line">
            <a:avLst/>
          </a:prstGeom>
          <a:ln w="635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ตัวเชื่อมต่อตรง 22"/>
          <p:cNvCxnSpPr>
            <a:stCxn id="1028" idx="3"/>
          </p:cNvCxnSpPr>
          <p:nvPr/>
        </p:nvCxnSpPr>
        <p:spPr>
          <a:xfrm flipV="1">
            <a:off x="5786446" y="2428868"/>
            <a:ext cx="642942" cy="20350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 rot="924195">
            <a:off x="2143108" y="2026530"/>
            <a:ext cx="785818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th-TH" dirty="0" smtClean="0"/>
              <a:t>ยุคโลหะ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 rot="19462687">
            <a:off x="2248580" y="2408843"/>
            <a:ext cx="785818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th-TH" dirty="0" smtClean="0"/>
              <a:t>ยุค</a:t>
            </a:r>
            <a:r>
              <a:rPr lang="th-TH" dirty="0" err="1" smtClean="0"/>
              <a:t>กรีก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786446" y="2130974"/>
            <a:ext cx="785818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th-TH" dirty="0" smtClean="0"/>
              <a:t>โลกและจักรวาล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 rot="2883518">
            <a:off x="2136340" y="1708126"/>
            <a:ext cx="1300048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th-TH" dirty="0" smtClean="0"/>
              <a:t>ยุคดึกดำบรรพ์</a:t>
            </a:r>
            <a:endParaRPr lang="en-US" dirty="0"/>
          </a:p>
        </p:txBody>
      </p:sp>
      <p:cxnSp>
        <p:nvCxnSpPr>
          <p:cNvPr id="19" name="ตัวเชื่อมต่อตรง 18"/>
          <p:cNvCxnSpPr/>
          <p:nvPr/>
        </p:nvCxnSpPr>
        <p:spPr>
          <a:xfrm rot="10800000">
            <a:off x="1643042" y="2284403"/>
            <a:ext cx="500066" cy="1588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ตัวเชื่อมต่อตรง 21"/>
          <p:cNvCxnSpPr/>
          <p:nvPr/>
        </p:nvCxnSpPr>
        <p:spPr>
          <a:xfrm rot="16200000" flipV="1">
            <a:off x="2285984" y="1928802"/>
            <a:ext cx="714380" cy="142876"/>
          </a:xfrm>
          <a:prstGeom prst="line">
            <a:avLst/>
          </a:prstGeom>
          <a:ln w="635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ตัวเชื่อมต่อตรง 24"/>
          <p:cNvCxnSpPr/>
          <p:nvPr/>
        </p:nvCxnSpPr>
        <p:spPr>
          <a:xfrm>
            <a:off x="1500166" y="1643050"/>
            <a:ext cx="1071570" cy="1588"/>
          </a:xfrm>
          <a:prstGeom prst="line">
            <a:avLst/>
          </a:prstGeom>
          <a:ln w="635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1391323" y="2643182"/>
            <a:ext cx="966099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th-TH" dirty="0" smtClean="0"/>
              <a:t>เทพปกรณัม</a:t>
            </a:r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40000"/>
                <a:lumOff val="60000"/>
              </a:schemeClr>
            </a:gs>
            <a:gs pos="50000">
              <a:srgbClr val="9CB86E"/>
            </a:gs>
            <a:gs pos="100000">
              <a:srgbClr val="156B13"/>
            </a:gs>
          </a:gsLst>
          <a:lin ang="180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14422"/>
          </a:xfrm>
          <a:solidFill>
            <a:schemeClr val="bg2">
              <a:lumMod val="50000"/>
            </a:schemeClr>
          </a:solidFill>
          <a:ln>
            <a:noFill/>
          </a:ln>
        </p:spPr>
        <p:txBody>
          <a:bodyPr>
            <a:normAutofit/>
          </a:bodyPr>
          <a:lstStyle/>
          <a:p>
            <a:pPr indent="360363" algn="l"/>
            <a:r>
              <a:rPr lang="th-TH" sz="4000" b="1" dirty="0" smtClean="0">
                <a:solidFill>
                  <a:schemeClr val="bg1"/>
                </a:solidFill>
                <a:cs typeface="EucrosiaUPC" pitchFamily="18" charset="-34"/>
              </a:rPr>
              <a:t>นักปรัชญาธรรมชาติ</a:t>
            </a:r>
            <a:endParaRPr lang="en-US" sz="4000" b="1" dirty="0">
              <a:solidFill>
                <a:schemeClr val="bg1"/>
              </a:solidFill>
              <a:cs typeface="EucrosiaUPC" pitchFamily="18" charset="-34"/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500034" y="1428736"/>
            <a:ext cx="8286808" cy="5143536"/>
          </a:xfrm>
        </p:spPr>
        <p:txBody>
          <a:bodyPr>
            <a:normAutofit/>
          </a:bodyPr>
          <a:lstStyle/>
          <a:p>
            <a:pPr marL="3043238" indent="-3043238">
              <a:buNone/>
              <a:tabLst>
                <a:tab pos="2598738" algn="l"/>
                <a:tab pos="3043238" algn="l"/>
              </a:tabLst>
            </a:pPr>
            <a:endParaRPr lang="th-TH" sz="1000" b="1" dirty="0" smtClean="0">
              <a:latin typeface="Browallia New" pitchFamily="34" charset="-34"/>
            </a:endParaRPr>
          </a:p>
          <a:p>
            <a:pPr marL="0" indent="0">
              <a:buNone/>
              <a:tabLst>
                <a:tab pos="625475" algn="l"/>
              </a:tabLst>
            </a:pPr>
            <a:r>
              <a:rPr lang="th-TH" b="1" dirty="0" smtClean="0">
                <a:latin typeface="Browallia New" pitchFamily="34" charset="-34"/>
              </a:rPr>
              <a:t>	</a:t>
            </a:r>
            <a:r>
              <a:rPr lang="th-TH" b="1" dirty="0" err="1" smtClean="0">
                <a:latin typeface="Browallia New" pitchFamily="34" charset="-34"/>
              </a:rPr>
              <a:t>ธาเลส</a:t>
            </a:r>
            <a:r>
              <a:rPr lang="th-TH" b="1" dirty="0" smtClean="0">
                <a:latin typeface="Browallia New" pitchFamily="34" charset="-34"/>
              </a:rPr>
              <a:t>  แห่ง</a:t>
            </a:r>
            <a:r>
              <a:rPr lang="th-TH" b="1" dirty="0" err="1" smtClean="0">
                <a:latin typeface="Browallia New" pitchFamily="34" charset="-34"/>
              </a:rPr>
              <a:t>มิเลตุส</a:t>
            </a:r>
            <a:endParaRPr lang="th-TH" b="1" dirty="0" smtClean="0">
              <a:latin typeface="Browallia New" pitchFamily="34" charset="-34"/>
            </a:endParaRPr>
          </a:p>
          <a:p>
            <a:pPr marL="0" indent="0">
              <a:buNone/>
              <a:tabLst>
                <a:tab pos="625475" algn="l"/>
              </a:tabLst>
            </a:pPr>
            <a:r>
              <a:rPr lang="th-TH" b="1" dirty="0" smtClean="0">
                <a:latin typeface="Browallia New" pitchFamily="34" charset="-34"/>
              </a:rPr>
              <a:t>	อานักซีมาน</a:t>
            </a:r>
            <a:r>
              <a:rPr lang="th-TH" b="1" dirty="0" err="1" smtClean="0">
                <a:latin typeface="Browallia New" pitchFamily="34" charset="-34"/>
              </a:rPr>
              <a:t>เดอร์</a:t>
            </a:r>
            <a:endParaRPr lang="th-TH" b="1" dirty="0" smtClean="0">
              <a:latin typeface="Browallia New" pitchFamily="34" charset="-34"/>
            </a:endParaRPr>
          </a:p>
          <a:p>
            <a:pPr marL="0" indent="0">
              <a:buNone/>
              <a:tabLst>
                <a:tab pos="625475" algn="l"/>
              </a:tabLst>
            </a:pPr>
            <a:r>
              <a:rPr lang="th-TH" b="1" dirty="0" smtClean="0">
                <a:latin typeface="Browallia New" pitchFamily="34" charset="-34"/>
              </a:rPr>
              <a:t>	อานักซี</a:t>
            </a:r>
            <a:r>
              <a:rPr lang="th-TH" b="1" dirty="0" err="1" smtClean="0">
                <a:latin typeface="Browallia New" pitchFamily="34" charset="-34"/>
              </a:rPr>
              <a:t>เมเนส</a:t>
            </a:r>
            <a:endParaRPr lang="th-TH" b="1" dirty="0" smtClean="0">
              <a:latin typeface="Browallia New" pitchFamily="34" charset="-34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00430" y="2357430"/>
            <a:ext cx="54292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3200" b="1" dirty="0" smtClean="0"/>
              <a:t>การมองโลก - จักรวาลแบบกายภาพ</a:t>
            </a:r>
            <a:endParaRPr lang="en-US" sz="3200" b="1" dirty="0"/>
          </a:p>
        </p:txBody>
      </p:sp>
      <p:sp>
        <p:nvSpPr>
          <p:cNvPr id="6" name="วงเล็บปีกกาขวา 5"/>
          <p:cNvSpPr/>
          <p:nvPr/>
        </p:nvSpPr>
        <p:spPr>
          <a:xfrm>
            <a:off x="3857620" y="1857364"/>
            <a:ext cx="357190" cy="1643074"/>
          </a:xfrm>
          <a:prstGeom prst="rightBrace">
            <a:avLst>
              <a:gd name="adj1" fmla="val 33355"/>
              <a:gd name="adj2" fmla="val 48536"/>
            </a:avLst>
          </a:prstGeom>
          <a:noFill/>
          <a:ln w="63500">
            <a:solidFill>
              <a:schemeClr val="tx1"/>
            </a:solidFill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26182-0A0A-40D0-8393-9492B3A42AC0}" type="slidenum">
              <a:rPr lang="en-US" smtClean="0"/>
              <a:pPr/>
              <a:t>10</a:t>
            </a:fld>
            <a:endParaRPr lang="en-US"/>
          </a:p>
        </p:txBody>
      </p:sp>
      <p:pic>
        <p:nvPicPr>
          <p:cNvPr id="41986" name="Picture 2" descr="http://www.mlahanas.de/Greeks/Stamps/Thales1.jpg"/>
          <p:cNvPicPr>
            <a:picLocks noChangeAspect="1" noChangeArrowheads="1"/>
          </p:cNvPicPr>
          <p:nvPr/>
        </p:nvPicPr>
        <p:blipFill>
          <a:blip r:embed="rId2"/>
          <a:srcRect l="962" t="2461" r="2885" b="3249"/>
          <a:stretch>
            <a:fillRect/>
          </a:stretch>
        </p:blipFill>
        <p:spPr bwMode="auto">
          <a:xfrm>
            <a:off x="642910" y="4071941"/>
            <a:ext cx="2714644" cy="1900251"/>
          </a:xfrm>
          <a:prstGeom prst="rect">
            <a:avLst/>
          </a:prstGeom>
          <a:noFill/>
        </p:spPr>
      </p:pic>
      <p:pic>
        <p:nvPicPr>
          <p:cNvPr id="41988" name="Picture 4" descr="Anaximander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86182" y="4071942"/>
            <a:ext cx="2786082" cy="1906725"/>
          </a:xfrm>
          <a:prstGeom prst="rect">
            <a:avLst/>
          </a:prstGeom>
          <a:noFill/>
        </p:spPr>
      </p:pic>
      <p:pic>
        <p:nvPicPr>
          <p:cNvPr id="41990" name="Picture 6" descr="Anaximenes">
            <a:hlinkClick r:id="rId4" tooltip="View Full-Size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72330" y="4071942"/>
            <a:ext cx="1571636" cy="19117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40000"/>
                <a:lumOff val="60000"/>
              </a:schemeClr>
            </a:gs>
            <a:gs pos="50000">
              <a:srgbClr val="9CB86E"/>
            </a:gs>
            <a:gs pos="100000">
              <a:srgbClr val="156B13"/>
            </a:gs>
          </a:gsLst>
          <a:lin ang="180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500034" y="1428736"/>
            <a:ext cx="8286808" cy="5143536"/>
          </a:xfrm>
        </p:spPr>
        <p:txBody>
          <a:bodyPr>
            <a:normAutofit/>
          </a:bodyPr>
          <a:lstStyle/>
          <a:p>
            <a:pPr marL="3043238" indent="-3043238">
              <a:buNone/>
              <a:tabLst>
                <a:tab pos="2598738" algn="l"/>
                <a:tab pos="3043238" algn="l"/>
              </a:tabLst>
            </a:pPr>
            <a:r>
              <a:rPr lang="th-TH" b="1" dirty="0" smtClean="0">
                <a:latin typeface="Browallia New" pitchFamily="34" charset="-34"/>
              </a:rPr>
              <a:t>- ธาตุที่ประกอบขึ้นเป็นโลกมีอะไรบ้าง</a:t>
            </a:r>
          </a:p>
          <a:p>
            <a:pPr marL="3043238" indent="-3043238">
              <a:buNone/>
              <a:tabLst>
                <a:tab pos="2598738" algn="l"/>
                <a:tab pos="3043238" algn="l"/>
              </a:tabLst>
            </a:pPr>
            <a:endParaRPr lang="th-TH" sz="1800" b="1" dirty="0" smtClean="0">
              <a:latin typeface="Browallia New" pitchFamily="34" charset="-34"/>
            </a:endParaRPr>
          </a:p>
          <a:p>
            <a:pPr marL="3043238" indent="-3043238">
              <a:buNone/>
              <a:tabLst>
                <a:tab pos="1250950" algn="l"/>
                <a:tab pos="2598738" algn="l"/>
                <a:tab pos="3043238" algn="l"/>
              </a:tabLst>
            </a:pPr>
            <a:r>
              <a:rPr lang="th-TH" b="1" dirty="0" smtClean="0">
                <a:latin typeface="Browallia New" pitchFamily="34" charset="-34"/>
              </a:rPr>
              <a:t>- วิธีคิด	ใช้การสังเกตและการคิดอย่างมีเหตุผล ไม่งมงาย</a:t>
            </a:r>
          </a:p>
          <a:p>
            <a:pPr marL="3043238" indent="-3043238">
              <a:spcBef>
                <a:spcPts val="0"/>
              </a:spcBef>
              <a:buNone/>
              <a:tabLst>
                <a:tab pos="1250950" algn="l"/>
                <a:tab pos="2598738" algn="l"/>
                <a:tab pos="3043238" algn="l"/>
              </a:tabLst>
            </a:pPr>
            <a:r>
              <a:rPr lang="th-TH" b="1" dirty="0" smtClean="0">
                <a:latin typeface="Browallia New" pitchFamily="34" charset="-34"/>
              </a:rPr>
              <a:t>	ศาสตร์สำคัญคือ คณิตศาสตร์ ดาราศาสตร์</a:t>
            </a:r>
          </a:p>
          <a:p>
            <a:pPr marL="3043238" indent="-3043238">
              <a:spcBef>
                <a:spcPts val="0"/>
              </a:spcBef>
              <a:buNone/>
              <a:tabLst>
                <a:tab pos="1250950" algn="l"/>
                <a:tab pos="2598738" algn="l"/>
                <a:tab pos="3043238" algn="l"/>
              </a:tabLst>
            </a:pPr>
            <a:endParaRPr lang="th-TH" sz="1800" b="1" dirty="0" smtClean="0">
              <a:latin typeface="Browallia New" pitchFamily="34" charset="-34"/>
            </a:endParaRPr>
          </a:p>
          <a:p>
            <a:pPr marL="3043238" indent="-3043238">
              <a:buNone/>
              <a:tabLst>
                <a:tab pos="985838" algn="l"/>
                <a:tab pos="2598738" algn="l"/>
                <a:tab pos="3043238" algn="l"/>
              </a:tabLst>
            </a:pPr>
            <a:r>
              <a:rPr lang="th-TH" b="1" dirty="0" smtClean="0">
                <a:latin typeface="Browallia New" pitchFamily="34" charset="-34"/>
              </a:rPr>
              <a:t>- มนุษย์มีเหตุผลและปัญญาที่จะอธิบายความเป็นมา</a:t>
            </a:r>
          </a:p>
          <a:p>
            <a:pPr marL="3043238" indent="-3043238">
              <a:spcBef>
                <a:spcPts val="0"/>
              </a:spcBef>
              <a:buNone/>
              <a:tabLst>
                <a:tab pos="985838" algn="l"/>
                <a:tab pos="2598738" algn="l"/>
                <a:tab pos="3043238" algn="l"/>
              </a:tabLst>
            </a:pPr>
            <a:r>
              <a:rPr lang="th-TH" b="1" dirty="0" smtClean="0">
                <a:latin typeface="Browallia New" pitchFamily="34" charset="-34"/>
              </a:rPr>
              <a:t>  ของจักรวาลและชีวิต</a:t>
            </a:r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26182-0A0A-40D0-8393-9492B3A42AC0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5" name="ชื่อเรื่อง 1"/>
          <p:cNvSpPr txBox="1">
            <a:spLocks/>
          </p:cNvSpPr>
          <p:nvPr/>
        </p:nvSpPr>
        <p:spPr>
          <a:xfrm>
            <a:off x="0" y="0"/>
            <a:ext cx="9144000" cy="1214422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360363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EucrosiaUPC" pitchFamily="18" charset="-34"/>
              </a:rPr>
              <a:t>นักปรัชญาธรรมชาติ </a:t>
            </a: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EucrosiaUPC" pitchFamily="18" charset="-34"/>
              </a:rPr>
              <a:t>:</a:t>
            </a:r>
            <a:r>
              <a:rPr kumimoji="0" lang="th-TH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EucrosiaUPC" pitchFamily="18" charset="-34"/>
              </a:rPr>
              <a:t> ความพยายามเข้าใจกฎธรรมชาติ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EucrosiaUPC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14422"/>
          </a:xfrm>
          <a:solidFill>
            <a:schemeClr val="accent6">
              <a:lumMod val="75000"/>
            </a:schemeClr>
          </a:solidFill>
          <a:ln>
            <a:noFill/>
          </a:ln>
        </p:spPr>
        <p:txBody>
          <a:bodyPr>
            <a:normAutofit/>
          </a:bodyPr>
          <a:lstStyle/>
          <a:p>
            <a:pPr indent="360363" algn="l"/>
            <a:r>
              <a:rPr lang="th-TH" sz="4000" b="1" dirty="0" smtClean="0">
                <a:solidFill>
                  <a:schemeClr val="bg1"/>
                </a:solidFill>
                <a:cs typeface="EucrosiaUPC" pitchFamily="18" charset="-34"/>
              </a:rPr>
              <a:t>นักปรัชญา</a:t>
            </a:r>
            <a:r>
              <a:rPr lang="th-TH" sz="4000" b="1" dirty="0" err="1" smtClean="0">
                <a:solidFill>
                  <a:schemeClr val="bg1"/>
                </a:solidFill>
                <a:cs typeface="EucrosiaUPC" pitchFamily="18" charset="-34"/>
              </a:rPr>
              <a:t>กรีก</a:t>
            </a:r>
            <a:r>
              <a:rPr lang="th-TH" sz="4000" b="1" dirty="0" smtClean="0">
                <a:solidFill>
                  <a:schemeClr val="bg1"/>
                </a:solidFill>
                <a:cs typeface="EucrosiaUPC" pitchFamily="18" charset="-34"/>
              </a:rPr>
              <a:t> </a:t>
            </a:r>
            <a:r>
              <a:rPr lang="en-US" sz="4000" b="1" dirty="0" smtClean="0">
                <a:solidFill>
                  <a:schemeClr val="bg1"/>
                </a:solidFill>
                <a:cs typeface="EucrosiaUPC" pitchFamily="18" charset="-34"/>
              </a:rPr>
              <a:t>:</a:t>
            </a:r>
            <a:r>
              <a:rPr lang="th-TH" sz="4000" b="1" dirty="0" smtClean="0">
                <a:solidFill>
                  <a:schemeClr val="bg1"/>
                </a:solidFill>
                <a:cs typeface="EucrosiaUPC" pitchFamily="18" charset="-34"/>
              </a:rPr>
              <a:t> วิธีคิดแบบตรรกะ</a:t>
            </a:r>
            <a:endParaRPr lang="en-US" sz="4000" b="1" dirty="0">
              <a:solidFill>
                <a:schemeClr val="bg1"/>
              </a:solidFill>
              <a:cs typeface="EucrosiaUPC" pitchFamily="18" charset="-34"/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500034" y="1428736"/>
            <a:ext cx="8286808" cy="5143536"/>
          </a:xfrm>
        </p:spPr>
        <p:txBody>
          <a:bodyPr>
            <a:normAutofit/>
          </a:bodyPr>
          <a:lstStyle/>
          <a:p>
            <a:pPr marL="0" indent="0">
              <a:buNone/>
              <a:tabLst>
                <a:tab pos="2598738" algn="l"/>
              </a:tabLst>
            </a:pPr>
            <a:r>
              <a:rPr lang="th-TH" b="1" i="1" dirty="0" smtClean="0">
                <a:solidFill>
                  <a:srgbClr val="0070C0"/>
                </a:solidFill>
                <a:latin typeface="Browallia New" pitchFamily="34" charset="-34"/>
              </a:rPr>
              <a:t>ตรรกศาสตร์</a:t>
            </a:r>
          </a:p>
          <a:p>
            <a:pPr marL="0" indent="0">
              <a:buNone/>
              <a:tabLst>
                <a:tab pos="2598738" algn="l"/>
              </a:tabLst>
            </a:pPr>
            <a:endParaRPr lang="th-TH" sz="1000" b="1" dirty="0" smtClean="0">
              <a:latin typeface="Browallia New" pitchFamily="34" charset="-34"/>
            </a:endParaRPr>
          </a:p>
          <a:p>
            <a:pPr marL="0" indent="0">
              <a:spcBef>
                <a:spcPts val="0"/>
              </a:spcBef>
              <a:buNone/>
              <a:tabLst>
                <a:tab pos="722313" algn="l"/>
              </a:tabLst>
            </a:pPr>
            <a:r>
              <a:rPr lang="th-TH" b="1" dirty="0" smtClean="0">
                <a:latin typeface="Browallia New" pitchFamily="34" charset="-34"/>
              </a:rPr>
              <a:t>	</a:t>
            </a:r>
            <a:r>
              <a:rPr lang="th-TH" b="1" dirty="0" err="1" smtClean="0">
                <a:latin typeface="Browallia New" pitchFamily="34" charset="-34"/>
              </a:rPr>
              <a:t>อริส</a:t>
            </a:r>
            <a:r>
              <a:rPr lang="th-TH" b="1" dirty="0" smtClean="0">
                <a:latin typeface="Browallia New" pitchFamily="34" charset="-34"/>
              </a:rPr>
              <a:t>โต</a:t>
            </a:r>
            <a:r>
              <a:rPr lang="th-TH" b="1" dirty="0" err="1" smtClean="0">
                <a:latin typeface="Browallia New" pitchFamily="34" charset="-34"/>
              </a:rPr>
              <a:t>เติล</a:t>
            </a:r>
            <a:r>
              <a:rPr lang="th-TH" b="1" dirty="0" smtClean="0">
                <a:latin typeface="Browallia New" pitchFamily="34" charset="-34"/>
              </a:rPr>
              <a:t>เป็นผู้ก่อตั้งศาสตร์แห่งตรรกะ</a:t>
            </a:r>
          </a:p>
          <a:p>
            <a:pPr marL="0" indent="0">
              <a:spcBef>
                <a:spcPts val="0"/>
              </a:spcBef>
              <a:buNone/>
              <a:tabLst>
                <a:tab pos="722313" algn="l"/>
              </a:tabLst>
            </a:pPr>
            <a:r>
              <a:rPr lang="th-TH" b="1" dirty="0" smtClean="0">
                <a:latin typeface="Browallia New" pitchFamily="34" charset="-34"/>
              </a:rPr>
              <a:t>	กฎเกณฑ์ที่จะนำไปสู่ข้อสรุปหรือข้อพิสูจน์ที่สมเหตุสมผล</a:t>
            </a:r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26182-0A0A-40D0-8393-9492B3A42AC0}" type="slidenum">
              <a:rPr lang="en-US" smtClean="0"/>
              <a:pPr/>
              <a:t>12</a:t>
            </a:fld>
            <a:endParaRPr lang="en-US"/>
          </a:p>
        </p:txBody>
      </p:sp>
      <p:pic>
        <p:nvPicPr>
          <p:cNvPr id="30722" name="Picture 2" descr="http://www.mlahanas.de/Greeks/Aristotle/Images/Aristoteles008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6" y="3643314"/>
            <a:ext cx="4429124" cy="3206880"/>
          </a:xfrm>
          <a:prstGeom prst="rect">
            <a:avLst/>
          </a:prstGeom>
          <a:noFill/>
        </p:spPr>
      </p:pic>
      <p:pic>
        <p:nvPicPr>
          <p:cNvPr id="30724" name="Picture 4" descr="http://www.schillerinstitute.org/graphics/Art_Work/foots_soc_plato/fig-2.jpg"/>
          <p:cNvPicPr>
            <a:picLocks noChangeAspect="1" noChangeArrowheads="1"/>
          </p:cNvPicPr>
          <p:nvPr/>
        </p:nvPicPr>
        <p:blipFill>
          <a:blip r:embed="rId3"/>
          <a:srcRect b="8130"/>
          <a:stretch>
            <a:fillRect/>
          </a:stretch>
        </p:blipFill>
        <p:spPr bwMode="auto">
          <a:xfrm>
            <a:off x="0" y="3643314"/>
            <a:ext cx="4656081" cy="32147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0" y="1428736"/>
            <a:ext cx="9144000" cy="785818"/>
          </a:xfrm>
        </p:spPr>
        <p:txBody>
          <a:bodyPr>
            <a:normAutofit/>
          </a:bodyPr>
          <a:lstStyle/>
          <a:p>
            <a:pPr marL="0" indent="0" algn="ctr">
              <a:buNone/>
              <a:tabLst>
                <a:tab pos="2598738" algn="l"/>
              </a:tabLst>
            </a:pPr>
            <a:r>
              <a:rPr lang="th-TH" b="1" dirty="0" err="1" smtClean="0">
                <a:solidFill>
                  <a:schemeClr val="accent1">
                    <a:lumMod val="50000"/>
                  </a:schemeClr>
                </a:solidFill>
                <a:latin typeface="Browallia New" pitchFamily="34" charset="-34"/>
              </a:rPr>
              <a:t>อริส</a:t>
            </a:r>
            <a:r>
              <a:rPr lang="th-TH" b="1" dirty="0" smtClean="0">
                <a:solidFill>
                  <a:schemeClr val="accent1">
                    <a:lumMod val="50000"/>
                  </a:schemeClr>
                </a:solidFill>
                <a:latin typeface="Browallia New" pitchFamily="34" charset="-34"/>
              </a:rPr>
              <a:t>โต</a:t>
            </a:r>
            <a:r>
              <a:rPr lang="th-TH" b="1" dirty="0" err="1" smtClean="0">
                <a:solidFill>
                  <a:schemeClr val="accent1">
                    <a:lumMod val="50000"/>
                  </a:schemeClr>
                </a:solidFill>
                <a:latin typeface="Browallia New" pitchFamily="34" charset="-34"/>
              </a:rPr>
              <a:t>เติล</a:t>
            </a:r>
            <a:r>
              <a:rPr lang="th-TH" b="1" dirty="0" smtClean="0">
                <a:solidFill>
                  <a:schemeClr val="accent1">
                    <a:lumMod val="50000"/>
                  </a:schemeClr>
                </a:solidFill>
                <a:latin typeface="Browallia New" pitchFamily="34" charset="-34"/>
              </a:rPr>
              <a:t>ใช้ประสบการณ์ + ตรรกะ จัดระบบแผนภูมิธรรมชาติ</a:t>
            </a:r>
          </a:p>
        </p:txBody>
      </p:sp>
      <p:sp>
        <p:nvSpPr>
          <p:cNvPr id="4" name="ตัวยึดเนื้อหา 2"/>
          <p:cNvSpPr txBox="1">
            <a:spLocks/>
          </p:cNvSpPr>
          <p:nvPr/>
        </p:nvSpPr>
        <p:spPr>
          <a:xfrm>
            <a:off x="1428728" y="2357430"/>
            <a:ext cx="1928826" cy="571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>
                <a:tab pos="2598738" algn="l"/>
              </a:tabLst>
              <a:defRPr/>
            </a:pPr>
            <a:r>
              <a:rPr kumimoji="0" lang="th-TH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rowallia New" pitchFamily="34" charset="-34"/>
                <a:ea typeface="+mn-ea"/>
                <a:cs typeface="+mn-cs"/>
              </a:rPr>
              <a:t>สิ่งมีชีวิต</a:t>
            </a:r>
          </a:p>
        </p:txBody>
      </p:sp>
      <p:sp>
        <p:nvSpPr>
          <p:cNvPr id="5" name="ตัวยึดเนื้อหา 2"/>
          <p:cNvSpPr txBox="1">
            <a:spLocks/>
          </p:cNvSpPr>
          <p:nvPr/>
        </p:nvSpPr>
        <p:spPr>
          <a:xfrm>
            <a:off x="5929322" y="2357430"/>
            <a:ext cx="1928826" cy="6429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>
                <a:tab pos="2598738" algn="l"/>
              </a:tabLst>
              <a:defRPr/>
            </a:pPr>
            <a:r>
              <a:rPr kumimoji="0" lang="th-TH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rowallia New" pitchFamily="34" charset="-34"/>
                <a:ea typeface="+mn-ea"/>
                <a:cs typeface="+mn-cs"/>
              </a:rPr>
              <a:t>สิ่งไม่มีชีวิต</a:t>
            </a:r>
          </a:p>
        </p:txBody>
      </p:sp>
      <p:sp>
        <p:nvSpPr>
          <p:cNvPr id="6" name="ตัวยึดเนื้อหา 2"/>
          <p:cNvSpPr txBox="1">
            <a:spLocks/>
          </p:cNvSpPr>
          <p:nvPr/>
        </p:nvSpPr>
        <p:spPr>
          <a:xfrm>
            <a:off x="4643438" y="5572140"/>
            <a:ext cx="4500562" cy="9286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>
                <a:tab pos="2598738" algn="l"/>
              </a:tabLst>
              <a:defRPr/>
            </a:pPr>
            <a:r>
              <a:rPr kumimoji="0" lang="th-TH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Browallia New" pitchFamily="34" charset="-34"/>
                <a:ea typeface="+mn-ea"/>
                <a:cs typeface="+mn-cs"/>
              </a:rPr>
              <a:t>ไม่มีภาวะของการเปลี่ยนแปลง</a:t>
            </a:r>
          </a:p>
        </p:txBody>
      </p:sp>
      <p:sp>
        <p:nvSpPr>
          <p:cNvPr id="7" name="ตัวยึดเนื้อหา 2"/>
          <p:cNvSpPr txBox="1">
            <a:spLocks/>
          </p:cNvSpPr>
          <p:nvPr/>
        </p:nvSpPr>
        <p:spPr>
          <a:xfrm>
            <a:off x="0" y="5572140"/>
            <a:ext cx="4572000" cy="10001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>
                <a:tab pos="2598738" algn="l"/>
              </a:tabLst>
              <a:defRPr/>
            </a:pPr>
            <a:r>
              <a:rPr kumimoji="0" lang="th-TH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Browallia New" pitchFamily="34" charset="-34"/>
                <a:ea typeface="+mn-ea"/>
                <a:cs typeface="+mn-cs"/>
              </a:rPr>
              <a:t>มีภาวะของการเปลี่ยนแปลง</a:t>
            </a:r>
          </a:p>
        </p:txBody>
      </p:sp>
      <p:sp>
        <p:nvSpPr>
          <p:cNvPr id="8" name="ตัวยึดเนื้อหา 2"/>
          <p:cNvSpPr txBox="1">
            <a:spLocks/>
          </p:cNvSpPr>
          <p:nvPr/>
        </p:nvSpPr>
        <p:spPr>
          <a:xfrm>
            <a:off x="785786" y="3214686"/>
            <a:ext cx="1643074" cy="6429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>
                <a:tab pos="2598738" algn="l"/>
              </a:tabLst>
              <a:defRPr/>
            </a:pPr>
            <a:r>
              <a:rPr lang="th-TH" sz="2800" b="1" dirty="0" smtClean="0">
                <a:latin typeface="Browallia New" pitchFamily="34" charset="-34"/>
              </a:rPr>
              <a:t>พืช</a:t>
            </a:r>
            <a:endParaRPr kumimoji="0" lang="th-TH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Browallia New" pitchFamily="34" charset="-34"/>
              <a:ea typeface="+mn-ea"/>
              <a:cs typeface="+mn-cs"/>
            </a:endParaRPr>
          </a:p>
        </p:txBody>
      </p:sp>
      <p:sp>
        <p:nvSpPr>
          <p:cNvPr id="9" name="ตัวยึดเนื้อหา 2"/>
          <p:cNvSpPr txBox="1">
            <a:spLocks/>
          </p:cNvSpPr>
          <p:nvPr/>
        </p:nvSpPr>
        <p:spPr>
          <a:xfrm>
            <a:off x="3286116" y="3214686"/>
            <a:ext cx="1143008" cy="571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>
                <a:tab pos="2598738" algn="l"/>
              </a:tabLst>
              <a:defRPr/>
            </a:pPr>
            <a:r>
              <a:rPr kumimoji="0" lang="th-TH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rowallia New" pitchFamily="34" charset="-34"/>
                <a:ea typeface="+mn-ea"/>
                <a:cs typeface="+mn-cs"/>
              </a:rPr>
              <a:t>สัตว์</a:t>
            </a:r>
          </a:p>
        </p:txBody>
      </p:sp>
      <p:sp>
        <p:nvSpPr>
          <p:cNvPr id="10" name="ตัวยึดเนื้อหา 2"/>
          <p:cNvSpPr txBox="1">
            <a:spLocks/>
          </p:cNvSpPr>
          <p:nvPr/>
        </p:nvSpPr>
        <p:spPr>
          <a:xfrm>
            <a:off x="2143108" y="4500570"/>
            <a:ext cx="1000132" cy="7143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>
                <a:tab pos="2598738" algn="l"/>
              </a:tabLst>
              <a:defRPr/>
            </a:pPr>
            <a:r>
              <a:rPr lang="th-TH" sz="2800" b="1" dirty="0" smtClean="0">
                <a:latin typeface="Browallia New" pitchFamily="34" charset="-34"/>
              </a:rPr>
              <a:t>สัตว์</a:t>
            </a:r>
            <a:endParaRPr kumimoji="0" lang="th-TH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Browallia New" pitchFamily="34" charset="-34"/>
              <a:ea typeface="+mn-ea"/>
              <a:cs typeface="+mn-cs"/>
            </a:endParaRPr>
          </a:p>
        </p:txBody>
      </p:sp>
      <p:sp>
        <p:nvSpPr>
          <p:cNvPr id="11" name="ตัวยึดเนื้อหา 2"/>
          <p:cNvSpPr txBox="1">
            <a:spLocks/>
          </p:cNvSpPr>
          <p:nvPr/>
        </p:nvSpPr>
        <p:spPr>
          <a:xfrm>
            <a:off x="3286116" y="4500570"/>
            <a:ext cx="1428760" cy="10715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>
                <a:tab pos="2598738" algn="l"/>
              </a:tabLst>
              <a:defRPr/>
            </a:pPr>
            <a:r>
              <a:rPr kumimoji="0" lang="th-TH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rowallia New" pitchFamily="34" charset="-34"/>
                <a:ea typeface="+mn-ea"/>
                <a:cs typeface="+mn-cs"/>
              </a:rPr>
              <a:t>มนุษย์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 typeface="Arial" pitchFamily="34" charset="0"/>
              <a:buNone/>
              <a:tabLst>
                <a:tab pos="2598738" algn="l"/>
              </a:tabLst>
              <a:defRPr/>
            </a:pPr>
            <a:r>
              <a:rPr kumimoji="0" lang="th-TH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rowallia New" pitchFamily="34" charset="-34"/>
                <a:ea typeface="+mn-ea"/>
                <a:cs typeface="+mn-cs"/>
              </a:rPr>
              <a:t>(</a:t>
            </a:r>
            <a:r>
              <a:rPr kumimoji="0" lang="th-TH" sz="28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rowallia New" pitchFamily="34" charset="-34"/>
                <a:ea typeface="+mn-ea"/>
                <a:cs typeface="+mn-cs"/>
              </a:rPr>
              <a:t>ความคิด</a:t>
            </a:r>
            <a:r>
              <a:rPr kumimoji="0" lang="th-TH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rowallia New" pitchFamily="34" charset="-34"/>
                <a:ea typeface="+mn-ea"/>
                <a:cs typeface="+mn-cs"/>
              </a:rPr>
              <a:t>)</a:t>
            </a:r>
          </a:p>
        </p:txBody>
      </p:sp>
      <p:cxnSp>
        <p:nvCxnSpPr>
          <p:cNvPr id="13" name="ตัวเชื่อมต่อตรง 12"/>
          <p:cNvCxnSpPr/>
          <p:nvPr/>
        </p:nvCxnSpPr>
        <p:spPr>
          <a:xfrm rot="5400000">
            <a:off x="2499516" y="4643434"/>
            <a:ext cx="4429132" cy="1588"/>
          </a:xfrm>
          <a:prstGeom prst="line">
            <a:avLst/>
          </a:prstGeom>
          <a:ln w="635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ตัวเชื่อมต่อตรง 14"/>
          <p:cNvCxnSpPr/>
          <p:nvPr/>
        </p:nvCxnSpPr>
        <p:spPr>
          <a:xfrm flipV="1">
            <a:off x="1214414" y="2786058"/>
            <a:ext cx="1214446" cy="428628"/>
          </a:xfrm>
          <a:prstGeom prst="line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ตัวเชื่อมต่อตรง 16"/>
          <p:cNvCxnSpPr/>
          <p:nvPr/>
        </p:nvCxnSpPr>
        <p:spPr>
          <a:xfrm>
            <a:off x="2428860" y="2786058"/>
            <a:ext cx="1071570" cy="428628"/>
          </a:xfrm>
          <a:prstGeom prst="line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ตัวเชื่อมต่อตรง 22"/>
          <p:cNvCxnSpPr/>
          <p:nvPr/>
        </p:nvCxnSpPr>
        <p:spPr>
          <a:xfrm flipV="1">
            <a:off x="2714612" y="3714752"/>
            <a:ext cx="928694" cy="642942"/>
          </a:xfrm>
          <a:prstGeom prst="line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ตัวเชื่อมต่อตรง 23"/>
          <p:cNvCxnSpPr/>
          <p:nvPr/>
        </p:nvCxnSpPr>
        <p:spPr>
          <a:xfrm rot="16200000" flipH="1">
            <a:off x="3428992" y="3929066"/>
            <a:ext cx="785818" cy="357190"/>
          </a:xfrm>
          <a:prstGeom prst="line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ตัวยึดหมายเลขภาพนิ่ง 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26182-0A0A-40D0-8393-9492B3A42AC0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18" name="ชื่อเรื่อง 1"/>
          <p:cNvSpPr txBox="1">
            <a:spLocks/>
          </p:cNvSpPr>
          <p:nvPr/>
        </p:nvSpPr>
        <p:spPr>
          <a:xfrm>
            <a:off x="0" y="0"/>
            <a:ext cx="9144000" cy="121442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360363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0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EucrosiaUPC" pitchFamily="18" charset="-34"/>
              </a:rPr>
              <a:t>อริส</a:t>
            </a:r>
            <a:r>
              <a:rPr kumimoji="0" lang="th-TH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EucrosiaUPC" pitchFamily="18" charset="-34"/>
              </a:rPr>
              <a:t>โต</a:t>
            </a:r>
            <a:r>
              <a:rPr kumimoji="0" lang="th-TH" sz="40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EucrosiaUPC" pitchFamily="18" charset="-34"/>
              </a:rPr>
              <a:t>เติล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EucrosiaUPC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  <a:alpha val="8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Roman god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285992"/>
            <a:ext cx="3657606" cy="4572008"/>
          </a:xfrm>
          <a:prstGeom prst="rect">
            <a:avLst/>
          </a:prstGeom>
          <a:noFill/>
        </p:spPr>
      </p:pic>
      <p:sp>
        <p:nvSpPr>
          <p:cNvPr id="6" name="สี่เหลี่ยมผืนผ้า 5"/>
          <p:cNvSpPr/>
          <p:nvPr/>
        </p:nvSpPr>
        <p:spPr>
          <a:xfrm>
            <a:off x="3500430" y="2285992"/>
            <a:ext cx="5643570" cy="4572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428992" y="1428736"/>
            <a:ext cx="5715008" cy="5143536"/>
          </a:xfrm>
        </p:spPr>
        <p:txBody>
          <a:bodyPr>
            <a:normAutofit/>
          </a:bodyPr>
          <a:lstStyle/>
          <a:p>
            <a:pPr marL="0" indent="0">
              <a:buNone/>
              <a:tabLst>
                <a:tab pos="2598738" algn="l"/>
              </a:tabLst>
            </a:pPr>
            <a:r>
              <a:rPr lang="th-TH" b="1" dirty="0" smtClean="0">
                <a:solidFill>
                  <a:schemeClr val="accent1">
                    <a:lumMod val="50000"/>
                  </a:schemeClr>
                </a:solidFill>
                <a:latin typeface="Browallia New" pitchFamily="34" charset="-34"/>
              </a:rPr>
              <a:t>   อะไรเป็นสิ่งเริ่มในกระบวนการธรรมชาติ</a:t>
            </a:r>
          </a:p>
          <a:p>
            <a:pPr marL="0" indent="0">
              <a:buNone/>
              <a:tabLst>
                <a:tab pos="2598738" algn="l"/>
              </a:tabLst>
            </a:pPr>
            <a:endParaRPr lang="th-TH" sz="2800" b="1" dirty="0" smtClean="0">
              <a:latin typeface="Browallia New" pitchFamily="34" charset="-34"/>
            </a:endParaRPr>
          </a:p>
          <a:p>
            <a:pPr marL="0" indent="0">
              <a:buNone/>
              <a:tabLst>
                <a:tab pos="265113" algn="l"/>
              </a:tabLst>
            </a:pPr>
            <a:r>
              <a:rPr lang="th-TH" b="1" dirty="0" smtClean="0">
                <a:latin typeface="Browallia New" pitchFamily="34" charset="-34"/>
              </a:rPr>
              <a:t>	</a:t>
            </a:r>
            <a:r>
              <a:rPr lang="th-TH" b="1" dirty="0" smtClean="0">
                <a:solidFill>
                  <a:schemeClr val="bg1"/>
                </a:solidFill>
                <a:latin typeface="Browallia New" pitchFamily="34" charset="-34"/>
              </a:rPr>
              <a:t>พระเจ้า (ปฐมกร)  ไม่เคลื่อนไหว</a:t>
            </a:r>
          </a:p>
          <a:p>
            <a:pPr marL="0" indent="0">
              <a:spcBef>
                <a:spcPts val="1800"/>
              </a:spcBef>
              <a:spcAft>
                <a:spcPts val="1800"/>
              </a:spcAft>
              <a:buNone/>
              <a:tabLst>
                <a:tab pos="265113" algn="l"/>
                <a:tab pos="1876425" algn="l"/>
              </a:tabLst>
            </a:pPr>
            <a:r>
              <a:rPr lang="th-TH" b="1" dirty="0" smtClean="0">
                <a:solidFill>
                  <a:schemeClr val="bg1"/>
                </a:solidFill>
                <a:latin typeface="Browallia New" pitchFamily="34" charset="-34"/>
                <a:sym typeface="Symbol"/>
              </a:rPr>
              <a:t>		</a:t>
            </a:r>
            <a:r>
              <a:rPr lang="th-TH" b="1" dirty="0" smtClean="0">
                <a:solidFill>
                  <a:srgbClr val="FF0000"/>
                </a:solidFill>
                <a:latin typeface="Browallia New" pitchFamily="34" charset="-34"/>
                <a:sym typeface="Symbol"/>
              </a:rPr>
              <a:t></a:t>
            </a:r>
            <a:endParaRPr lang="th-TH" b="1" dirty="0" smtClean="0">
              <a:solidFill>
                <a:srgbClr val="FF0000"/>
              </a:solidFill>
              <a:latin typeface="Browallia New" pitchFamily="34" charset="-34"/>
            </a:endParaRPr>
          </a:p>
          <a:p>
            <a:pPr marL="0" indent="0">
              <a:buNone/>
              <a:tabLst>
                <a:tab pos="265113" algn="l"/>
                <a:tab pos="1876425" algn="l"/>
              </a:tabLst>
            </a:pPr>
            <a:r>
              <a:rPr lang="th-TH" b="1" dirty="0" smtClean="0">
                <a:solidFill>
                  <a:schemeClr val="bg1"/>
                </a:solidFill>
                <a:latin typeface="Browallia New" pitchFamily="34" charset="-34"/>
              </a:rPr>
              <a:t>	การเคลื่อนไหวของดวงดาวบนท้องฟ้า</a:t>
            </a:r>
          </a:p>
          <a:p>
            <a:pPr marL="0" indent="0">
              <a:spcBef>
                <a:spcPts val="1800"/>
              </a:spcBef>
              <a:spcAft>
                <a:spcPts val="1800"/>
              </a:spcAft>
              <a:buNone/>
              <a:tabLst>
                <a:tab pos="265113" algn="l"/>
                <a:tab pos="1876425" algn="l"/>
              </a:tabLst>
            </a:pPr>
            <a:r>
              <a:rPr lang="th-TH" b="1" dirty="0" smtClean="0">
                <a:solidFill>
                  <a:schemeClr val="bg1"/>
                </a:solidFill>
                <a:latin typeface="Browallia New" pitchFamily="34" charset="-34"/>
                <a:sym typeface="Symbol"/>
              </a:rPr>
              <a:t>		</a:t>
            </a:r>
            <a:r>
              <a:rPr lang="th-TH" b="1" dirty="0" smtClean="0">
                <a:solidFill>
                  <a:srgbClr val="FF0000"/>
                </a:solidFill>
                <a:latin typeface="Browallia New" pitchFamily="34" charset="-34"/>
                <a:sym typeface="Symbol"/>
              </a:rPr>
              <a:t></a:t>
            </a:r>
            <a:endParaRPr lang="th-TH" b="1" dirty="0" smtClean="0">
              <a:solidFill>
                <a:srgbClr val="FF0000"/>
              </a:solidFill>
              <a:latin typeface="Browallia New" pitchFamily="34" charset="-34"/>
            </a:endParaRPr>
          </a:p>
          <a:p>
            <a:pPr marL="0" indent="0">
              <a:buNone/>
              <a:tabLst>
                <a:tab pos="265113" algn="l"/>
                <a:tab pos="1876425" algn="l"/>
              </a:tabLst>
            </a:pPr>
            <a:r>
              <a:rPr lang="th-TH" b="1" dirty="0" smtClean="0">
                <a:solidFill>
                  <a:schemeClr val="bg1"/>
                </a:solidFill>
                <a:latin typeface="Browallia New" pitchFamily="34" charset="-34"/>
              </a:rPr>
              <a:t>	การเคลื่อนไหวต่าง ๆ ของโลก</a:t>
            </a:r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BA526182-0A0A-40D0-8393-9492B3A42AC0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5" name="ชื่อเรื่อง 1"/>
          <p:cNvSpPr txBox="1">
            <a:spLocks/>
          </p:cNvSpPr>
          <p:nvPr/>
        </p:nvSpPr>
        <p:spPr>
          <a:xfrm>
            <a:off x="0" y="0"/>
            <a:ext cx="9144000" cy="121442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360363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EucrosiaUPC" pitchFamily="18" charset="-34"/>
              </a:rPr>
              <a:t>จักรวาลของ</a:t>
            </a:r>
            <a:r>
              <a:rPr kumimoji="0" lang="th-TH" sz="40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EucrosiaUPC" pitchFamily="18" charset="-34"/>
              </a:rPr>
              <a:t>อริส</a:t>
            </a:r>
            <a:r>
              <a:rPr kumimoji="0" lang="th-TH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EucrosiaUPC" pitchFamily="18" charset="-34"/>
              </a:rPr>
              <a:t>โต</a:t>
            </a:r>
            <a:r>
              <a:rPr kumimoji="0" lang="th-TH" sz="40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EucrosiaUPC" pitchFamily="18" charset="-34"/>
              </a:rPr>
              <a:t>เติล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EucrosiaUPC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h-TH" sz="3600" b="1" dirty="0" smtClean="0">
                <a:solidFill>
                  <a:srgbClr val="005A9E"/>
                </a:solidFill>
              </a:rPr>
              <a:t>จักรวาลของ</a:t>
            </a:r>
            <a:r>
              <a:rPr lang="th-TH" sz="3600" b="1" dirty="0" err="1" smtClean="0">
                <a:solidFill>
                  <a:srgbClr val="005A9E"/>
                </a:solidFill>
              </a:rPr>
              <a:t>อริส</a:t>
            </a:r>
            <a:r>
              <a:rPr lang="th-TH" sz="3600" b="1" dirty="0" smtClean="0">
                <a:solidFill>
                  <a:srgbClr val="005A9E"/>
                </a:solidFill>
              </a:rPr>
              <a:t>โต</a:t>
            </a:r>
            <a:r>
              <a:rPr lang="th-TH" sz="3600" b="1" dirty="0" err="1" smtClean="0">
                <a:solidFill>
                  <a:srgbClr val="005A9E"/>
                </a:solidFill>
              </a:rPr>
              <a:t>เติล</a:t>
            </a:r>
            <a:endParaRPr lang="th-TH" sz="3600" b="1" dirty="0" smtClean="0">
              <a:solidFill>
                <a:srgbClr val="005A9E"/>
              </a:solidFill>
            </a:endParaRPr>
          </a:p>
          <a:p>
            <a:pPr>
              <a:buNone/>
            </a:pPr>
            <a:r>
              <a:rPr lang="th-TH" b="1" dirty="0" smtClean="0"/>
              <a:t>		โลกเป็นศูนย์กลาง   ดาวอื่น ๆ หมุนเป็นวงกลม</a:t>
            </a:r>
          </a:p>
          <a:p>
            <a:pPr>
              <a:buNone/>
            </a:pPr>
            <a:r>
              <a:rPr lang="th-TH" b="1" dirty="0" smtClean="0"/>
              <a:t>		อยู่รอบโลกด้วยความเร็วที่ต่างกัน</a:t>
            </a:r>
            <a:endParaRPr lang="en-US" b="1" dirty="0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26182-0A0A-40D0-8393-9492B3A42AC0}" type="slidenum">
              <a:rPr lang="en-US" smtClean="0"/>
              <a:pPr/>
              <a:t>15</a:t>
            </a:fld>
            <a:endParaRPr lang="en-US"/>
          </a:p>
        </p:txBody>
      </p:sp>
      <p:pic>
        <p:nvPicPr>
          <p:cNvPr id="1026" name="Picture 2" descr="http://www.cartage.org.lb/en/themes/sciences/astronomy/TheUniverse/Thedevelopement/GalileoTheTelescope/TheUniverseofAristotleandPtolemy/aristotle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71802" y="3571876"/>
            <a:ext cx="3143272" cy="3143272"/>
          </a:xfrm>
          <a:prstGeom prst="rect">
            <a:avLst/>
          </a:prstGeom>
          <a:noFill/>
        </p:spPr>
      </p:pic>
      <p:sp>
        <p:nvSpPr>
          <p:cNvPr id="6" name="ชื่อเรื่อง 1"/>
          <p:cNvSpPr txBox="1">
            <a:spLocks/>
          </p:cNvSpPr>
          <p:nvPr/>
        </p:nvSpPr>
        <p:spPr>
          <a:xfrm>
            <a:off x="0" y="0"/>
            <a:ext cx="9144000" cy="121442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360363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EucrosiaUPC" pitchFamily="18" charset="-34"/>
              </a:rPr>
              <a:t>จักรวาลของ</a:t>
            </a:r>
            <a:r>
              <a:rPr kumimoji="0" lang="th-TH" sz="40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EucrosiaUPC" pitchFamily="18" charset="-34"/>
              </a:rPr>
              <a:t>อริส</a:t>
            </a:r>
            <a:r>
              <a:rPr kumimoji="0" lang="th-TH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EucrosiaUPC" pitchFamily="18" charset="-34"/>
              </a:rPr>
              <a:t>โต</a:t>
            </a:r>
            <a:r>
              <a:rPr kumimoji="0" lang="th-TH" sz="40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EucrosiaUPC" pitchFamily="18" charset="-34"/>
              </a:rPr>
              <a:t>เติล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EucrosiaUPC" pitchFamily="18" charset="-34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rgbClr val="5E9EFF">
                <a:alpha val="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14422"/>
          </a:xfrm>
          <a:solidFill>
            <a:srgbClr val="7030A0"/>
          </a:solidFill>
          <a:ln>
            <a:noFill/>
          </a:ln>
        </p:spPr>
        <p:txBody>
          <a:bodyPr>
            <a:normAutofit/>
          </a:bodyPr>
          <a:lstStyle/>
          <a:p>
            <a:pPr indent="360363" algn="l"/>
            <a:r>
              <a:rPr lang="th-TH" sz="4000" b="1" dirty="0" err="1" smtClean="0">
                <a:solidFill>
                  <a:schemeClr val="bg1"/>
                </a:solidFill>
                <a:cs typeface="EucrosiaUPC" pitchFamily="18" charset="-34"/>
              </a:rPr>
              <a:t>อารย</a:t>
            </a:r>
            <a:r>
              <a:rPr lang="th-TH" sz="4000" b="1" dirty="0" smtClean="0">
                <a:solidFill>
                  <a:schemeClr val="bg1"/>
                </a:solidFill>
                <a:cs typeface="EucrosiaUPC" pitchFamily="18" charset="-34"/>
              </a:rPr>
              <a:t>ธรรม</a:t>
            </a:r>
            <a:r>
              <a:rPr lang="th-TH" sz="4000" b="1" dirty="0" err="1" smtClean="0">
                <a:solidFill>
                  <a:schemeClr val="bg1"/>
                </a:solidFill>
                <a:cs typeface="EucrosiaUPC" pitchFamily="18" charset="-34"/>
              </a:rPr>
              <a:t>เฮลเล</a:t>
            </a:r>
            <a:r>
              <a:rPr lang="th-TH" sz="4000" b="1" dirty="0" smtClean="0">
                <a:solidFill>
                  <a:schemeClr val="bg1"/>
                </a:solidFill>
                <a:cs typeface="EucrosiaUPC" pitchFamily="18" charset="-34"/>
              </a:rPr>
              <a:t>นิ</a:t>
            </a:r>
            <a:r>
              <a:rPr lang="th-TH" sz="4000" b="1" dirty="0" err="1" smtClean="0">
                <a:solidFill>
                  <a:schemeClr val="bg1"/>
                </a:solidFill>
                <a:cs typeface="EucrosiaUPC" pitchFamily="18" charset="-34"/>
              </a:rPr>
              <a:t>สติค</a:t>
            </a:r>
            <a:r>
              <a:rPr lang="th-TH" sz="4000" b="1" dirty="0" smtClean="0">
                <a:solidFill>
                  <a:schemeClr val="bg1"/>
                </a:solidFill>
                <a:cs typeface="EucrosiaUPC" pitchFamily="18" charset="-34"/>
              </a:rPr>
              <a:t> </a:t>
            </a:r>
            <a:r>
              <a:rPr lang="th-TH" sz="4000" b="1" dirty="0" smtClean="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(336 – 31 ก่อนคริสตกาล)</a:t>
            </a:r>
            <a:endParaRPr lang="en-US" sz="4000" b="1" dirty="0">
              <a:solidFill>
                <a:schemeClr val="bg1"/>
              </a:solidFill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500034" y="1285860"/>
            <a:ext cx="8286808" cy="5143536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  <a:tabLst>
                <a:tab pos="360363" algn="l"/>
                <a:tab pos="1347788" algn="l"/>
              </a:tabLst>
            </a:pPr>
            <a:r>
              <a:rPr lang="th-TH" b="1" dirty="0" smtClean="0">
                <a:latin typeface="Browallia New" pitchFamily="34" charset="-34"/>
              </a:rPr>
              <a:t>336 </a:t>
            </a:r>
            <a:r>
              <a:rPr lang="en-US" b="1" dirty="0" smtClean="0">
                <a:latin typeface="Browallia New" pitchFamily="34" charset="-34"/>
              </a:rPr>
              <a:t>B.C.</a:t>
            </a:r>
            <a:r>
              <a:rPr lang="th-TH" b="1" dirty="0" smtClean="0">
                <a:latin typeface="Browallia New" pitchFamily="34" charset="-34"/>
              </a:rPr>
              <a:t>	</a:t>
            </a:r>
            <a:r>
              <a:rPr lang="th-TH" b="1" dirty="0" err="1" smtClean="0">
                <a:latin typeface="Browallia New" pitchFamily="34" charset="-34"/>
              </a:rPr>
              <a:t>อเล็ก</a:t>
            </a:r>
            <a:r>
              <a:rPr lang="th-TH" b="1" dirty="0" smtClean="0">
                <a:latin typeface="Browallia New" pitchFamily="34" charset="-34"/>
              </a:rPr>
              <a:t>ซานเด</a:t>
            </a:r>
            <a:r>
              <a:rPr lang="th-TH" b="1" dirty="0" err="1" smtClean="0">
                <a:latin typeface="Browallia New" pitchFamily="34" charset="-34"/>
              </a:rPr>
              <a:t>อร์ม</a:t>
            </a:r>
            <a:r>
              <a:rPr lang="th-TH" b="1" dirty="0" smtClean="0">
                <a:latin typeface="Browallia New" pitchFamily="34" charset="-34"/>
              </a:rPr>
              <a:t>หาราชครองราชย์  ขยายดินแดนจนจด</a:t>
            </a:r>
          </a:p>
          <a:p>
            <a:pPr marL="0" indent="0">
              <a:spcBef>
                <a:spcPts val="0"/>
              </a:spcBef>
              <a:buNone/>
              <a:tabLst>
                <a:tab pos="360363" algn="l"/>
                <a:tab pos="1347788" algn="l"/>
              </a:tabLst>
            </a:pPr>
            <a:r>
              <a:rPr lang="th-TH" b="1" dirty="0" smtClean="0">
                <a:latin typeface="Browallia New" pitchFamily="34" charset="-34"/>
              </a:rPr>
              <a:t>		แม่น้ำสินธุของอินเดีย</a:t>
            </a:r>
          </a:p>
          <a:p>
            <a:pPr marL="0" indent="0">
              <a:spcBef>
                <a:spcPts val="0"/>
              </a:spcBef>
              <a:buNone/>
              <a:tabLst>
                <a:tab pos="360363" algn="l"/>
                <a:tab pos="1347788" algn="l"/>
              </a:tabLst>
            </a:pPr>
            <a:r>
              <a:rPr lang="th-TH" b="1" dirty="0" smtClean="0">
                <a:latin typeface="Browallia New" pitchFamily="34" charset="-34"/>
              </a:rPr>
              <a:t>323 </a:t>
            </a:r>
            <a:r>
              <a:rPr lang="en-US" b="1" dirty="0" smtClean="0">
                <a:latin typeface="Browallia New" pitchFamily="34" charset="-34"/>
              </a:rPr>
              <a:t>B.C.</a:t>
            </a:r>
            <a:r>
              <a:rPr lang="th-TH" b="1" dirty="0" smtClean="0">
                <a:latin typeface="Browallia New" pitchFamily="34" charset="-34"/>
              </a:rPr>
              <a:t>	</a:t>
            </a:r>
            <a:r>
              <a:rPr lang="th-TH" b="1" dirty="0" err="1" smtClean="0">
                <a:latin typeface="Browallia New" pitchFamily="34" charset="-34"/>
              </a:rPr>
              <a:t>อเล็ก</a:t>
            </a:r>
            <a:r>
              <a:rPr lang="th-TH" b="1" dirty="0" smtClean="0">
                <a:latin typeface="Browallia New" pitchFamily="34" charset="-34"/>
              </a:rPr>
              <a:t>ซาน</a:t>
            </a:r>
            <a:r>
              <a:rPr lang="th-TH" b="1" dirty="0" err="1" smtClean="0">
                <a:latin typeface="Browallia New" pitchFamily="34" charset="-34"/>
              </a:rPr>
              <a:t>เดอร์</a:t>
            </a:r>
            <a:r>
              <a:rPr lang="th-TH" b="1" dirty="0" smtClean="0">
                <a:latin typeface="Browallia New" pitchFamily="34" charset="-34"/>
              </a:rPr>
              <a:t>สิ้นพระชนม์</a:t>
            </a:r>
          </a:p>
          <a:p>
            <a:pPr marL="0" indent="0">
              <a:spcBef>
                <a:spcPts val="0"/>
              </a:spcBef>
              <a:buNone/>
              <a:tabLst>
                <a:tab pos="360363" algn="l"/>
                <a:tab pos="1347788" algn="l"/>
              </a:tabLst>
            </a:pPr>
            <a:r>
              <a:rPr lang="th-TH" b="1" dirty="0" smtClean="0">
                <a:latin typeface="Browallia New" pitchFamily="34" charset="-34"/>
              </a:rPr>
              <a:t>31 </a:t>
            </a:r>
            <a:r>
              <a:rPr lang="en-US" b="1" dirty="0" smtClean="0">
                <a:latin typeface="Browallia New" pitchFamily="34" charset="-34"/>
              </a:rPr>
              <a:t>B.C.</a:t>
            </a:r>
            <a:r>
              <a:rPr lang="th-TH" b="1" dirty="0" smtClean="0">
                <a:latin typeface="Browallia New" pitchFamily="34" charset="-34"/>
              </a:rPr>
              <a:t>	จักรวรรดิโรมันปกครองอียิปต์ในฐานะมณฑล</a:t>
            </a:r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26182-0A0A-40D0-8393-9492B3A42AC0}" type="slidenum">
              <a:rPr lang="en-US" smtClean="0"/>
              <a:pPr/>
              <a:t>16</a:t>
            </a:fld>
            <a:endParaRPr lang="en-US"/>
          </a:p>
        </p:txBody>
      </p:sp>
      <p:pic>
        <p:nvPicPr>
          <p:cNvPr id="27656" name="Picture 8" descr="http://www.i-macedonia.com/alexandermovie/alexander_the_greek_empero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9090" y="3429000"/>
            <a:ext cx="4714909" cy="3429024"/>
          </a:xfrm>
          <a:prstGeom prst="rect">
            <a:avLst/>
          </a:prstGeom>
          <a:noFill/>
        </p:spPr>
      </p:pic>
      <p:pic>
        <p:nvPicPr>
          <p:cNvPr id="27658" name="Picture 10" descr="http://z.hubpages.com/u/362538_f52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399876"/>
            <a:ext cx="4429124" cy="3458124"/>
          </a:xfrm>
          <a:prstGeom prst="rect">
            <a:avLst/>
          </a:prstGeom>
          <a:noFill/>
        </p:spPr>
      </p:pic>
      <p:cxnSp>
        <p:nvCxnSpPr>
          <p:cNvPr id="11" name="ตัวเชื่อมต่อตรง 10"/>
          <p:cNvCxnSpPr/>
          <p:nvPr/>
        </p:nvCxnSpPr>
        <p:spPr>
          <a:xfrm>
            <a:off x="0" y="3427412"/>
            <a:ext cx="9144000" cy="1588"/>
          </a:xfrm>
          <a:prstGeom prst="line">
            <a:avLst/>
          </a:prstGeom>
          <a:ln w="63500">
            <a:solidFill>
              <a:schemeClr val="accent6">
                <a:lumMod val="60000"/>
                <a:lumOff val="40000"/>
                <a:alpha val="9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rgbClr val="5E9EFF">
                <a:alpha val="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500034" y="1428736"/>
            <a:ext cx="8286808" cy="5143536"/>
          </a:xfrm>
        </p:spPr>
        <p:txBody>
          <a:bodyPr>
            <a:normAutofit/>
          </a:bodyPr>
          <a:lstStyle/>
          <a:p>
            <a:pPr marL="0" indent="0">
              <a:buNone/>
              <a:tabLst>
                <a:tab pos="2598738" algn="l"/>
              </a:tabLst>
            </a:pPr>
            <a:r>
              <a:rPr lang="th-TH" b="1" dirty="0" smtClean="0">
                <a:latin typeface="Browallia New" pitchFamily="34" charset="-34"/>
              </a:rPr>
              <a:t>การผสมผสาน</a:t>
            </a:r>
            <a:r>
              <a:rPr lang="th-TH" b="1" dirty="0" err="1" smtClean="0">
                <a:latin typeface="Browallia New" pitchFamily="34" charset="-34"/>
              </a:rPr>
              <a:t>อารย</a:t>
            </a:r>
            <a:r>
              <a:rPr lang="th-TH" b="1" dirty="0" smtClean="0">
                <a:latin typeface="Browallia New" pitchFamily="34" charset="-34"/>
              </a:rPr>
              <a:t>ธรรม</a:t>
            </a:r>
            <a:r>
              <a:rPr lang="th-TH" b="1" dirty="0" err="1" smtClean="0">
                <a:latin typeface="Browallia New" pitchFamily="34" charset="-34"/>
              </a:rPr>
              <a:t>กรีก</a:t>
            </a:r>
            <a:r>
              <a:rPr lang="th-TH" b="1" dirty="0" smtClean="0">
                <a:latin typeface="Browallia New" pitchFamily="34" charset="-34"/>
              </a:rPr>
              <a:t>  อียิปต์  โลกตะวันออก</a:t>
            </a:r>
          </a:p>
          <a:p>
            <a:pPr marL="0" indent="0">
              <a:spcBef>
                <a:spcPts val="0"/>
              </a:spcBef>
              <a:buNone/>
              <a:tabLst>
                <a:tab pos="2598738" algn="l"/>
              </a:tabLst>
            </a:pPr>
            <a:r>
              <a:rPr lang="th-TH" b="1" dirty="0" smtClean="0">
                <a:latin typeface="Browallia New" pitchFamily="34" charset="-34"/>
              </a:rPr>
              <a:t>โดยมี</a:t>
            </a:r>
            <a:r>
              <a:rPr lang="th-TH" b="1" dirty="0" err="1" smtClean="0">
                <a:latin typeface="Browallia New" pitchFamily="34" charset="-34"/>
              </a:rPr>
              <a:t>อารย</a:t>
            </a:r>
            <a:r>
              <a:rPr lang="th-TH" b="1" dirty="0" smtClean="0">
                <a:latin typeface="Browallia New" pitchFamily="34" charset="-34"/>
              </a:rPr>
              <a:t>ธรรม</a:t>
            </a:r>
            <a:r>
              <a:rPr lang="th-TH" b="1" dirty="0" err="1" smtClean="0">
                <a:latin typeface="Browallia New" pitchFamily="34" charset="-34"/>
              </a:rPr>
              <a:t>กรีก</a:t>
            </a:r>
            <a:r>
              <a:rPr lang="th-TH" b="1" dirty="0" smtClean="0">
                <a:latin typeface="Browallia New" pitchFamily="34" charset="-34"/>
              </a:rPr>
              <a:t>และภาษา</a:t>
            </a:r>
            <a:r>
              <a:rPr lang="th-TH" b="1" dirty="0" err="1" smtClean="0">
                <a:latin typeface="Browallia New" pitchFamily="34" charset="-34"/>
              </a:rPr>
              <a:t>กรีก</a:t>
            </a:r>
            <a:r>
              <a:rPr lang="th-TH" b="1" dirty="0" smtClean="0">
                <a:latin typeface="Browallia New" pitchFamily="34" charset="-34"/>
              </a:rPr>
              <a:t>เป็นศูนย์กลางความรู้</a:t>
            </a:r>
          </a:p>
          <a:p>
            <a:pPr marL="0" indent="0">
              <a:spcBef>
                <a:spcPts val="0"/>
              </a:spcBef>
              <a:buNone/>
              <a:tabLst>
                <a:tab pos="2598738" algn="l"/>
              </a:tabLst>
            </a:pPr>
            <a:r>
              <a:rPr lang="th-TH" b="1" dirty="0" smtClean="0">
                <a:latin typeface="Browallia New" pitchFamily="34" charset="-34"/>
              </a:rPr>
              <a:t>ศาสนา – ปรัชญา – วิทยาศาสตร์ </a:t>
            </a:r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26182-0A0A-40D0-8393-9492B3A42AC0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5" name="ชื่อเรื่อง 1"/>
          <p:cNvSpPr txBox="1">
            <a:spLocks/>
          </p:cNvSpPr>
          <p:nvPr/>
        </p:nvSpPr>
        <p:spPr>
          <a:xfrm>
            <a:off x="0" y="0"/>
            <a:ext cx="9144000" cy="121442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360363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EucrosiaUPC" pitchFamily="18" charset="-34"/>
              </a:rPr>
              <a:t>ความสำคัญของ</a:t>
            </a:r>
            <a:r>
              <a:rPr kumimoji="0" lang="th-TH" sz="40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EucrosiaUPC" pitchFamily="18" charset="-34"/>
              </a:rPr>
              <a:t>อารย</a:t>
            </a:r>
            <a:r>
              <a:rPr kumimoji="0" lang="th-TH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EucrosiaUPC" pitchFamily="18" charset="-34"/>
              </a:rPr>
              <a:t>ธรรม</a:t>
            </a:r>
            <a:r>
              <a:rPr kumimoji="0" lang="th-TH" sz="40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EucrosiaUPC" pitchFamily="18" charset="-34"/>
              </a:rPr>
              <a:t>กรีกเฮลเล</a:t>
            </a:r>
            <a:r>
              <a:rPr kumimoji="0" lang="th-TH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EucrosiaUPC" pitchFamily="18" charset="-34"/>
              </a:rPr>
              <a:t>นิ</a:t>
            </a:r>
            <a:r>
              <a:rPr kumimoji="0" lang="th-TH" sz="40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EucrosiaUPC" pitchFamily="18" charset="-34"/>
              </a:rPr>
              <a:t>สติค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EucrosiaUPC" pitchFamily="18" charset="-34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rgbClr val="5E9EFF">
                <a:alpha val="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857224" y="1428736"/>
            <a:ext cx="7929618" cy="5143536"/>
          </a:xfrm>
        </p:spPr>
        <p:txBody>
          <a:bodyPr>
            <a:normAutofit/>
          </a:bodyPr>
          <a:lstStyle/>
          <a:p>
            <a:pPr marL="0" indent="0">
              <a:buNone/>
              <a:tabLst>
                <a:tab pos="2598738" algn="l"/>
              </a:tabLst>
            </a:pPr>
            <a:r>
              <a:rPr lang="th-TH" b="1" dirty="0" smtClean="0">
                <a:latin typeface="Browallia New" pitchFamily="34" charset="-34"/>
              </a:rPr>
              <a:t>เมืองอเล็กซานเด</a:t>
            </a:r>
            <a:r>
              <a:rPr lang="th-TH" b="1" dirty="0" err="1" smtClean="0">
                <a:latin typeface="Browallia New" pitchFamily="34" charset="-34"/>
              </a:rPr>
              <a:t>รีย</a:t>
            </a:r>
            <a:r>
              <a:rPr lang="th-TH" b="1" dirty="0" smtClean="0">
                <a:latin typeface="Browallia New" pitchFamily="34" charset="-34"/>
              </a:rPr>
              <a:t>ในอียิปต์  ศูนย์กลางของการผสมผสาน</a:t>
            </a:r>
          </a:p>
          <a:p>
            <a:pPr marL="0" indent="0">
              <a:buNone/>
              <a:tabLst>
                <a:tab pos="2598738" algn="l"/>
              </a:tabLst>
            </a:pPr>
            <a:r>
              <a:rPr lang="th-TH" b="1" dirty="0" smtClean="0">
                <a:latin typeface="Browallia New" pitchFamily="34" charset="-34"/>
              </a:rPr>
              <a:t>ความรู้ต่างวัฒนธรรม  คือ  </a:t>
            </a:r>
            <a:r>
              <a:rPr lang="th-TH" b="1" i="1" dirty="0" smtClean="0">
                <a:latin typeface="Browallia New" pitchFamily="34" charset="-34"/>
              </a:rPr>
              <a:t>วิทยาศาสตร์  คณิตศาสตร์  </a:t>
            </a:r>
          </a:p>
          <a:p>
            <a:pPr marL="0" indent="0">
              <a:buNone/>
              <a:tabLst>
                <a:tab pos="2598738" algn="l"/>
              </a:tabLst>
            </a:pPr>
            <a:r>
              <a:rPr lang="th-TH" b="1" i="1" dirty="0" smtClean="0">
                <a:latin typeface="Browallia New" pitchFamily="34" charset="-34"/>
              </a:rPr>
              <a:t>ดาราศาสตร์ ชีววิทยา  การแพทย์</a:t>
            </a:r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26182-0A0A-40D0-8393-9492B3A42AC0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5" name="ชื่อเรื่อง 1"/>
          <p:cNvSpPr txBox="1">
            <a:spLocks/>
          </p:cNvSpPr>
          <p:nvPr/>
        </p:nvSpPr>
        <p:spPr>
          <a:xfrm>
            <a:off x="0" y="0"/>
            <a:ext cx="9144000" cy="121442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360363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EucrosiaUPC" pitchFamily="18" charset="-34"/>
              </a:rPr>
              <a:t>ศูนย์กลางความรู้ของ</a:t>
            </a:r>
            <a:r>
              <a:rPr kumimoji="0" lang="th-TH" sz="40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EucrosiaUPC" pitchFamily="18" charset="-34"/>
              </a:rPr>
              <a:t>เฮลเล</a:t>
            </a:r>
            <a:r>
              <a:rPr kumimoji="0" lang="th-TH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EucrosiaUPC" pitchFamily="18" charset="-34"/>
              </a:rPr>
              <a:t>นิ</a:t>
            </a:r>
            <a:r>
              <a:rPr kumimoji="0" lang="th-TH" sz="40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EucrosiaUPC" pitchFamily="18" charset="-34"/>
              </a:rPr>
              <a:t>สติค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EucrosiaUPC" pitchFamily="18" charset="-34"/>
            </a:endParaRPr>
          </a:p>
        </p:txBody>
      </p:sp>
      <p:pic>
        <p:nvPicPr>
          <p:cNvPr id="6" name="Picture 2" descr="http://euroheritage.net/turkey31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t="4653" b="9641"/>
          <a:stretch>
            <a:fillRect/>
          </a:stretch>
        </p:blipFill>
        <p:spPr bwMode="auto">
          <a:xfrm>
            <a:off x="4857818" y="3786190"/>
            <a:ext cx="4000462" cy="2500306"/>
          </a:xfrm>
          <a:prstGeom prst="rect">
            <a:avLst/>
          </a:prstGeom>
          <a:noFill/>
        </p:spPr>
      </p:pic>
      <p:pic>
        <p:nvPicPr>
          <p:cNvPr id="25602" name="Picture 2" descr="http://www.safariegypt.com/Maps/Images/northcoastmap_htl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3786190"/>
            <a:ext cx="4286240" cy="2528882"/>
          </a:xfrm>
          <a:prstGeom prst="rect">
            <a:avLst/>
          </a:prstGeom>
          <a:noFill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5000"/>
            <a:duotone>
              <a:schemeClr val="bg2">
                <a:shade val="12000"/>
                <a:satMod val="240000"/>
              </a:schemeClr>
              <a:schemeClr val="bg2">
                <a:tint val="65000"/>
              </a:schemeClr>
            </a:duotone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500034" y="1428736"/>
            <a:ext cx="8286808" cy="5143536"/>
          </a:xfrm>
        </p:spPr>
        <p:txBody>
          <a:bodyPr>
            <a:normAutofit/>
          </a:bodyPr>
          <a:lstStyle/>
          <a:p>
            <a:pPr marL="0" indent="0">
              <a:buNone/>
              <a:tabLst>
                <a:tab pos="2598738" algn="l"/>
              </a:tabLst>
            </a:pPr>
            <a:r>
              <a:rPr lang="th-TH" sz="3200" b="1" dirty="0" smtClean="0">
                <a:solidFill>
                  <a:srgbClr val="002060"/>
                </a:solidFill>
                <a:latin typeface="Browallia New" pitchFamily="34" charset="-34"/>
              </a:rPr>
              <a:t>ศาสนาคริสต์เกิดในสมัยจักรวรรดิโรมัน</a:t>
            </a:r>
          </a:p>
          <a:p>
            <a:pPr marL="0" indent="0">
              <a:buNone/>
              <a:tabLst>
                <a:tab pos="722313" algn="l"/>
                <a:tab pos="1071563" algn="l"/>
              </a:tabLst>
            </a:pPr>
            <a:r>
              <a:rPr lang="th-TH" sz="3200" b="1" dirty="0" smtClean="0">
                <a:latin typeface="Browallia New" pitchFamily="34" charset="-34"/>
              </a:rPr>
              <a:t>	-	พระเยซูถือกำเนิดที่เมือง</a:t>
            </a:r>
            <a:r>
              <a:rPr lang="th-TH" sz="3200" b="1" dirty="0" err="1" smtClean="0">
                <a:latin typeface="Browallia New" pitchFamily="34" charset="-34"/>
              </a:rPr>
              <a:t>เบธเลเฮม</a:t>
            </a:r>
            <a:r>
              <a:rPr lang="th-TH" sz="3200" b="1" dirty="0" smtClean="0">
                <a:latin typeface="Browallia New" pitchFamily="34" charset="-34"/>
              </a:rPr>
              <a:t> ใกล้กรุงเยรูซาเลม</a:t>
            </a:r>
          </a:p>
          <a:p>
            <a:pPr marL="0" indent="0">
              <a:buNone/>
              <a:tabLst>
                <a:tab pos="722313" algn="l"/>
                <a:tab pos="1071563" algn="l"/>
              </a:tabLst>
            </a:pPr>
            <a:endParaRPr lang="th-TH" sz="1600" b="1" dirty="0" smtClean="0">
              <a:latin typeface="Browallia New" pitchFamily="34" charset="-34"/>
            </a:endParaRPr>
          </a:p>
          <a:p>
            <a:pPr marL="0" indent="0">
              <a:buNone/>
              <a:tabLst>
                <a:tab pos="722313" algn="l"/>
                <a:tab pos="1071563" algn="l"/>
              </a:tabLst>
            </a:pPr>
            <a:r>
              <a:rPr lang="th-TH" b="1" dirty="0" smtClean="0">
                <a:latin typeface="Browallia New" pitchFamily="34" charset="-34"/>
              </a:rPr>
              <a:t>	</a:t>
            </a:r>
            <a:r>
              <a:rPr lang="th-TH" sz="3200" b="1" dirty="0" smtClean="0">
                <a:latin typeface="Browallia New" pitchFamily="34" charset="-34"/>
              </a:rPr>
              <a:t>-	ศาสนาคริสต์รับพระคัมภีร์เก่า</a:t>
            </a:r>
            <a:r>
              <a:rPr lang="th-TH" sz="3200" b="1" dirty="0" err="1" smtClean="0">
                <a:latin typeface="Browallia New" pitchFamily="34" charset="-34"/>
              </a:rPr>
              <a:t>จากยิว</a:t>
            </a:r>
            <a:r>
              <a:rPr lang="th-TH" sz="3200" b="1" dirty="0" smtClean="0">
                <a:latin typeface="Browallia New" pitchFamily="34" charset="-34"/>
              </a:rPr>
              <a:t>  </a:t>
            </a:r>
            <a:r>
              <a:rPr lang="en-US" sz="3200" b="1" dirty="0" smtClean="0">
                <a:latin typeface="Browallia New" pitchFamily="34" charset="-34"/>
              </a:rPr>
              <a:t>:  </a:t>
            </a:r>
            <a:r>
              <a:rPr lang="th-TH" sz="3200" b="1" dirty="0" smtClean="0">
                <a:latin typeface="Browallia New" pitchFamily="34" charset="-34"/>
              </a:rPr>
              <a:t>การอธิบายโลก</a:t>
            </a:r>
          </a:p>
          <a:p>
            <a:pPr marL="0" indent="0">
              <a:spcBef>
                <a:spcPts val="0"/>
              </a:spcBef>
              <a:buNone/>
              <a:tabLst>
                <a:tab pos="722313" algn="l"/>
                <a:tab pos="1071563" algn="l"/>
              </a:tabLst>
            </a:pPr>
            <a:r>
              <a:rPr lang="th-TH" sz="3200" b="1" dirty="0" smtClean="0">
                <a:latin typeface="Browallia New" pitchFamily="34" charset="-34"/>
              </a:rPr>
              <a:t>		และจักรวาล  การสร้างมนุษย์  โดยพระเจ้า</a:t>
            </a:r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A526182-0A0A-40D0-8393-9492B3A42AC0}" type="slidenum">
              <a:rPr lang="en-US" smtClean="0"/>
              <a:pPr/>
              <a:t>19</a:t>
            </a:fld>
            <a:endParaRPr lang="en-US"/>
          </a:p>
        </p:txBody>
      </p:sp>
      <p:pic>
        <p:nvPicPr>
          <p:cNvPr id="23554" name="Picture 2" descr="http://2.bp.blogspot.com/_h0BXkqRMWKI/SlKmKDMR0vI/AAAAAAAAAOQ/pDE-xPP3xiE/s400/Adam+and+Eve,+150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00892" y="4000504"/>
            <a:ext cx="1857388" cy="2484800"/>
          </a:xfrm>
          <a:prstGeom prst="rect">
            <a:avLst/>
          </a:prstGeom>
          <a:noFill/>
        </p:spPr>
      </p:pic>
      <p:sp>
        <p:nvSpPr>
          <p:cNvPr id="6" name="ชื่อเรื่อง 1"/>
          <p:cNvSpPr txBox="1">
            <a:spLocks/>
          </p:cNvSpPr>
          <p:nvPr/>
        </p:nvSpPr>
        <p:spPr>
          <a:xfrm>
            <a:off x="0" y="0"/>
            <a:ext cx="9144000" cy="121442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360363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EucrosiaUPC" pitchFamily="18" charset="-34"/>
              </a:rPr>
              <a:t>โลกและจักรวาลแบบคริสต์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EucrosiaUPC" pitchFamily="18" charset="-34"/>
            </a:endParaRPr>
          </a:p>
        </p:txBody>
      </p:sp>
      <p:pic>
        <p:nvPicPr>
          <p:cNvPr id="21506" name="Picture 2" descr="http://www.all-creatures.org/hope/gw/GD_God_and_Earth_crop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67981" y="4000504"/>
            <a:ext cx="2990035" cy="2479079"/>
          </a:xfrm>
          <a:prstGeom prst="rect">
            <a:avLst/>
          </a:prstGeom>
          <a:noFill/>
        </p:spPr>
      </p:pic>
      <p:pic>
        <p:nvPicPr>
          <p:cNvPr id="21508" name="Picture 4" descr="http://www.cpaulcarter.com/blog/images/shepherd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96239" y="4000505"/>
            <a:ext cx="3389943" cy="24534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6000">
              <a:schemeClr val="accent3">
                <a:lumMod val="60000"/>
                <a:lumOff val="40000"/>
                <a:alpha val="2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14422"/>
          </a:xfrm>
          <a:solidFill>
            <a:srgbClr val="FFC000"/>
          </a:solidFill>
          <a:ln>
            <a:noFill/>
          </a:ln>
        </p:spPr>
        <p:txBody>
          <a:bodyPr>
            <a:normAutofit/>
          </a:bodyPr>
          <a:lstStyle/>
          <a:p>
            <a:pPr indent="360363" algn="l"/>
            <a:r>
              <a:rPr lang="th-TH" sz="4000" b="1" dirty="0" smtClean="0">
                <a:solidFill>
                  <a:schemeClr val="tx2">
                    <a:lumMod val="75000"/>
                  </a:schemeClr>
                </a:solidFill>
                <a:cs typeface="EucrosiaUPC" pitchFamily="18" charset="-34"/>
              </a:rPr>
              <a:t>โลกและจักรวาล </a:t>
            </a:r>
            <a:r>
              <a:rPr lang="en-US" sz="4000" b="1" dirty="0" smtClean="0">
                <a:solidFill>
                  <a:schemeClr val="tx2">
                    <a:lumMod val="75000"/>
                  </a:schemeClr>
                </a:solidFill>
                <a:cs typeface="EucrosiaUPC" pitchFamily="18" charset="-34"/>
              </a:rPr>
              <a:t>: </a:t>
            </a:r>
            <a:r>
              <a:rPr lang="th-TH" sz="4000" b="1" dirty="0" smtClean="0">
                <a:solidFill>
                  <a:schemeClr val="tx2">
                    <a:lumMod val="75000"/>
                  </a:schemeClr>
                </a:solidFill>
                <a:cs typeface="EucrosiaUPC" pitchFamily="18" charset="-34"/>
              </a:rPr>
              <a:t>การตั้งคำถามและการแสวงหาคำตอบ</a:t>
            </a:r>
            <a:endParaRPr lang="en-US" sz="4000" b="1" dirty="0">
              <a:solidFill>
                <a:schemeClr val="tx2">
                  <a:lumMod val="75000"/>
                </a:schemeClr>
              </a:solidFill>
              <a:cs typeface="EucrosiaUPC" pitchFamily="18" charset="-34"/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785786" y="1714488"/>
            <a:ext cx="7858180" cy="4429156"/>
          </a:xfrm>
        </p:spPr>
        <p:txBody>
          <a:bodyPr>
            <a:normAutofit/>
          </a:bodyPr>
          <a:lstStyle/>
          <a:p>
            <a:pPr marL="185738" indent="-4763">
              <a:buNone/>
            </a:pPr>
            <a:r>
              <a:rPr lang="th-TH" b="1" dirty="0" smtClean="0">
                <a:solidFill>
                  <a:schemeClr val="tx2">
                    <a:lumMod val="75000"/>
                  </a:schemeClr>
                </a:solidFill>
                <a:latin typeface="Browallia New" pitchFamily="34" charset="-34"/>
                <a:cs typeface="Browallia New" pitchFamily="34" charset="-34"/>
              </a:rPr>
              <a:t>มนุษย์ต้องการอธิบาย</a:t>
            </a:r>
          </a:p>
          <a:p>
            <a:pPr marL="185738" indent="-4763">
              <a:buNone/>
              <a:tabLst>
                <a:tab pos="901700" algn="l"/>
                <a:tab pos="1431925" algn="l"/>
              </a:tabLst>
            </a:pPr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		</a:t>
            </a:r>
            <a:r>
              <a:rPr lang="th-TH" sz="2000" b="1" dirty="0" smtClean="0">
                <a:latin typeface="Browallia New" pitchFamily="34" charset="-34"/>
                <a:cs typeface="Browallia New" pitchFamily="34" charset="-34"/>
                <a:sym typeface="Wingdings"/>
              </a:rPr>
              <a:t></a:t>
            </a:r>
            <a:r>
              <a:rPr lang="th-TH" b="1" dirty="0" smtClean="0">
                <a:latin typeface="Browallia New" pitchFamily="34" charset="-34"/>
                <a:cs typeface="Browallia New" pitchFamily="34" charset="-34"/>
                <a:sym typeface="Wingdings"/>
              </a:rPr>
              <a:t>	</a:t>
            </a:r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“</a:t>
            </a:r>
            <a:r>
              <a:rPr lang="th-TH" b="1" i="1" dirty="0" smtClean="0">
                <a:latin typeface="Browallia New" pitchFamily="34" charset="-34"/>
                <a:cs typeface="Browallia New" pitchFamily="34" charset="-34"/>
              </a:rPr>
              <a:t>พื้นที่</a:t>
            </a:r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” ที่ตนอยู่</a:t>
            </a:r>
          </a:p>
          <a:p>
            <a:pPr marL="185738" indent="-4763">
              <a:buNone/>
              <a:tabLst>
                <a:tab pos="901700" algn="l"/>
                <a:tab pos="1431925" algn="l"/>
              </a:tabLst>
            </a:pPr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		</a:t>
            </a:r>
            <a:r>
              <a:rPr lang="th-TH" sz="2000" b="1" dirty="0" smtClean="0">
                <a:latin typeface="Browallia New" pitchFamily="34" charset="-34"/>
                <a:cs typeface="Browallia New" pitchFamily="34" charset="-34"/>
                <a:sym typeface="Wingdings"/>
              </a:rPr>
              <a:t>	</a:t>
            </a:r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ความเปลี่ยนแปลงของธรรมชาติ</a:t>
            </a:r>
          </a:p>
          <a:p>
            <a:pPr marL="185738" indent="-4763">
              <a:buNone/>
              <a:tabLst>
                <a:tab pos="901700" algn="l"/>
                <a:tab pos="1431925" algn="l"/>
              </a:tabLst>
            </a:pPr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		</a:t>
            </a:r>
            <a:r>
              <a:rPr lang="th-TH" sz="2000" b="1" dirty="0" smtClean="0">
                <a:latin typeface="Browallia New" pitchFamily="34" charset="-34"/>
                <a:cs typeface="Browallia New" pitchFamily="34" charset="-34"/>
                <a:sym typeface="Wingdings"/>
              </a:rPr>
              <a:t>	</a:t>
            </a:r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พลังของความดี – ความชั่ว</a:t>
            </a:r>
          </a:p>
          <a:p>
            <a:pPr marL="185738" indent="-4763">
              <a:buNone/>
              <a:tabLst>
                <a:tab pos="901700" algn="l"/>
                <a:tab pos="1431925" algn="l"/>
              </a:tabLst>
            </a:pPr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		</a:t>
            </a:r>
            <a:r>
              <a:rPr lang="th-TH" sz="2000" b="1" dirty="0" smtClean="0">
                <a:latin typeface="Browallia New" pitchFamily="34" charset="-34"/>
                <a:cs typeface="Browallia New" pitchFamily="34" charset="-34"/>
                <a:sym typeface="Wingdings"/>
              </a:rPr>
              <a:t>	</a:t>
            </a:r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ความสัมพันธ์ของโลก / จักรวาล ต่อชีวิต</a:t>
            </a:r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>
          <a:xfrm>
            <a:off x="6572264" y="6492875"/>
            <a:ext cx="2133600" cy="365125"/>
          </a:xfrm>
        </p:spPr>
        <p:txBody>
          <a:bodyPr/>
          <a:lstStyle/>
          <a:p>
            <a:fld id="{BA526182-0A0A-40D0-8393-9492B3A42AC0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5000"/>
            <a:duotone>
              <a:schemeClr val="bg2">
                <a:shade val="12000"/>
                <a:satMod val="240000"/>
              </a:schemeClr>
              <a:schemeClr val="bg2">
                <a:tint val="65000"/>
              </a:schemeClr>
            </a:duotone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danieljklotz.files.wordpress.com/2008/10/ptolemy_chaisson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3214686"/>
            <a:ext cx="3091169" cy="3080619"/>
          </a:xfrm>
          <a:prstGeom prst="rect">
            <a:avLst/>
          </a:prstGeom>
          <a:noFill/>
        </p:spPr>
      </p:pic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500034" y="1428736"/>
            <a:ext cx="8286808" cy="5143536"/>
          </a:xfrm>
        </p:spPr>
        <p:txBody>
          <a:bodyPr>
            <a:normAutofit/>
          </a:bodyPr>
          <a:lstStyle/>
          <a:p>
            <a:pPr marL="0" indent="0">
              <a:buNone/>
              <a:tabLst>
                <a:tab pos="2598738" algn="l"/>
              </a:tabLst>
            </a:pPr>
            <a:r>
              <a:rPr lang="th-TH" sz="3200" b="1" dirty="0" smtClean="0">
                <a:solidFill>
                  <a:srgbClr val="002060"/>
                </a:solidFill>
                <a:latin typeface="Browallia New" pitchFamily="34" charset="-34"/>
              </a:rPr>
              <a:t>คริสต์ศตวรรษที่ 2   </a:t>
            </a:r>
          </a:p>
          <a:p>
            <a:pPr marL="0" indent="0">
              <a:buNone/>
              <a:tabLst>
                <a:tab pos="722313" algn="l"/>
              </a:tabLst>
            </a:pPr>
            <a:r>
              <a:rPr lang="en-US" sz="3200" b="1" dirty="0" smtClean="0">
                <a:latin typeface="Browallia New" pitchFamily="34" charset="-34"/>
              </a:rPr>
              <a:t>	</a:t>
            </a:r>
            <a:r>
              <a:rPr lang="th-TH" sz="3200" b="1" dirty="0" smtClean="0">
                <a:latin typeface="Browallia New" pitchFamily="34" charset="-34"/>
              </a:rPr>
              <a:t>จักรวาล</a:t>
            </a:r>
            <a:r>
              <a:rPr lang="th-TH" sz="3200" b="1" dirty="0" err="1" smtClean="0">
                <a:latin typeface="Browallia New" pitchFamily="34" charset="-34"/>
              </a:rPr>
              <a:t>แบบปโตเล</a:t>
            </a:r>
            <a:r>
              <a:rPr lang="th-TH" sz="3200" b="1" dirty="0" smtClean="0">
                <a:latin typeface="Browallia New" pitchFamily="34" charset="-34"/>
              </a:rPr>
              <a:t>มีแห่งอเล็กซานเด</a:t>
            </a:r>
            <a:r>
              <a:rPr lang="th-TH" sz="3200" b="1" dirty="0" err="1" smtClean="0">
                <a:latin typeface="Browallia New" pitchFamily="34" charset="-34"/>
              </a:rPr>
              <a:t>รีย</a:t>
            </a:r>
            <a:endParaRPr lang="th-TH" sz="3200" b="1" dirty="0" smtClean="0">
              <a:latin typeface="Browallia New" pitchFamily="34" charset="-34"/>
            </a:endParaRPr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A526182-0A0A-40D0-8393-9492B3A42AC0}" type="slidenum">
              <a:rPr lang="en-US" smtClean="0"/>
              <a:pPr/>
              <a:t>20</a:t>
            </a:fld>
            <a:endParaRPr lang="en-US"/>
          </a:p>
        </p:txBody>
      </p:sp>
      <p:pic>
        <p:nvPicPr>
          <p:cNvPr id="22532" name="Picture 4" descr="http://www.astro.umontreal.ca/~paulchar/sp/images/ptolemy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43042" y="3214686"/>
            <a:ext cx="2571736" cy="3080631"/>
          </a:xfrm>
          <a:prstGeom prst="rect">
            <a:avLst/>
          </a:prstGeom>
          <a:noFill/>
        </p:spPr>
      </p:pic>
      <p:sp>
        <p:nvSpPr>
          <p:cNvPr id="7" name="ชื่อเรื่อง 1"/>
          <p:cNvSpPr txBox="1">
            <a:spLocks/>
          </p:cNvSpPr>
          <p:nvPr/>
        </p:nvSpPr>
        <p:spPr>
          <a:xfrm>
            <a:off x="0" y="0"/>
            <a:ext cx="9144000" cy="121442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360363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EucrosiaUPC" pitchFamily="18" charset="-34"/>
              </a:rPr>
              <a:t>โลกและจักรวาลแบบคริสต์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EucrosiaUPC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Barbarian invasion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2928934"/>
            <a:ext cx="4714908" cy="3394735"/>
          </a:xfrm>
          <a:prstGeom prst="rect">
            <a:avLst/>
          </a:prstGeom>
          <a:noFill/>
        </p:spPr>
      </p:pic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26182-0A0A-40D0-8393-9492B3A42AC0}" type="slidenum">
              <a:rPr lang="en-US" smtClean="0"/>
              <a:pPr/>
              <a:t>21</a:t>
            </a:fld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quarter" idx="1"/>
          </p:nvPr>
        </p:nvSpPr>
        <p:spPr>
          <a:xfrm>
            <a:off x="500034" y="1142984"/>
            <a:ext cx="8286808" cy="5429288"/>
          </a:xfrm>
        </p:spPr>
        <p:txBody>
          <a:bodyPr>
            <a:normAutofit/>
          </a:bodyPr>
          <a:lstStyle/>
          <a:p>
            <a:pPr marL="0" indent="0">
              <a:buNone/>
              <a:tabLst>
                <a:tab pos="2598738" algn="l"/>
              </a:tabLst>
            </a:pPr>
            <a:r>
              <a:rPr lang="en-US" sz="3200" b="1" dirty="0" smtClean="0">
                <a:solidFill>
                  <a:srgbClr val="002060"/>
                </a:solidFill>
                <a:latin typeface="Browallia New" pitchFamily="34" charset="-34"/>
              </a:rPr>
              <a:t> </a:t>
            </a:r>
            <a:r>
              <a:rPr lang="th-TH" sz="3200" b="1" dirty="0" smtClean="0">
                <a:solidFill>
                  <a:srgbClr val="002060"/>
                </a:solidFill>
                <a:latin typeface="Browallia New" pitchFamily="34" charset="-34"/>
              </a:rPr>
              <a:t>จักรวรรดิโรมันแบ่งออกเป็น  2  ส่วน</a:t>
            </a:r>
          </a:p>
          <a:p>
            <a:pPr marL="0" indent="0">
              <a:buNone/>
              <a:tabLst>
                <a:tab pos="722313" algn="l"/>
              </a:tabLst>
            </a:pPr>
            <a:r>
              <a:rPr lang="th-TH" sz="3200" b="1" dirty="0" smtClean="0">
                <a:solidFill>
                  <a:srgbClr val="002060"/>
                </a:solidFill>
                <a:latin typeface="Browallia New" pitchFamily="34" charset="-34"/>
              </a:rPr>
              <a:t>	โรมันตะวันตก			</a:t>
            </a:r>
            <a:r>
              <a:rPr lang="en-US" sz="3200" b="1" dirty="0" smtClean="0">
                <a:solidFill>
                  <a:srgbClr val="002060"/>
                </a:solidFill>
                <a:latin typeface="Browallia New" pitchFamily="34" charset="-34"/>
              </a:rPr>
              <a:t>:</a:t>
            </a:r>
            <a:r>
              <a:rPr lang="th-TH" sz="3200" b="1" dirty="0" smtClean="0">
                <a:solidFill>
                  <a:srgbClr val="002060"/>
                </a:solidFill>
                <a:latin typeface="Browallia New" pitchFamily="34" charset="-34"/>
              </a:rPr>
              <a:t>  โรม</a:t>
            </a:r>
          </a:p>
          <a:p>
            <a:pPr marL="0" indent="0">
              <a:buNone/>
              <a:tabLst>
                <a:tab pos="722313" algn="l"/>
              </a:tabLst>
            </a:pPr>
            <a:r>
              <a:rPr lang="th-TH" sz="3200" b="1" dirty="0" smtClean="0">
                <a:solidFill>
                  <a:srgbClr val="002060"/>
                </a:solidFill>
                <a:latin typeface="Browallia New" pitchFamily="34" charset="-34"/>
              </a:rPr>
              <a:t>	โรมันตะวันออก (</a:t>
            </a:r>
            <a:r>
              <a:rPr lang="th-TH" sz="3200" b="1" dirty="0" err="1" smtClean="0">
                <a:solidFill>
                  <a:srgbClr val="002060"/>
                </a:solidFill>
                <a:latin typeface="Browallia New" pitchFamily="34" charset="-34"/>
              </a:rPr>
              <a:t>ไบแซนไทน์</a:t>
            </a:r>
            <a:r>
              <a:rPr lang="th-TH" sz="3200" b="1" dirty="0" smtClean="0">
                <a:solidFill>
                  <a:srgbClr val="002060"/>
                </a:solidFill>
                <a:latin typeface="Browallia New" pitchFamily="34" charset="-34"/>
              </a:rPr>
              <a:t> )	</a:t>
            </a:r>
            <a:r>
              <a:rPr lang="en-US" sz="3200" b="1" dirty="0" smtClean="0">
                <a:solidFill>
                  <a:srgbClr val="002060"/>
                </a:solidFill>
                <a:latin typeface="Browallia New" pitchFamily="34" charset="-34"/>
              </a:rPr>
              <a:t>:</a:t>
            </a:r>
            <a:r>
              <a:rPr lang="th-TH" sz="3200" b="1" dirty="0" smtClean="0">
                <a:solidFill>
                  <a:srgbClr val="002060"/>
                </a:solidFill>
                <a:latin typeface="Browallia New" pitchFamily="34" charset="-34"/>
              </a:rPr>
              <a:t>  คอนแสตนติโน</a:t>
            </a:r>
            <a:r>
              <a:rPr lang="th-TH" sz="3200" b="1" dirty="0" err="1" smtClean="0">
                <a:solidFill>
                  <a:srgbClr val="002060"/>
                </a:solidFill>
                <a:latin typeface="Browallia New" pitchFamily="34" charset="-34"/>
              </a:rPr>
              <a:t>เปิล</a:t>
            </a:r>
            <a:endParaRPr lang="th-TH" sz="3200" b="1" dirty="0" smtClean="0">
              <a:solidFill>
                <a:srgbClr val="002060"/>
              </a:solidFill>
              <a:latin typeface="Browallia New" pitchFamily="34" charset="-34"/>
            </a:endParaRPr>
          </a:p>
        </p:txBody>
      </p:sp>
      <p:sp>
        <p:nvSpPr>
          <p:cNvPr id="5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71546"/>
          </a:xfrm>
          <a:noFill/>
          <a:ln>
            <a:noFill/>
          </a:ln>
        </p:spPr>
        <p:txBody>
          <a:bodyPr>
            <a:normAutofit/>
          </a:bodyPr>
          <a:lstStyle/>
          <a:p>
            <a:pPr indent="360363" algn="l"/>
            <a:r>
              <a:rPr lang="th-TH" sz="4000" b="1" dirty="0" smtClean="0">
                <a:solidFill>
                  <a:srgbClr val="00B050"/>
                </a:solidFill>
                <a:cs typeface="EucrosiaUPC" pitchFamily="18" charset="-34"/>
              </a:rPr>
              <a:t>ศูนย์ความรู้ของจักรวรรดิโรมัน</a:t>
            </a:r>
            <a:endParaRPr lang="en-US" sz="4000" b="1" dirty="0">
              <a:solidFill>
                <a:srgbClr val="00B050"/>
              </a:solidFill>
              <a:cs typeface="EucrosiaUPC" pitchFamily="18" charset="-34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dark_ages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500034" y="4714884"/>
            <a:ext cx="8286808" cy="214314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  <a:tabLst>
                <a:tab pos="2598738" algn="l"/>
              </a:tabLst>
            </a:pPr>
            <a:r>
              <a:rPr lang="th-TH" b="1" dirty="0" smtClean="0">
                <a:solidFill>
                  <a:schemeClr val="bg1"/>
                </a:solidFill>
                <a:latin typeface="Browallia New" pitchFamily="34" charset="-34"/>
              </a:rPr>
              <a:t>ค.ศ. 476</a:t>
            </a:r>
          </a:p>
          <a:p>
            <a:pPr marL="0" indent="0">
              <a:spcBef>
                <a:spcPts val="0"/>
              </a:spcBef>
              <a:buNone/>
              <a:tabLst>
                <a:tab pos="722313" algn="l"/>
              </a:tabLst>
            </a:pPr>
            <a:r>
              <a:rPr lang="th-TH" b="1" dirty="0" smtClean="0">
                <a:solidFill>
                  <a:schemeClr val="bg1"/>
                </a:solidFill>
                <a:latin typeface="Browallia New" pitchFamily="34" charset="-34"/>
              </a:rPr>
              <a:t>	จักรวรรดิโรมันตะวันตกถูกอ</a:t>
            </a:r>
            <a:r>
              <a:rPr lang="th-TH" b="1" dirty="0" err="1" smtClean="0">
                <a:solidFill>
                  <a:schemeClr val="bg1"/>
                </a:solidFill>
                <a:latin typeface="Browallia New" pitchFamily="34" charset="-34"/>
              </a:rPr>
              <a:t>นารย</a:t>
            </a:r>
            <a:r>
              <a:rPr lang="th-TH" b="1" dirty="0" smtClean="0">
                <a:solidFill>
                  <a:schemeClr val="bg1"/>
                </a:solidFill>
                <a:latin typeface="Browallia New" pitchFamily="34" charset="-34"/>
              </a:rPr>
              <a:t>ชนยึดครอง</a:t>
            </a:r>
          </a:p>
          <a:p>
            <a:pPr marL="0" indent="0">
              <a:spcBef>
                <a:spcPts val="0"/>
              </a:spcBef>
              <a:buNone/>
              <a:tabLst>
                <a:tab pos="722313" algn="l"/>
              </a:tabLst>
            </a:pPr>
            <a:r>
              <a:rPr lang="th-TH" b="1" dirty="0" smtClean="0">
                <a:solidFill>
                  <a:schemeClr val="bg1"/>
                </a:solidFill>
                <a:latin typeface="Browallia New" pitchFamily="34" charset="-34"/>
              </a:rPr>
              <a:t>	และเริ่มต้นยุคกลาง ซึ่งกินเวลาอีกประมาณ 1,000 ปี</a:t>
            </a:r>
          </a:p>
          <a:p>
            <a:pPr marL="0" indent="0">
              <a:spcBef>
                <a:spcPts val="0"/>
              </a:spcBef>
              <a:buNone/>
              <a:tabLst>
                <a:tab pos="722313" algn="l"/>
              </a:tabLst>
            </a:pPr>
            <a:r>
              <a:rPr lang="th-TH" b="1" dirty="0" smtClean="0">
                <a:solidFill>
                  <a:schemeClr val="bg1"/>
                </a:solidFill>
                <a:latin typeface="Browallia New" pitchFamily="34" charset="-34"/>
              </a:rPr>
              <a:t>	ภายใต้ความคิดจากคริสต์ศาสนา</a:t>
            </a:r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26182-0A0A-40D0-8393-9492B3A42AC0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14422"/>
          </a:xfrm>
          <a:solidFill>
            <a:srgbClr val="0070C0"/>
          </a:solidFill>
          <a:ln>
            <a:noFill/>
          </a:ln>
        </p:spPr>
        <p:txBody>
          <a:bodyPr>
            <a:normAutofit/>
          </a:bodyPr>
          <a:lstStyle/>
          <a:p>
            <a:pPr indent="360363" algn="l"/>
            <a:r>
              <a:rPr lang="th-TH" sz="4000" b="1" dirty="0" smtClean="0">
                <a:solidFill>
                  <a:schemeClr val="bg1"/>
                </a:solidFill>
                <a:cs typeface="EucrosiaUPC" pitchFamily="18" charset="-34"/>
              </a:rPr>
              <a:t>แหล่งความรู้</a:t>
            </a:r>
            <a:r>
              <a:rPr lang="th-TH" sz="4000" b="1" dirty="0" err="1" smtClean="0">
                <a:solidFill>
                  <a:schemeClr val="bg1"/>
                </a:solidFill>
                <a:cs typeface="EucrosiaUPC" pitchFamily="18" charset="-34"/>
              </a:rPr>
              <a:t>กรีก</a:t>
            </a:r>
            <a:r>
              <a:rPr lang="th-TH" sz="4000" b="1" dirty="0" smtClean="0">
                <a:solidFill>
                  <a:schemeClr val="bg1"/>
                </a:solidFill>
                <a:cs typeface="EucrosiaUPC" pitchFamily="18" charset="-34"/>
              </a:rPr>
              <a:t> - โรมันในโลกตะวันตก</a:t>
            </a:r>
            <a:endParaRPr lang="en-US" sz="4000" b="1" dirty="0">
              <a:solidFill>
                <a:schemeClr val="bg1"/>
              </a:solidFill>
              <a:cs typeface="EucrosiaUPC" pitchFamily="18" charset="-34"/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500034" y="1428736"/>
            <a:ext cx="8429684" cy="5143536"/>
          </a:xfrm>
        </p:spPr>
        <p:txBody>
          <a:bodyPr>
            <a:normAutofit/>
          </a:bodyPr>
          <a:lstStyle/>
          <a:p>
            <a:pPr marL="0" indent="0">
              <a:buNone/>
              <a:tabLst>
                <a:tab pos="444500" algn="l"/>
                <a:tab pos="985838" algn="l"/>
                <a:tab pos="3224213" algn="l"/>
                <a:tab pos="3500438" algn="l"/>
              </a:tabLst>
            </a:pPr>
            <a:r>
              <a:rPr lang="th-TH" b="1" dirty="0" smtClean="0">
                <a:solidFill>
                  <a:srgbClr val="002060"/>
                </a:solidFill>
                <a:latin typeface="Browallia New" pitchFamily="34" charset="-34"/>
              </a:rPr>
              <a:t>1.	ยุโรปตะวันตก (โรม)	</a:t>
            </a:r>
            <a:r>
              <a:rPr lang="en-US" b="1" dirty="0" smtClean="0">
                <a:solidFill>
                  <a:srgbClr val="002060"/>
                </a:solidFill>
                <a:latin typeface="Browallia New" pitchFamily="34" charset="-34"/>
              </a:rPr>
              <a:t>:</a:t>
            </a:r>
            <a:r>
              <a:rPr lang="th-TH" b="1" dirty="0" smtClean="0">
                <a:solidFill>
                  <a:srgbClr val="002060"/>
                </a:solidFill>
                <a:latin typeface="Browallia New" pitchFamily="34" charset="-34"/>
              </a:rPr>
              <a:t>	</a:t>
            </a:r>
            <a:r>
              <a:rPr lang="th-TH" b="1" dirty="0" err="1" smtClean="0">
                <a:solidFill>
                  <a:srgbClr val="002060"/>
                </a:solidFill>
                <a:latin typeface="Browallia New" pitchFamily="34" charset="-34"/>
              </a:rPr>
              <a:t>คริส</a:t>
            </a:r>
            <a:r>
              <a:rPr lang="th-TH" b="1" dirty="0" smtClean="0">
                <a:solidFill>
                  <a:srgbClr val="002060"/>
                </a:solidFill>
                <a:latin typeface="Browallia New" pitchFamily="34" charset="-34"/>
              </a:rPr>
              <a:t>เตียนแบบละ</a:t>
            </a:r>
            <a:r>
              <a:rPr lang="th-TH" b="1" dirty="0" err="1" smtClean="0">
                <a:solidFill>
                  <a:srgbClr val="002060"/>
                </a:solidFill>
                <a:latin typeface="Browallia New" pitchFamily="34" charset="-34"/>
              </a:rPr>
              <a:t>ติน</a:t>
            </a:r>
            <a:r>
              <a:rPr lang="th-TH" b="1" dirty="0" smtClean="0">
                <a:solidFill>
                  <a:srgbClr val="002060"/>
                </a:solidFill>
                <a:latin typeface="Browallia New" pitchFamily="34" charset="-34"/>
              </a:rPr>
              <a:t> (โรมันคาทอลิก)</a:t>
            </a:r>
          </a:p>
          <a:p>
            <a:pPr marL="0" indent="0">
              <a:buNone/>
              <a:tabLst>
                <a:tab pos="444500" algn="l"/>
                <a:tab pos="985838" algn="l"/>
                <a:tab pos="3224213" algn="l"/>
                <a:tab pos="3500438" algn="l"/>
              </a:tabLst>
            </a:pPr>
            <a:r>
              <a:rPr lang="th-TH" b="1" dirty="0" smtClean="0">
                <a:solidFill>
                  <a:srgbClr val="002060"/>
                </a:solidFill>
                <a:latin typeface="Browallia New" pitchFamily="34" charset="-34"/>
              </a:rPr>
              <a:t>				</a:t>
            </a:r>
            <a:r>
              <a:rPr lang="en-US" b="1" dirty="0" smtClean="0">
                <a:solidFill>
                  <a:srgbClr val="002060"/>
                </a:solidFill>
                <a:latin typeface="Browallia New" pitchFamily="34" charset="-34"/>
              </a:rPr>
              <a:t>+</a:t>
            </a:r>
            <a:r>
              <a:rPr lang="th-TH" b="1" dirty="0" smtClean="0">
                <a:solidFill>
                  <a:srgbClr val="002060"/>
                </a:solidFill>
                <a:latin typeface="Browallia New" pitchFamily="34" charset="-34"/>
              </a:rPr>
              <a:t> </a:t>
            </a:r>
            <a:r>
              <a:rPr lang="en-US" b="1" dirty="0" smtClean="0">
                <a:solidFill>
                  <a:srgbClr val="002060"/>
                </a:solidFill>
                <a:latin typeface="Browallia New" pitchFamily="34" charset="-34"/>
              </a:rPr>
              <a:t>‘</a:t>
            </a:r>
            <a:r>
              <a:rPr lang="th-TH" b="1" i="1" dirty="0" smtClean="0">
                <a:solidFill>
                  <a:srgbClr val="002060"/>
                </a:solidFill>
                <a:latin typeface="Browallia New" pitchFamily="34" charset="-34"/>
              </a:rPr>
              <a:t>ความคิดเปลโตใหม่</a:t>
            </a:r>
            <a:r>
              <a:rPr lang="en-US" b="1" dirty="0" smtClean="0">
                <a:solidFill>
                  <a:srgbClr val="002060"/>
                </a:solidFill>
                <a:latin typeface="Browallia New" pitchFamily="34" charset="-34"/>
              </a:rPr>
              <a:t>’</a:t>
            </a:r>
            <a:endParaRPr lang="th-TH" b="1" dirty="0" smtClean="0">
              <a:solidFill>
                <a:srgbClr val="002060"/>
              </a:solidFill>
              <a:latin typeface="Browallia New" pitchFamily="34" charset="-34"/>
            </a:endParaRPr>
          </a:p>
          <a:p>
            <a:pPr marL="0" indent="0">
              <a:spcBef>
                <a:spcPts val="1800"/>
              </a:spcBef>
              <a:buNone/>
              <a:tabLst>
                <a:tab pos="444500" algn="l"/>
                <a:tab pos="985838" algn="l"/>
                <a:tab pos="3224213" algn="l"/>
                <a:tab pos="3500438" algn="l"/>
              </a:tabLst>
            </a:pPr>
            <a:r>
              <a:rPr lang="th-TH" b="1" dirty="0" smtClean="0">
                <a:solidFill>
                  <a:srgbClr val="002060"/>
                </a:solidFill>
                <a:latin typeface="Browallia New" pitchFamily="34" charset="-34"/>
              </a:rPr>
              <a:t>2.	</a:t>
            </a:r>
            <a:r>
              <a:rPr lang="th-TH" b="1" dirty="0" err="1" smtClean="0">
                <a:solidFill>
                  <a:srgbClr val="002060"/>
                </a:solidFill>
                <a:latin typeface="Browallia New" pitchFamily="34" charset="-34"/>
              </a:rPr>
              <a:t>จักรวรรดิไบแซนไทน์</a:t>
            </a:r>
            <a:r>
              <a:rPr lang="en-US" b="1" dirty="0" smtClean="0">
                <a:solidFill>
                  <a:srgbClr val="002060"/>
                </a:solidFill>
                <a:latin typeface="Browallia New" pitchFamily="34" charset="-34"/>
              </a:rPr>
              <a:t>	:	</a:t>
            </a:r>
            <a:r>
              <a:rPr lang="th-TH" b="1" dirty="0" err="1" smtClean="0">
                <a:solidFill>
                  <a:srgbClr val="002060"/>
                </a:solidFill>
                <a:latin typeface="Browallia New" pitchFamily="34" charset="-34"/>
              </a:rPr>
              <a:t>คริส</a:t>
            </a:r>
            <a:r>
              <a:rPr lang="th-TH" b="1" dirty="0" smtClean="0">
                <a:solidFill>
                  <a:srgbClr val="002060"/>
                </a:solidFill>
                <a:latin typeface="Browallia New" pitchFamily="34" charset="-34"/>
              </a:rPr>
              <a:t>เตียนแบบ</a:t>
            </a:r>
            <a:r>
              <a:rPr lang="th-TH" b="1" dirty="0" err="1" smtClean="0">
                <a:solidFill>
                  <a:srgbClr val="002060"/>
                </a:solidFill>
                <a:latin typeface="Browallia New" pitchFamily="34" charset="-34"/>
              </a:rPr>
              <a:t>กรีก</a:t>
            </a:r>
            <a:r>
              <a:rPr lang="th-TH" b="1" dirty="0" smtClean="0">
                <a:solidFill>
                  <a:srgbClr val="002060"/>
                </a:solidFill>
                <a:latin typeface="Browallia New" pitchFamily="34" charset="-34"/>
              </a:rPr>
              <a:t> </a:t>
            </a:r>
            <a:r>
              <a:rPr lang="en-US" b="1" dirty="0" smtClean="0">
                <a:solidFill>
                  <a:srgbClr val="002060"/>
                </a:solidFill>
                <a:latin typeface="Browallia New" pitchFamily="34" charset="-34"/>
              </a:rPr>
              <a:t>+</a:t>
            </a:r>
            <a:r>
              <a:rPr lang="th-TH" b="1" dirty="0" smtClean="0">
                <a:solidFill>
                  <a:srgbClr val="002060"/>
                </a:solidFill>
                <a:latin typeface="Browallia New" pitchFamily="34" charset="-34"/>
              </a:rPr>
              <a:t> เพลโต</a:t>
            </a:r>
          </a:p>
          <a:p>
            <a:pPr marL="0" indent="0">
              <a:spcBef>
                <a:spcPts val="1800"/>
              </a:spcBef>
              <a:buNone/>
              <a:tabLst>
                <a:tab pos="444500" algn="l"/>
                <a:tab pos="985838" algn="l"/>
                <a:tab pos="3224213" algn="l"/>
                <a:tab pos="3500438" algn="l"/>
              </a:tabLst>
            </a:pPr>
            <a:r>
              <a:rPr lang="th-TH" b="1" dirty="0" smtClean="0">
                <a:solidFill>
                  <a:srgbClr val="002060"/>
                </a:solidFill>
                <a:latin typeface="Browallia New" pitchFamily="34" charset="-34"/>
              </a:rPr>
              <a:t>3.	จักรวรรดิอิสลาม	</a:t>
            </a:r>
            <a:r>
              <a:rPr lang="en-US" b="1" dirty="0" smtClean="0">
                <a:solidFill>
                  <a:srgbClr val="002060"/>
                </a:solidFill>
                <a:latin typeface="Browallia New" pitchFamily="34" charset="-34"/>
              </a:rPr>
              <a:t>:</a:t>
            </a:r>
            <a:r>
              <a:rPr lang="th-TH" b="1" dirty="0" smtClean="0">
                <a:solidFill>
                  <a:srgbClr val="002060"/>
                </a:solidFill>
                <a:latin typeface="Browallia New" pitchFamily="34" charset="-34"/>
              </a:rPr>
              <a:t>	วิทยาการ</a:t>
            </a:r>
            <a:r>
              <a:rPr lang="th-TH" b="1" dirty="0" err="1" smtClean="0">
                <a:solidFill>
                  <a:srgbClr val="002060"/>
                </a:solidFill>
                <a:latin typeface="Browallia New" pitchFamily="34" charset="-34"/>
              </a:rPr>
              <a:t>กรีก</a:t>
            </a:r>
            <a:r>
              <a:rPr lang="th-TH" b="1" dirty="0" smtClean="0">
                <a:solidFill>
                  <a:srgbClr val="002060"/>
                </a:solidFill>
                <a:latin typeface="Browallia New" pitchFamily="34" charset="-34"/>
              </a:rPr>
              <a:t> </a:t>
            </a:r>
            <a:r>
              <a:rPr lang="en-US" b="1" dirty="0" smtClean="0">
                <a:solidFill>
                  <a:srgbClr val="002060"/>
                </a:solidFill>
                <a:latin typeface="Browallia New" pitchFamily="34" charset="-34"/>
              </a:rPr>
              <a:t>+</a:t>
            </a:r>
            <a:r>
              <a:rPr lang="th-TH" b="1" dirty="0" smtClean="0">
                <a:solidFill>
                  <a:srgbClr val="002060"/>
                </a:solidFill>
                <a:latin typeface="Browallia New" pitchFamily="34" charset="-34"/>
              </a:rPr>
              <a:t> </a:t>
            </a:r>
            <a:r>
              <a:rPr lang="th-TH" b="1" dirty="0" err="1" smtClean="0">
                <a:solidFill>
                  <a:srgbClr val="002060"/>
                </a:solidFill>
                <a:latin typeface="Browallia New" pitchFamily="34" charset="-34"/>
              </a:rPr>
              <a:t>อริส</a:t>
            </a:r>
            <a:r>
              <a:rPr lang="th-TH" b="1" dirty="0" smtClean="0">
                <a:solidFill>
                  <a:srgbClr val="002060"/>
                </a:solidFill>
                <a:latin typeface="Browallia New" pitchFamily="34" charset="-34"/>
              </a:rPr>
              <a:t>โต</a:t>
            </a:r>
            <a:r>
              <a:rPr lang="th-TH" b="1" dirty="0" err="1" smtClean="0">
                <a:solidFill>
                  <a:srgbClr val="002060"/>
                </a:solidFill>
                <a:latin typeface="Browallia New" pitchFamily="34" charset="-34"/>
              </a:rPr>
              <a:t>เติล</a:t>
            </a:r>
            <a:endParaRPr lang="th-TH" b="1" dirty="0" smtClean="0">
              <a:solidFill>
                <a:srgbClr val="002060"/>
              </a:solidFill>
              <a:latin typeface="Browallia New" pitchFamily="34" charset="-34"/>
            </a:endParaRPr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26182-0A0A-40D0-8393-9492B3A42AC0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94" name="Picture 10" descr="http://www.lib.utexas.edu/maps/middle_east_and_asia/middleeast_ref01.jpg"/>
          <p:cNvPicPr>
            <a:picLocks noChangeAspect="1" noChangeArrowheads="1"/>
          </p:cNvPicPr>
          <p:nvPr/>
        </p:nvPicPr>
        <p:blipFill>
          <a:blip r:embed="rId2"/>
          <a:srcRect l="1556" t="7277" r="3526" b="3681"/>
          <a:stretch>
            <a:fillRect/>
          </a:stretch>
        </p:blipFill>
        <p:spPr bwMode="auto">
          <a:xfrm>
            <a:off x="4241586" y="0"/>
            <a:ext cx="4902414" cy="5572164"/>
          </a:xfrm>
          <a:prstGeom prst="rect">
            <a:avLst/>
          </a:prstGeom>
          <a:noFill/>
        </p:spPr>
      </p:pic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0" y="3214686"/>
            <a:ext cx="9144000" cy="3643314"/>
          </a:xfrm>
          <a:solidFill>
            <a:srgbClr val="00B050"/>
          </a:solidFill>
        </p:spPr>
        <p:txBody>
          <a:bodyPr>
            <a:normAutofit/>
          </a:bodyPr>
          <a:lstStyle/>
          <a:p>
            <a:pPr marL="0" indent="0">
              <a:buNone/>
              <a:tabLst>
                <a:tab pos="265113" algn="l"/>
                <a:tab pos="541338" algn="l"/>
              </a:tabLst>
            </a:pPr>
            <a:r>
              <a:rPr lang="en-US" b="1" dirty="0" smtClean="0">
                <a:solidFill>
                  <a:srgbClr val="002060"/>
                </a:solidFill>
                <a:latin typeface="Browallia New" pitchFamily="34" charset="-34"/>
              </a:rPr>
              <a:t>	</a:t>
            </a:r>
            <a:r>
              <a:rPr lang="th-TH" b="1" dirty="0" smtClean="0">
                <a:solidFill>
                  <a:srgbClr val="FFFF00"/>
                </a:solidFill>
                <a:latin typeface="Browallia New" pitchFamily="34" charset="-34"/>
              </a:rPr>
              <a:t>หลัง ค.ศ. 632</a:t>
            </a:r>
          </a:p>
          <a:p>
            <a:pPr marL="0" indent="0">
              <a:spcBef>
                <a:spcPts val="0"/>
              </a:spcBef>
              <a:buNone/>
              <a:tabLst>
                <a:tab pos="265113" algn="l"/>
                <a:tab pos="541338" algn="l"/>
              </a:tabLst>
            </a:pPr>
            <a:r>
              <a:rPr lang="th-TH" b="1" dirty="0" smtClean="0">
                <a:solidFill>
                  <a:schemeClr val="bg1"/>
                </a:solidFill>
                <a:latin typeface="Browallia New" pitchFamily="34" charset="-34"/>
              </a:rPr>
              <a:t>	พระศาสดา</a:t>
            </a:r>
            <a:r>
              <a:rPr lang="th-TH" b="1" dirty="0" err="1" smtClean="0">
                <a:solidFill>
                  <a:schemeClr val="bg1"/>
                </a:solidFill>
                <a:latin typeface="Browallia New" pitchFamily="34" charset="-34"/>
              </a:rPr>
              <a:t>โมฮัม</a:t>
            </a:r>
            <a:r>
              <a:rPr lang="th-TH" b="1" dirty="0" smtClean="0">
                <a:solidFill>
                  <a:schemeClr val="bg1"/>
                </a:solidFill>
                <a:latin typeface="Browallia New" pitchFamily="34" charset="-34"/>
              </a:rPr>
              <a:t>หมัดแห่งอิสลามสิ้นพระชนม์</a:t>
            </a:r>
          </a:p>
          <a:p>
            <a:pPr marL="0" indent="0">
              <a:spcBef>
                <a:spcPts val="0"/>
              </a:spcBef>
              <a:buNone/>
              <a:tabLst>
                <a:tab pos="265113" algn="l"/>
                <a:tab pos="541338" algn="l"/>
              </a:tabLst>
            </a:pPr>
            <a:endParaRPr lang="th-TH" sz="1600" b="1" dirty="0" smtClean="0">
              <a:solidFill>
                <a:schemeClr val="bg1"/>
              </a:solidFill>
              <a:latin typeface="Browallia New" pitchFamily="34" charset="-34"/>
            </a:endParaRPr>
          </a:p>
          <a:p>
            <a:pPr marL="0" indent="0">
              <a:spcBef>
                <a:spcPts val="0"/>
              </a:spcBef>
              <a:buNone/>
              <a:tabLst>
                <a:tab pos="265113" algn="l"/>
                <a:tab pos="541338" algn="l"/>
              </a:tabLst>
            </a:pPr>
            <a:r>
              <a:rPr lang="th-TH" b="1" dirty="0" smtClean="0">
                <a:solidFill>
                  <a:schemeClr val="bg1"/>
                </a:solidFill>
                <a:latin typeface="Browallia New" pitchFamily="34" charset="-34"/>
              </a:rPr>
              <a:t>	การขยายอำนาจของอิสลามสู่ตะวันออกกลาง  </a:t>
            </a:r>
            <a:r>
              <a:rPr lang="th-TH" b="1" dirty="0" err="1" smtClean="0">
                <a:solidFill>
                  <a:schemeClr val="bg1"/>
                </a:solidFill>
                <a:latin typeface="Browallia New" pitchFamily="34" charset="-34"/>
              </a:rPr>
              <a:t>แอฟ</a:t>
            </a:r>
            <a:r>
              <a:rPr lang="th-TH" b="1" dirty="0" smtClean="0">
                <a:solidFill>
                  <a:schemeClr val="bg1"/>
                </a:solidFill>
                <a:latin typeface="Browallia New" pitchFamily="34" charset="-34"/>
              </a:rPr>
              <a:t>ริกาเหนือและสเปน</a:t>
            </a:r>
          </a:p>
          <a:p>
            <a:pPr marL="0" indent="0">
              <a:spcBef>
                <a:spcPts val="0"/>
              </a:spcBef>
              <a:buNone/>
              <a:tabLst>
                <a:tab pos="265113" algn="l"/>
                <a:tab pos="541338" algn="l"/>
              </a:tabLst>
            </a:pPr>
            <a:endParaRPr lang="th-TH" sz="1600" b="1" dirty="0" smtClean="0">
              <a:solidFill>
                <a:schemeClr val="bg1"/>
              </a:solidFill>
              <a:latin typeface="Browallia New" pitchFamily="34" charset="-34"/>
            </a:endParaRPr>
          </a:p>
          <a:p>
            <a:pPr marL="0" indent="0">
              <a:spcBef>
                <a:spcPts val="0"/>
              </a:spcBef>
              <a:buNone/>
              <a:tabLst>
                <a:tab pos="265113" algn="l"/>
                <a:tab pos="541338" algn="l"/>
              </a:tabLst>
            </a:pPr>
            <a:r>
              <a:rPr lang="th-TH" b="1" dirty="0" smtClean="0">
                <a:solidFill>
                  <a:schemeClr val="bg1"/>
                </a:solidFill>
                <a:latin typeface="Browallia New" pitchFamily="34" charset="-34"/>
              </a:rPr>
              <a:t>	เมืองสำคัญ  </a:t>
            </a:r>
            <a:r>
              <a:rPr lang="en-US" b="1" dirty="0" smtClean="0">
                <a:solidFill>
                  <a:schemeClr val="bg1"/>
                </a:solidFill>
                <a:latin typeface="Browallia New" pitchFamily="34" charset="-34"/>
              </a:rPr>
              <a:t>:  </a:t>
            </a:r>
            <a:r>
              <a:rPr lang="th-TH" b="1" dirty="0" smtClean="0">
                <a:solidFill>
                  <a:schemeClr val="bg1"/>
                </a:solidFill>
                <a:latin typeface="Browallia New" pitchFamily="34" charset="-34"/>
              </a:rPr>
              <a:t>เมกกะ  </a:t>
            </a:r>
            <a:r>
              <a:rPr lang="th-TH" b="1" dirty="0" err="1" smtClean="0">
                <a:solidFill>
                  <a:schemeClr val="bg1"/>
                </a:solidFill>
                <a:latin typeface="Browallia New" pitchFamily="34" charset="-34"/>
              </a:rPr>
              <a:t>เมดิ</a:t>
            </a:r>
            <a:r>
              <a:rPr lang="th-TH" b="1" dirty="0" smtClean="0">
                <a:solidFill>
                  <a:schemeClr val="bg1"/>
                </a:solidFill>
                <a:latin typeface="Browallia New" pitchFamily="34" charset="-34"/>
              </a:rPr>
              <a:t>นา  เยรูซาเลม  แบกแดด  </a:t>
            </a:r>
            <a:r>
              <a:rPr lang="th-TH" b="1" dirty="0" err="1" smtClean="0">
                <a:solidFill>
                  <a:schemeClr val="bg1"/>
                </a:solidFill>
                <a:latin typeface="Browallia New" pitchFamily="34" charset="-34"/>
              </a:rPr>
              <a:t>อเล็ก</a:t>
            </a:r>
            <a:r>
              <a:rPr lang="th-TH" b="1" dirty="0" smtClean="0">
                <a:solidFill>
                  <a:schemeClr val="bg1"/>
                </a:solidFill>
                <a:latin typeface="Browallia New" pitchFamily="34" charset="-34"/>
              </a:rPr>
              <a:t>ซานเด</a:t>
            </a:r>
            <a:r>
              <a:rPr lang="th-TH" b="1" dirty="0" err="1" smtClean="0">
                <a:solidFill>
                  <a:schemeClr val="bg1"/>
                </a:solidFill>
                <a:latin typeface="Browallia New" pitchFamily="34" charset="-34"/>
              </a:rPr>
              <a:t>รีย</a:t>
            </a:r>
            <a:endParaRPr lang="th-TH" b="1" dirty="0" smtClean="0">
              <a:solidFill>
                <a:schemeClr val="bg1"/>
              </a:solidFill>
              <a:latin typeface="Browallia New" pitchFamily="34" charset="-34"/>
            </a:endParaRPr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26182-0A0A-40D0-8393-9492B3A42AC0}" type="slidenum">
              <a:rPr lang="en-US" smtClean="0"/>
              <a:pPr/>
              <a:t>24</a:t>
            </a:fld>
            <a:endParaRPr lang="en-US"/>
          </a:p>
        </p:txBody>
      </p:sp>
      <p:pic>
        <p:nvPicPr>
          <p:cNvPr id="16386" name="Picture 2" descr="http://kloppertjie.files.wordpress.com/2008/03/islamic0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286247" cy="32146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429124" y="1214422"/>
            <a:ext cx="4572000" cy="5643578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  <a:tabLst>
                <a:tab pos="722313" algn="l"/>
              </a:tabLst>
            </a:pPr>
            <a:r>
              <a:rPr lang="th-TH" b="1" dirty="0" smtClean="0">
                <a:solidFill>
                  <a:schemeClr val="bg1"/>
                </a:solidFill>
                <a:latin typeface="Browallia New" pitchFamily="34" charset="-34"/>
              </a:rPr>
              <a:t>อาหรับรับวิทยาการของจีน อินเดีย </a:t>
            </a:r>
            <a:r>
              <a:rPr lang="th-TH" b="1" dirty="0" err="1" smtClean="0">
                <a:solidFill>
                  <a:schemeClr val="bg1"/>
                </a:solidFill>
                <a:latin typeface="Browallia New" pitchFamily="34" charset="-34"/>
              </a:rPr>
              <a:t>กรีก</a:t>
            </a:r>
            <a:r>
              <a:rPr lang="th-TH" b="1" dirty="0" smtClean="0">
                <a:solidFill>
                  <a:schemeClr val="bg1"/>
                </a:solidFill>
                <a:latin typeface="Browallia New" pitchFamily="34" charset="-34"/>
              </a:rPr>
              <a:t> และพัฒนาตลอดยุคกลาง</a:t>
            </a:r>
          </a:p>
          <a:p>
            <a:pPr marL="0" indent="0">
              <a:spcBef>
                <a:spcPts val="0"/>
              </a:spcBef>
              <a:buNone/>
              <a:tabLst>
                <a:tab pos="722313" algn="l"/>
              </a:tabLst>
            </a:pPr>
            <a:r>
              <a:rPr lang="th-TH" b="1" dirty="0" smtClean="0">
                <a:solidFill>
                  <a:schemeClr val="bg1"/>
                </a:solidFill>
                <a:latin typeface="Browallia New" pitchFamily="34" charset="-34"/>
              </a:rPr>
              <a:t>ด้านคณิตศาสตร์  เคมี  ดาราศาสตร์  การแพทย์</a:t>
            </a:r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26182-0A0A-40D0-8393-9492B3A42AC0}" type="slidenum">
              <a:rPr lang="en-US" smtClean="0"/>
              <a:pPr/>
              <a:t>25</a:t>
            </a:fld>
            <a:endParaRPr lang="en-US"/>
          </a:p>
        </p:txBody>
      </p:sp>
      <p:pic>
        <p:nvPicPr>
          <p:cNvPr id="15362" name="Picture 2" descr="http://musham.files.wordpress.com/2008/09/taqi_al_di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77776"/>
            <a:ext cx="4214810" cy="5680248"/>
          </a:xfrm>
          <a:prstGeom prst="rect">
            <a:avLst/>
          </a:prstGeom>
          <a:noFill/>
        </p:spPr>
      </p:pic>
      <p:sp>
        <p:nvSpPr>
          <p:cNvPr id="5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14422"/>
          </a:xfrm>
          <a:solidFill>
            <a:srgbClr val="00B050"/>
          </a:solidFill>
          <a:ln>
            <a:noFill/>
          </a:ln>
        </p:spPr>
        <p:txBody>
          <a:bodyPr>
            <a:normAutofit/>
          </a:bodyPr>
          <a:lstStyle/>
          <a:p>
            <a:pPr indent="360363" algn="l"/>
            <a:r>
              <a:rPr lang="th-TH" sz="4000" b="1" dirty="0" smtClean="0">
                <a:solidFill>
                  <a:schemeClr val="bg1"/>
                </a:solidFill>
                <a:cs typeface="EucrosiaUPC" pitchFamily="18" charset="-34"/>
              </a:rPr>
              <a:t>ความรู้ของโลกอิสลาม</a:t>
            </a:r>
            <a:endParaRPr lang="en-US" sz="4000" b="1" dirty="0">
              <a:solidFill>
                <a:schemeClr val="bg1"/>
              </a:solidFill>
              <a:cs typeface="EucrosiaUPC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File:Sandro Botticelli 050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l="5841" r="2629"/>
          <a:stretch>
            <a:fillRect/>
          </a:stretch>
        </p:blipFill>
        <p:spPr bwMode="auto">
          <a:xfrm>
            <a:off x="-32" y="1214422"/>
            <a:ext cx="3357586" cy="5643578"/>
          </a:xfrm>
          <a:prstGeom prst="rect">
            <a:avLst/>
          </a:prstGeom>
          <a:noFill/>
        </p:spPr>
      </p:pic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14422"/>
          </a:xfrm>
          <a:solidFill>
            <a:srgbClr val="792D2B"/>
          </a:solidFill>
          <a:ln>
            <a:noFill/>
          </a:ln>
        </p:spPr>
        <p:txBody>
          <a:bodyPr>
            <a:normAutofit/>
          </a:bodyPr>
          <a:lstStyle/>
          <a:p>
            <a:pPr indent="360363" algn="l"/>
            <a:r>
              <a:rPr lang="th-TH" sz="4000" b="1" dirty="0" smtClean="0">
                <a:solidFill>
                  <a:schemeClr val="bg1"/>
                </a:solidFill>
                <a:cs typeface="EucrosiaUPC" pitchFamily="18" charset="-34"/>
              </a:rPr>
              <a:t>ยุโรปตะวันตกยุคกลาง</a:t>
            </a:r>
            <a:endParaRPr lang="en-US" sz="4000" b="1" dirty="0">
              <a:solidFill>
                <a:schemeClr val="bg1"/>
              </a:solidFill>
              <a:cs typeface="EucrosiaUPC" pitchFamily="18" charset="-34"/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1142976" y="1428736"/>
            <a:ext cx="8001024" cy="5143536"/>
          </a:xfrm>
        </p:spPr>
        <p:txBody>
          <a:bodyPr>
            <a:normAutofit/>
          </a:bodyPr>
          <a:lstStyle/>
          <a:p>
            <a:pPr marL="0" indent="0">
              <a:buNone/>
              <a:tabLst>
                <a:tab pos="722313" algn="l"/>
              </a:tabLst>
            </a:pPr>
            <a:r>
              <a:rPr lang="en-US" b="1" dirty="0" smtClean="0">
                <a:solidFill>
                  <a:srgbClr val="002060"/>
                </a:solidFill>
                <a:latin typeface="Browallia New" pitchFamily="34" charset="-34"/>
              </a:rPr>
              <a:t>			     </a:t>
            </a:r>
            <a:r>
              <a:rPr lang="th-TH" b="1" dirty="0" smtClean="0">
                <a:latin typeface="Browallia New" pitchFamily="34" charset="-34"/>
              </a:rPr>
              <a:t>นักบุญ</a:t>
            </a:r>
            <a:r>
              <a:rPr lang="th-TH" b="1" dirty="0" err="1" smtClean="0">
                <a:latin typeface="Browallia New" pitchFamily="34" charset="-34"/>
              </a:rPr>
              <a:t>ออกัสติน</a:t>
            </a:r>
            <a:r>
              <a:rPr lang="th-TH" b="1" dirty="0" smtClean="0">
                <a:solidFill>
                  <a:srgbClr val="002060"/>
                </a:solidFill>
                <a:latin typeface="Browallia New" pitchFamily="34" charset="-34"/>
              </a:rPr>
              <a:t>รับอิทธิพลของลัทธิเพลโตใหม่</a:t>
            </a:r>
          </a:p>
          <a:p>
            <a:pPr marL="0" indent="0">
              <a:spcBef>
                <a:spcPts val="0"/>
              </a:spcBef>
              <a:buNone/>
              <a:tabLst>
                <a:tab pos="722313" algn="l"/>
                <a:tab pos="2598738" algn="l"/>
                <a:tab pos="2959100" algn="l"/>
                <a:tab pos="4127500" algn="l"/>
                <a:tab pos="4391025" algn="l"/>
              </a:tabLst>
            </a:pPr>
            <a:r>
              <a:rPr lang="th-TH" b="1" dirty="0" smtClean="0">
                <a:solidFill>
                  <a:srgbClr val="002060"/>
                </a:solidFill>
                <a:latin typeface="Browallia New" pitchFamily="34" charset="-34"/>
              </a:rPr>
              <a:t>	</a:t>
            </a:r>
            <a:r>
              <a:rPr lang="en-US" b="1" dirty="0" smtClean="0">
                <a:solidFill>
                  <a:srgbClr val="002060"/>
                </a:solidFill>
                <a:latin typeface="Browallia New" pitchFamily="34" charset="-34"/>
              </a:rPr>
              <a:t>	</a:t>
            </a:r>
            <a:r>
              <a:rPr lang="th-TH" b="1" dirty="0" smtClean="0">
                <a:solidFill>
                  <a:srgbClr val="002060"/>
                </a:solidFill>
                <a:latin typeface="Browallia New" pitchFamily="34" charset="-34"/>
              </a:rPr>
              <a:t>เพลโตใหม่ 	</a:t>
            </a:r>
            <a:r>
              <a:rPr lang="en-US" b="1" dirty="0" smtClean="0">
                <a:solidFill>
                  <a:srgbClr val="002060"/>
                </a:solidFill>
                <a:latin typeface="Browallia New" pitchFamily="34" charset="-34"/>
              </a:rPr>
              <a:t>:</a:t>
            </a:r>
            <a:r>
              <a:rPr lang="th-TH" b="1" dirty="0" smtClean="0">
                <a:solidFill>
                  <a:srgbClr val="002060"/>
                </a:solidFill>
                <a:latin typeface="Browallia New" pitchFamily="34" charset="-34"/>
              </a:rPr>
              <a:t>	ประสบการณ์ของการเป็น</a:t>
            </a:r>
            <a:r>
              <a:rPr lang="en-US" b="1" dirty="0" smtClean="0">
                <a:solidFill>
                  <a:srgbClr val="002060"/>
                </a:solidFill>
                <a:latin typeface="Browallia New" pitchFamily="34" charset="-34"/>
              </a:rPr>
              <a:t>					</a:t>
            </a:r>
            <a:r>
              <a:rPr lang="th-TH" b="1" dirty="0" smtClean="0">
                <a:solidFill>
                  <a:srgbClr val="002060"/>
                </a:solidFill>
                <a:latin typeface="Browallia New" pitchFamily="34" charset="-34"/>
              </a:rPr>
              <a:t>หนึ่งเดียว</a:t>
            </a:r>
            <a:r>
              <a:rPr lang="en-US" b="1" dirty="0" smtClean="0">
                <a:solidFill>
                  <a:srgbClr val="002060"/>
                </a:solidFill>
                <a:latin typeface="Browallia New" pitchFamily="34" charset="-34"/>
              </a:rPr>
              <a:t>   </a:t>
            </a:r>
            <a:r>
              <a:rPr lang="th-TH" b="1" dirty="0" smtClean="0">
                <a:solidFill>
                  <a:srgbClr val="002060"/>
                </a:solidFill>
                <a:latin typeface="Browallia New" pitchFamily="34" charset="-34"/>
              </a:rPr>
              <a:t>สรรพสิ่งคือ</a:t>
            </a:r>
            <a:endParaRPr lang="en-US" b="1" dirty="0" smtClean="0">
              <a:solidFill>
                <a:srgbClr val="002060"/>
              </a:solidFill>
              <a:latin typeface="Browallia New" pitchFamily="34" charset="-34"/>
            </a:endParaRPr>
          </a:p>
          <a:p>
            <a:pPr marL="0" indent="0">
              <a:spcBef>
                <a:spcPts val="0"/>
              </a:spcBef>
              <a:buNone/>
              <a:tabLst>
                <a:tab pos="722313" algn="l"/>
                <a:tab pos="2598738" algn="l"/>
                <a:tab pos="2959100" algn="l"/>
                <a:tab pos="4127500" algn="l"/>
                <a:tab pos="4391025" algn="l"/>
              </a:tabLst>
            </a:pPr>
            <a:r>
              <a:rPr lang="en-US" b="1" dirty="0" smtClean="0">
                <a:solidFill>
                  <a:srgbClr val="002060"/>
                </a:solidFill>
                <a:latin typeface="Browallia New" pitchFamily="34" charset="-34"/>
              </a:rPr>
              <a:t>					</a:t>
            </a:r>
            <a:r>
              <a:rPr lang="th-TH" b="1" dirty="0" smtClean="0">
                <a:solidFill>
                  <a:srgbClr val="002060"/>
                </a:solidFill>
                <a:latin typeface="Browallia New" pitchFamily="34" charset="-34"/>
              </a:rPr>
              <a:t>หนึ่งเดียว  (พระเจ้า)</a:t>
            </a:r>
          </a:p>
          <a:p>
            <a:pPr marL="0" indent="0">
              <a:spcBef>
                <a:spcPts val="0"/>
              </a:spcBef>
              <a:buNone/>
              <a:tabLst>
                <a:tab pos="722313" algn="l"/>
                <a:tab pos="2598738" algn="l"/>
                <a:tab pos="2959100" algn="l"/>
                <a:tab pos="4127500" algn="l"/>
                <a:tab pos="4391025" algn="l"/>
              </a:tabLst>
            </a:pPr>
            <a:r>
              <a:rPr lang="th-TH" b="1" dirty="0" smtClean="0">
                <a:solidFill>
                  <a:srgbClr val="002060"/>
                </a:solidFill>
                <a:latin typeface="Browallia New" pitchFamily="34" charset="-34"/>
              </a:rPr>
              <a:t>			</a:t>
            </a:r>
            <a:r>
              <a:rPr lang="en-US" b="1" dirty="0" smtClean="0">
                <a:solidFill>
                  <a:srgbClr val="002060"/>
                </a:solidFill>
                <a:latin typeface="Browallia New" pitchFamily="34" charset="-34"/>
              </a:rPr>
              <a:t>		</a:t>
            </a:r>
            <a:r>
              <a:rPr lang="th-TH" b="1" dirty="0" smtClean="0">
                <a:solidFill>
                  <a:srgbClr val="002060"/>
                </a:solidFill>
                <a:latin typeface="Browallia New" pitchFamily="34" charset="-34"/>
              </a:rPr>
              <a:t>วิญญาณของบุคคลหลอม</a:t>
            </a:r>
            <a:endParaRPr lang="en-US" b="1" dirty="0" smtClean="0">
              <a:solidFill>
                <a:srgbClr val="002060"/>
              </a:solidFill>
              <a:latin typeface="Browallia New" pitchFamily="34" charset="-34"/>
            </a:endParaRPr>
          </a:p>
          <a:p>
            <a:pPr marL="0" indent="0">
              <a:spcBef>
                <a:spcPts val="0"/>
              </a:spcBef>
              <a:buNone/>
              <a:tabLst>
                <a:tab pos="722313" algn="l"/>
                <a:tab pos="2598738" algn="l"/>
                <a:tab pos="2959100" algn="l"/>
                <a:tab pos="4127500" algn="l"/>
                <a:tab pos="4391025" algn="l"/>
              </a:tabLst>
            </a:pPr>
            <a:r>
              <a:rPr lang="en-US" b="1" dirty="0" smtClean="0">
                <a:solidFill>
                  <a:srgbClr val="002060"/>
                </a:solidFill>
                <a:latin typeface="Browallia New" pitchFamily="34" charset="-34"/>
              </a:rPr>
              <a:t>					</a:t>
            </a:r>
            <a:r>
              <a:rPr lang="th-TH" b="1" dirty="0" smtClean="0">
                <a:solidFill>
                  <a:srgbClr val="002060"/>
                </a:solidFill>
                <a:latin typeface="Browallia New" pitchFamily="34" charset="-34"/>
              </a:rPr>
              <a:t>เป็นหนึ่งเดียวกับพระเจ้า</a:t>
            </a:r>
          </a:p>
          <a:p>
            <a:pPr marL="0" indent="0">
              <a:buNone/>
              <a:tabLst>
                <a:tab pos="722313" algn="l"/>
                <a:tab pos="2598738" algn="l"/>
                <a:tab pos="2959100" algn="l"/>
                <a:tab pos="4127500" algn="l"/>
                <a:tab pos="4391025" algn="l"/>
              </a:tabLst>
            </a:pPr>
            <a:endParaRPr lang="th-TH" sz="1200" b="1" dirty="0" smtClean="0">
              <a:solidFill>
                <a:srgbClr val="002060"/>
              </a:solidFill>
              <a:latin typeface="Browallia New" pitchFamily="34" charset="-34"/>
            </a:endParaRPr>
          </a:p>
          <a:p>
            <a:pPr marL="0" indent="0">
              <a:buNone/>
              <a:tabLst>
                <a:tab pos="722313" algn="l"/>
                <a:tab pos="2598738" algn="l"/>
                <a:tab pos="2959100" algn="l"/>
                <a:tab pos="4127500" algn="l"/>
                <a:tab pos="4391025" algn="l"/>
              </a:tabLst>
            </a:pPr>
            <a:r>
              <a:rPr lang="th-TH" b="1" dirty="0" smtClean="0">
                <a:solidFill>
                  <a:srgbClr val="002060"/>
                </a:solidFill>
                <a:latin typeface="Browallia New" pitchFamily="34" charset="-34"/>
              </a:rPr>
              <a:t>	</a:t>
            </a:r>
            <a:r>
              <a:rPr lang="en-US" b="1" dirty="0" smtClean="0">
                <a:solidFill>
                  <a:srgbClr val="002060"/>
                </a:solidFill>
                <a:latin typeface="Browallia New" pitchFamily="34" charset="-34"/>
              </a:rPr>
              <a:t>	</a:t>
            </a:r>
            <a:r>
              <a:rPr lang="th-TH" b="1" dirty="0" smtClean="0">
                <a:solidFill>
                  <a:srgbClr val="002060"/>
                </a:solidFill>
                <a:latin typeface="Browallia New" pitchFamily="34" charset="-34"/>
              </a:rPr>
              <a:t>คริสต์	</a:t>
            </a:r>
            <a:r>
              <a:rPr lang="en-US" b="1" dirty="0" smtClean="0">
                <a:solidFill>
                  <a:srgbClr val="002060"/>
                </a:solidFill>
                <a:latin typeface="Browallia New" pitchFamily="34" charset="-34"/>
              </a:rPr>
              <a:t>:</a:t>
            </a:r>
            <a:r>
              <a:rPr lang="th-TH" b="1" dirty="0" smtClean="0">
                <a:solidFill>
                  <a:srgbClr val="002060"/>
                </a:solidFill>
                <a:latin typeface="Browallia New" pitchFamily="34" charset="-34"/>
              </a:rPr>
              <a:t>	พระเจ้ามีอยู่ในทุกสรรพสิ่ง</a:t>
            </a:r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26182-0A0A-40D0-8393-9492B3A42AC0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14422"/>
          </a:xfrm>
          <a:solidFill>
            <a:srgbClr val="792D2B"/>
          </a:solidFill>
          <a:ln>
            <a:noFill/>
          </a:ln>
        </p:spPr>
        <p:txBody>
          <a:bodyPr>
            <a:normAutofit/>
          </a:bodyPr>
          <a:lstStyle/>
          <a:p>
            <a:pPr indent="360363" algn="l"/>
            <a:r>
              <a:rPr lang="th-TH" sz="4000" b="1" dirty="0" smtClean="0">
                <a:solidFill>
                  <a:schemeClr val="bg1"/>
                </a:solidFill>
                <a:cs typeface="EucrosiaUPC" pitchFamily="18" charset="-34"/>
              </a:rPr>
              <a:t>ยุโรปตะวันตกยุคกลาง </a:t>
            </a:r>
            <a:r>
              <a:rPr lang="en-US" sz="4000" b="1" dirty="0" smtClean="0">
                <a:solidFill>
                  <a:schemeClr val="bg1"/>
                </a:solidFill>
                <a:cs typeface="EucrosiaUPC" pitchFamily="18" charset="-34"/>
              </a:rPr>
              <a:t>:</a:t>
            </a:r>
            <a:r>
              <a:rPr lang="th-TH" sz="4000" b="1" dirty="0" smtClean="0">
                <a:solidFill>
                  <a:schemeClr val="bg1"/>
                </a:solidFill>
                <a:cs typeface="EucrosiaUPC" pitchFamily="18" charset="-34"/>
              </a:rPr>
              <a:t> การใช้</a:t>
            </a:r>
            <a:r>
              <a:rPr lang="en-US" sz="4000" b="1" dirty="0" smtClean="0">
                <a:solidFill>
                  <a:schemeClr val="bg1"/>
                </a:solidFill>
                <a:cs typeface="EucrosiaUPC" pitchFamily="18" charset="-34"/>
              </a:rPr>
              <a:t> </a:t>
            </a:r>
            <a:r>
              <a:rPr lang="en-US" sz="4000" b="1" dirty="0" smtClean="0">
                <a:solidFill>
                  <a:schemeClr val="bg1"/>
                </a:solidFill>
                <a:latin typeface="Browallia New" pitchFamily="34" charset="-34"/>
                <a:cs typeface="Browallia New" pitchFamily="34" charset="-34"/>
              </a:rPr>
              <a:t>‘</a:t>
            </a:r>
            <a:r>
              <a:rPr lang="th-TH" sz="4000" b="1" dirty="0" smtClean="0">
                <a:solidFill>
                  <a:srgbClr val="FFFF00"/>
                </a:solidFill>
                <a:cs typeface="EucrosiaUPC" pitchFamily="18" charset="-34"/>
              </a:rPr>
              <a:t>เหตุผล</a:t>
            </a:r>
            <a:r>
              <a:rPr lang="en-US" sz="4000" b="1" dirty="0" smtClean="0">
                <a:solidFill>
                  <a:schemeClr val="bg1"/>
                </a:solidFill>
                <a:latin typeface="Browallia New" pitchFamily="34" charset="-34"/>
                <a:cs typeface="Browallia New" pitchFamily="34" charset="-34"/>
              </a:rPr>
              <a:t>’</a:t>
            </a:r>
            <a:r>
              <a:rPr lang="th-TH" sz="4000" b="1" dirty="0" smtClean="0">
                <a:solidFill>
                  <a:schemeClr val="bg1"/>
                </a:solidFill>
                <a:cs typeface="EucrosiaUPC" pitchFamily="18" charset="-34"/>
              </a:rPr>
              <a:t> ใน </a:t>
            </a:r>
            <a:r>
              <a:rPr lang="en-US" sz="4000" b="1" dirty="0" smtClean="0">
                <a:solidFill>
                  <a:schemeClr val="bg1"/>
                </a:solidFill>
                <a:latin typeface="Browallia New" pitchFamily="34" charset="-34"/>
                <a:cs typeface="Browallia New" pitchFamily="34" charset="-34"/>
              </a:rPr>
              <a:t>‘</a:t>
            </a:r>
            <a:r>
              <a:rPr lang="th-TH" sz="4000" b="1" dirty="0" smtClean="0">
                <a:solidFill>
                  <a:srgbClr val="FFFF00"/>
                </a:solidFill>
                <a:cs typeface="EucrosiaUPC" pitchFamily="18" charset="-34"/>
              </a:rPr>
              <a:t>ความเชื่อ</a:t>
            </a:r>
            <a:r>
              <a:rPr lang="en-US" sz="4000" b="1" dirty="0" smtClean="0">
                <a:solidFill>
                  <a:schemeClr val="bg1"/>
                </a:solidFill>
                <a:latin typeface="Browallia New" pitchFamily="34" charset="-34"/>
                <a:cs typeface="Browallia New" pitchFamily="34" charset="-34"/>
              </a:rPr>
              <a:t>’</a:t>
            </a:r>
            <a:endParaRPr lang="en-US" sz="4000" b="1" dirty="0">
              <a:solidFill>
                <a:schemeClr val="bg1"/>
              </a:solidFill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500034" y="1428736"/>
            <a:ext cx="8286808" cy="5143536"/>
          </a:xfrm>
        </p:spPr>
        <p:txBody>
          <a:bodyPr>
            <a:normAutofit/>
          </a:bodyPr>
          <a:lstStyle/>
          <a:p>
            <a:pPr marL="0" indent="0">
              <a:buNone/>
              <a:tabLst>
                <a:tab pos="722313" algn="l"/>
              </a:tabLst>
            </a:pPr>
            <a:r>
              <a:rPr lang="th-TH" b="1" dirty="0" smtClean="0">
                <a:latin typeface="Browallia New" pitchFamily="34" charset="-34"/>
              </a:rPr>
              <a:t>ศตวรรษที่ 13</a:t>
            </a:r>
            <a:endParaRPr lang="en-US" b="1" dirty="0" smtClean="0">
              <a:latin typeface="Browallia New" pitchFamily="34" charset="-34"/>
            </a:endParaRPr>
          </a:p>
          <a:p>
            <a:pPr marL="0" indent="0">
              <a:buNone/>
              <a:tabLst>
                <a:tab pos="722313" algn="l"/>
              </a:tabLst>
            </a:pPr>
            <a:r>
              <a:rPr lang="th-TH" b="1" dirty="0" smtClean="0">
                <a:latin typeface="Browallia New" pitchFamily="34" charset="-34"/>
              </a:rPr>
              <a:t>นักบุญ</a:t>
            </a:r>
            <a:r>
              <a:rPr lang="th-TH" b="1" dirty="0" err="1" smtClean="0">
                <a:latin typeface="Browallia New" pitchFamily="34" charset="-34"/>
              </a:rPr>
              <a:t>โธมัส</a:t>
            </a:r>
            <a:r>
              <a:rPr lang="th-TH" b="1" dirty="0" smtClean="0">
                <a:latin typeface="Browallia New" pitchFamily="34" charset="-34"/>
              </a:rPr>
              <a:t> </a:t>
            </a:r>
            <a:r>
              <a:rPr lang="th-TH" b="1" dirty="0" err="1" smtClean="0">
                <a:latin typeface="Browallia New" pitchFamily="34" charset="-34"/>
              </a:rPr>
              <a:t>อไค</a:t>
            </a:r>
            <a:r>
              <a:rPr lang="th-TH" b="1" dirty="0" smtClean="0">
                <a:latin typeface="Browallia New" pitchFamily="34" charset="-34"/>
              </a:rPr>
              <a:t>วนัส  (1225 – 1274)</a:t>
            </a:r>
          </a:p>
          <a:p>
            <a:pPr marL="0" indent="0">
              <a:buNone/>
              <a:tabLst>
                <a:tab pos="722313" algn="l"/>
                <a:tab pos="2598738" algn="l"/>
                <a:tab pos="2959100" algn="l"/>
              </a:tabLst>
            </a:pPr>
            <a:r>
              <a:rPr lang="th-TH" b="1" dirty="0" smtClean="0">
                <a:latin typeface="Browallia New" pitchFamily="34" charset="-34"/>
              </a:rPr>
              <a:t>	ผสานการเข้าถึงความจริงด้วยเหตุผล เข้ากับศรัทธา</a:t>
            </a:r>
          </a:p>
          <a:p>
            <a:pPr marL="0" indent="0">
              <a:spcBef>
                <a:spcPts val="0"/>
              </a:spcBef>
              <a:buNone/>
              <a:tabLst>
                <a:tab pos="722313" algn="l"/>
                <a:tab pos="2598738" algn="l"/>
                <a:tab pos="2959100" algn="l"/>
              </a:tabLst>
            </a:pPr>
            <a:r>
              <a:rPr lang="th-TH" b="1" dirty="0" smtClean="0">
                <a:latin typeface="Browallia New" pitchFamily="34" charset="-34"/>
              </a:rPr>
              <a:t>	ในศาสนาคริสต์</a:t>
            </a:r>
          </a:p>
          <a:p>
            <a:pPr marL="0" indent="0">
              <a:spcBef>
                <a:spcPts val="0"/>
              </a:spcBef>
              <a:buNone/>
              <a:tabLst>
                <a:tab pos="722313" algn="l"/>
                <a:tab pos="2598738" algn="l"/>
                <a:tab pos="2959100" algn="l"/>
              </a:tabLst>
            </a:pPr>
            <a:endParaRPr lang="th-TH" b="1" dirty="0" smtClean="0">
              <a:latin typeface="Browallia New" pitchFamily="34" charset="-34"/>
            </a:endParaRPr>
          </a:p>
          <a:p>
            <a:pPr marL="0" indent="0">
              <a:spcBef>
                <a:spcPts val="0"/>
              </a:spcBef>
              <a:buNone/>
              <a:tabLst>
                <a:tab pos="722313" algn="l"/>
                <a:tab pos="2598738" algn="l"/>
                <a:tab pos="2959100" algn="l"/>
              </a:tabLst>
            </a:pPr>
            <a:r>
              <a:rPr lang="th-TH" b="1" dirty="0" smtClean="0">
                <a:latin typeface="Browallia New" pitchFamily="34" charset="-34"/>
              </a:rPr>
              <a:t>	ชาวคริสต์ยอมรับความจริงของโลกวัตถุแบบ</a:t>
            </a:r>
            <a:r>
              <a:rPr lang="th-TH" b="1" dirty="0" err="1" smtClean="0">
                <a:latin typeface="Browallia New" pitchFamily="34" charset="-34"/>
              </a:rPr>
              <a:t>อริส</a:t>
            </a:r>
            <a:r>
              <a:rPr lang="th-TH" b="1" dirty="0" smtClean="0">
                <a:latin typeface="Browallia New" pitchFamily="34" charset="-34"/>
              </a:rPr>
              <a:t>โต</a:t>
            </a:r>
            <a:r>
              <a:rPr lang="th-TH" b="1" dirty="0" err="1" smtClean="0">
                <a:latin typeface="Browallia New" pitchFamily="34" charset="-34"/>
              </a:rPr>
              <a:t>เติล</a:t>
            </a:r>
            <a:r>
              <a:rPr lang="th-TH" b="1" dirty="0" smtClean="0">
                <a:latin typeface="Browallia New" pitchFamily="34" charset="-34"/>
              </a:rPr>
              <a:t>ได้</a:t>
            </a:r>
          </a:p>
          <a:p>
            <a:pPr marL="0" indent="0">
              <a:spcBef>
                <a:spcPts val="0"/>
              </a:spcBef>
              <a:buNone/>
              <a:tabLst>
                <a:tab pos="722313" algn="l"/>
                <a:tab pos="2598738" algn="l"/>
                <a:tab pos="2959100" algn="l"/>
              </a:tabLst>
            </a:pPr>
            <a:r>
              <a:rPr lang="th-TH" b="1" dirty="0" smtClean="0">
                <a:latin typeface="Browallia New" pitchFamily="34" charset="-34"/>
              </a:rPr>
              <a:t>	</a:t>
            </a:r>
            <a:r>
              <a:rPr lang="en-US" b="1" dirty="0" smtClean="0">
                <a:latin typeface="Browallia New" pitchFamily="34" charset="-34"/>
              </a:rPr>
              <a:t>:</a:t>
            </a:r>
            <a:r>
              <a:rPr lang="th-TH" b="1" dirty="0" smtClean="0">
                <a:latin typeface="Browallia New" pitchFamily="34" charset="-34"/>
              </a:rPr>
              <a:t> </a:t>
            </a:r>
            <a:r>
              <a:rPr lang="th-TH" b="1" i="1" dirty="0" smtClean="0">
                <a:solidFill>
                  <a:schemeClr val="accent1">
                    <a:lumMod val="50000"/>
                  </a:schemeClr>
                </a:solidFill>
                <a:latin typeface="Browallia New" pitchFamily="34" charset="-34"/>
              </a:rPr>
              <a:t>เรื่องตรรกวิทยา  ทฤษฎีความรู้  ปรัชญาธรรมชาติ</a:t>
            </a:r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26182-0A0A-40D0-8393-9492B3A42AC0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14422"/>
          </a:xfrm>
          <a:solidFill>
            <a:srgbClr val="792D2B"/>
          </a:solidFill>
          <a:ln>
            <a:noFill/>
          </a:ln>
        </p:spPr>
        <p:txBody>
          <a:bodyPr>
            <a:normAutofit/>
          </a:bodyPr>
          <a:lstStyle/>
          <a:p>
            <a:pPr indent="360363" algn="l"/>
            <a:r>
              <a:rPr lang="th-TH" sz="4000" b="1" dirty="0" smtClean="0">
                <a:solidFill>
                  <a:schemeClr val="bg1"/>
                </a:solidFill>
                <a:cs typeface="EucrosiaUPC" pitchFamily="18" charset="-34"/>
              </a:rPr>
              <a:t>พัฒนาการของความรู้ทางวิทยาศาสตร์</a:t>
            </a:r>
            <a:endParaRPr lang="en-US" sz="4000" b="1" dirty="0">
              <a:solidFill>
                <a:schemeClr val="bg1"/>
              </a:solidFill>
              <a:cs typeface="EucrosiaUPC" pitchFamily="18" charset="-34"/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500034" y="1428736"/>
            <a:ext cx="8429684" cy="5143536"/>
          </a:xfrm>
        </p:spPr>
        <p:txBody>
          <a:bodyPr>
            <a:normAutofit/>
          </a:bodyPr>
          <a:lstStyle/>
          <a:p>
            <a:pPr marL="0" indent="0">
              <a:buNone/>
              <a:tabLst>
                <a:tab pos="722313" algn="l"/>
              </a:tabLst>
            </a:pPr>
            <a:r>
              <a:rPr lang="th-TH" b="1" dirty="0" smtClean="0">
                <a:solidFill>
                  <a:srgbClr val="002060"/>
                </a:solidFill>
                <a:latin typeface="Browallia New" pitchFamily="34" charset="-34"/>
              </a:rPr>
              <a:t>หลังสมัย</a:t>
            </a:r>
            <a:r>
              <a:rPr lang="th-TH" b="1" dirty="0" err="1" smtClean="0">
                <a:solidFill>
                  <a:srgbClr val="002060"/>
                </a:solidFill>
                <a:latin typeface="Browallia New" pitchFamily="34" charset="-34"/>
              </a:rPr>
              <a:t>นักบุญอ</a:t>
            </a:r>
            <a:r>
              <a:rPr lang="th-TH" b="1" dirty="0" smtClean="0">
                <a:solidFill>
                  <a:srgbClr val="002060"/>
                </a:solidFill>
                <a:latin typeface="Browallia New" pitchFamily="34" charset="-34"/>
              </a:rPr>
              <a:t>ไควนัส</a:t>
            </a:r>
          </a:p>
          <a:p>
            <a:pPr marL="0" indent="0">
              <a:buNone/>
              <a:tabLst>
                <a:tab pos="722313" algn="l"/>
                <a:tab pos="2598738" algn="l"/>
                <a:tab pos="2959100" algn="l"/>
              </a:tabLst>
            </a:pPr>
            <a:r>
              <a:rPr lang="th-TH" b="1" dirty="0" smtClean="0">
                <a:solidFill>
                  <a:srgbClr val="002060"/>
                </a:solidFill>
                <a:latin typeface="Browallia New" pitchFamily="34" charset="-34"/>
              </a:rPr>
              <a:t>	ปรัชญาและวิทยาศาสตร์ แยกตัวจาก</a:t>
            </a:r>
            <a:r>
              <a:rPr lang="th-TH" b="1" dirty="0" err="1" smtClean="0">
                <a:solidFill>
                  <a:srgbClr val="002060"/>
                </a:solidFill>
                <a:latin typeface="Browallia New" pitchFamily="34" charset="-34"/>
              </a:rPr>
              <a:t>เทว</a:t>
            </a:r>
            <a:r>
              <a:rPr lang="th-TH" b="1" dirty="0" smtClean="0">
                <a:solidFill>
                  <a:srgbClr val="002060"/>
                </a:solidFill>
                <a:latin typeface="Browallia New" pitchFamily="34" charset="-34"/>
              </a:rPr>
              <a:t>วิทยา</a:t>
            </a:r>
          </a:p>
          <a:p>
            <a:pPr marL="0" indent="0">
              <a:buNone/>
              <a:tabLst>
                <a:tab pos="722313" algn="l"/>
                <a:tab pos="2598738" algn="l"/>
                <a:tab pos="2959100" algn="l"/>
              </a:tabLst>
            </a:pPr>
            <a:endParaRPr lang="th-TH" b="1" dirty="0" smtClean="0">
              <a:solidFill>
                <a:srgbClr val="002060"/>
              </a:solidFill>
              <a:latin typeface="Browallia New" pitchFamily="34" charset="-34"/>
            </a:endParaRPr>
          </a:p>
          <a:p>
            <a:pPr marL="0" indent="0">
              <a:buNone/>
              <a:tabLst>
                <a:tab pos="722313" algn="l"/>
                <a:tab pos="985838" algn="l"/>
                <a:tab pos="1250950" algn="l"/>
              </a:tabLst>
            </a:pPr>
            <a:r>
              <a:rPr lang="th-TH" b="1" dirty="0" smtClean="0">
                <a:solidFill>
                  <a:srgbClr val="002060"/>
                </a:solidFill>
                <a:latin typeface="Browallia New" pitchFamily="34" charset="-34"/>
              </a:rPr>
              <a:t>		-	เปิดช่องทางให้เกิดวิธีการใหม่ทางวิทยาศาสตร์</a:t>
            </a:r>
          </a:p>
          <a:p>
            <a:pPr marL="0" indent="0">
              <a:buNone/>
              <a:tabLst>
                <a:tab pos="722313" algn="l"/>
                <a:tab pos="985838" algn="l"/>
                <a:tab pos="1250950" algn="l"/>
              </a:tabLst>
            </a:pPr>
            <a:r>
              <a:rPr lang="th-TH" b="1" dirty="0" smtClean="0">
                <a:solidFill>
                  <a:srgbClr val="002060"/>
                </a:solidFill>
                <a:latin typeface="Browallia New" pitchFamily="34" charset="-34"/>
              </a:rPr>
              <a:t>		-	การตั้งมหาวิทยาลัย ซึ่งมีการสอน “</a:t>
            </a:r>
            <a:r>
              <a:rPr lang="th-TH" b="1" i="1" dirty="0" smtClean="0">
                <a:solidFill>
                  <a:srgbClr val="002060"/>
                </a:solidFill>
                <a:latin typeface="Browallia New" pitchFamily="34" charset="-34"/>
              </a:rPr>
              <a:t>ปรัชญาธรรมชาติ</a:t>
            </a:r>
            <a:r>
              <a:rPr lang="th-TH" b="1" dirty="0" smtClean="0">
                <a:solidFill>
                  <a:srgbClr val="002060"/>
                </a:solidFill>
                <a:latin typeface="Browallia New" pitchFamily="34" charset="-34"/>
              </a:rPr>
              <a:t>”</a:t>
            </a:r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26182-0A0A-40D0-8393-9492B3A42AC0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14422"/>
          </a:xfrm>
          <a:solidFill>
            <a:srgbClr val="FFFF00"/>
          </a:solidFill>
          <a:ln>
            <a:noFill/>
          </a:ln>
        </p:spPr>
        <p:txBody>
          <a:bodyPr>
            <a:normAutofit/>
          </a:bodyPr>
          <a:lstStyle/>
          <a:p>
            <a:pPr indent="360363" algn="l"/>
            <a:r>
              <a:rPr lang="th-TH" sz="4000" b="1" dirty="0" smtClean="0">
                <a:solidFill>
                  <a:srgbClr val="9900CC"/>
                </a:solidFill>
                <a:cs typeface="EucrosiaUPC" pitchFamily="18" charset="-34"/>
              </a:rPr>
              <a:t>โลกและจักรวาลแบบคริสต์ </a:t>
            </a:r>
            <a:r>
              <a:rPr lang="en-US" sz="4000" b="1" dirty="0" smtClean="0">
                <a:solidFill>
                  <a:srgbClr val="9900CC"/>
                </a:solidFill>
                <a:cs typeface="EucrosiaUPC" pitchFamily="18" charset="-34"/>
              </a:rPr>
              <a:t>: </a:t>
            </a:r>
            <a:r>
              <a:rPr lang="th-TH" sz="4000" b="1" dirty="0" smtClean="0">
                <a:solidFill>
                  <a:srgbClr val="9900CC"/>
                </a:solidFill>
                <a:cs typeface="EucrosiaUPC" pitchFamily="18" charset="-34"/>
              </a:rPr>
              <a:t>ความเปลี่ยนแปลง</a:t>
            </a:r>
            <a:endParaRPr lang="en-US" sz="4000" b="1" dirty="0">
              <a:solidFill>
                <a:srgbClr val="9900CC"/>
              </a:solidFill>
              <a:cs typeface="EucrosiaUPC" pitchFamily="18" charset="-34"/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500034" y="1428736"/>
            <a:ext cx="8286808" cy="5143536"/>
          </a:xfrm>
        </p:spPr>
        <p:txBody>
          <a:bodyPr>
            <a:normAutofit/>
          </a:bodyPr>
          <a:lstStyle/>
          <a:p>
            <a:pPr marL="0" indent="0">
              <a:buNone/>
              <a:tabLst>
                <a:tab pos="722313" algn="l"/>
                <a:tab pos="2598738" algn="l"/>
                <a:tab pos="2959100" algn="l"/>
              </a:tabLst>
            </a:pPr>
            <a:r>
              <a:rPr lang="th-TH" b="1" dirty="0" smtClean="0">
                <a:solidFill>
                  <a:srgbClr val="002060"/>
                </a:solidFill>
                <a:latin typeface="Browallia New" pitchFamily="34" charset="-34"/>
              </a:rPr>
              <a:t>ศตวรรษที่ 15 - 16</a:t>
            </a:r>
          </a:p>
          <a:p>
            <a:pPr marL="0" indent="0">
              <a:buNone/>
              <a:tabLst>
                <a:tab pos="722313" algn="l"/>
                <a:tab pos="2598738" algn="l"/>
                <a:tab pos="2959100" algn="l"/>
              </a:tabLst>
            </a:pPr>
            <a:r>
              <a:rPr lang="th-TH" b="1" dirty="0" smtClean="0">
                <a:solidFill>
                  <a:srgbClr val="002060"/>
                </a:solidFill>
                <a:latin typeface="Browallia New" pitchFamily="34" charset="-34"/>
              </a:rPr>
              <a:t>	เกิดยุคฟื้นฟูศิลปวิทยาการและการปฏิรูปศาสนา</a:t>
            </a:r>
          </a:p>
          <a:p>
            <a:pPr marL="0" indent="0">
              <a:spcBef>
                <a:spcPts val="0"/>
              </a:spcBef>
              <a:buNone/>
              <a:tabLst>
                <a:tab pos="722313" algn="l"/>
                <a:tab pos="985838" algn="l"/>
                <a:tab pos="1250950" algn="l"/>
              </a:tabLst>
            </a:pPr>
            <a:r>
              <a:rPr lang="th-TH" b="1" dirty="0" smtClean="0">
                <a:solidFill>
                  <a:srgbClr val="002060"/>
                </a:solidFill>
                <a:latin typeface="Browallia New" pitchFamily="34" charset="-34"/>
              </a:rPr>
              <a:t>		</a:t>
            </a:r>
            <a:endParaRPr lang="th-TH" sz="1600" b="1" dirty="0" smtClean="0">
              <a:solidFill>
                <a:srgbClr val="002060"/>
              </a:solidFill>
              <a:latin typeface="Browallia New" pitchFamily="34" charset="-34"/>
            </a:endParaRPr>
          </a:p>
          <a:p>
            <a:pPr marL="0" indent="0">
              <a:spcBef>
                <a:spcPts val="0"/>
              </a:spcBef>
              <a:buNone/>
              <a:tabLst>
                <a:tab pos="722313" algn="l"/>
                <a:tab pos="985838" algn="l"/>
                <a:tab pos="1250950" algn="l"/>
              </a:tabLst>
            </a:pPr>
            <a:r>
              <a:rPr lang="th-TH" b="1" dirty="0" smtClean="0">
                <a:solidFill>
                  <a:srgbClr val="002060"/>
                </a:solidFill>
                <a:latin typeface="Browallia New" pitchFamily="34" charset="-34"/>
              </a:rPr>
              <a:t>		-	การเปลี่ยนแปลงด้านเศรษฐกิจจากเกษตรกรรมสู่การค้า</a:t>
            </a:r>
          </a:p>
          <a:p>
            <a:pPr marL="0" indent="0">
              <a:spcBef>
                <a:spcPts val="0"/>
              </a:spcBef>
              <a:buNone/>
              <a:tabLst>
                <a:tab pos="722313" algn="l"/>
                <a:tab pos="985838" algn="l"/>
                <a:tab pos="1250950" algn="l"/>
              </a:tabLst>
            </a:pPr>
            <a:r>
              <a:rPr lang="th-TH" b="1" dirty="0" smtClean="0">
                <a:solidFill>
                  <a:srgbClr val="002060"/>
                </a:solidFill>
                <a:latin typeface="Browallia New" pitchFamily="34" charset="-34"/>
              </a:rPr>
              <a:t>			และเงินตรา ปลายยุคกลาง</a:t>
            </a:r>
          </a:p>
          <a:p>
            <a:pPr marL="0" indent="0">
              <a:spcBef>
                <a:spcPts val="0"/>
              </a:spcBef>
              <a:buNone/>
              <a:tabLst>
                <a:tab pos="722313" algn="l"/>
                <a:tab pos="985838" algn="l"/>
                <a:tab pos="1250950" algn="l"/>
              </a:tabLst>
            </a:pPr>
            <a:endParaRPr lang="th-TH" b="1" dirty="0" smtClean="0">
              <a:solidFill>
                <a:srgbClr val="002060"/>
              </a:solidFill>
              <a:latin typeface="Browallia New" pitchFamily="34" charset="-34"/>
            </a:endParaRPr>
          </a:p>
          <a:p>
            <a:pPr marL="0" indent="0">
              <a:spcBef>
                <a:spcPts val="0"/>
              </a:spcBef>
              <a:buNone/>
              <a:tabLst>
                <a:tab pos="722313" algn="l"/>
                <a:tab pos="985838" algn="l"/>
                <a:tab pos="1250950" algn="l"/>
              </a:tabLst>
            </a:pPr>
            <a:r>
              <a:rPr lang="th-TH" b="1" dirty="0" smtClean="0">
                <a:solidFill>
                  <a:srgbClr val="002060"/>
                </a:solidFill>
                <a:latin typeface="Browallia New" pitchFamily="34" charset="-34"/>
              </a:rPr>
              <a:t>		-	เข็มทิศ  ปืนยาว  แท่นพิมพ์  กล้องส่องทางไกล</a:t>
            </a:r>
          </a:p>
          <a:p>
            <a:pPr marL="0" indent="0">
              <a:spcBef>
                <a:spcPts val="0"/>
              </a:spcBef>
              <a:buNone/>
              <a:tabLst>
                <a:tab pos="722313" algn="l"/>
                <a:tab pos="985838" algn="l"/>
                <a:tab pos="1250950" algn="l"/>
              </a:tabLst>
            </a:pPr>
            <a:r>
              <a:rPr lang="th-TH" b="1" dirty="0" smtClean="0">
                <a:solidFill>
                  <a:srgbClr val="002060"/>
                </a:solidFill>
                <a:latin typeface="Browallia New" pitchFamily="34" charset="-34"/>
              </a:rPr>
              <a:t>			และสิ่งประดิษฐ์ต่าง ๆ</a:t>
            </a:r>
            <a:endParaRPr lang="en-US" b="1" dirty="0" smtClean="0">
              <a:solidFill>
                <a:srgbClr val="002060"/>
              </a:solidFill>
              <a:latin typeface="Browallia New" pitchFamily="34" charset="-34"/>
            </a:endParaRPr>
          </a:p>
          <a:p>
            <a:pPr marL="0" indent="0">
              <a:spcBef>
                <a:spcPts val="0"/>
              </a:spcBef>
              <a:buNone/>
              <a:tabLst>
                <a:tab pos="722313" algn="l"/>
                <a:tab pos="985838" algn="l"/>
                <a:tab pos="1250950" algn="l"/>
              </a:tabLst>
            </a:pPr>
            <a:endParaRPr lang="th-TH" b="1" dirty="0" smtClean="0">
              <a:solidFill>
                <a:srgbClr val="002060"/>
              </a:solidFill>
              <a:latin typeface="Browallia New" pitchFamily="34" charset="-34"/>
            </a:endParaRPr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26182-0A0A-40D0-8393-9492B3A42AC0}" type="slidenum">
              <a:rPr lang="en-US" smtClean="0"/>
              <a:pPr/>
              <a:t>29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5000">
              <a:srgbClr val="7030A0">
                <a:alpha val="16000"/>
              </a:srgbClr>
            </a:gs>
            <a:gs pos="64999">
              <a:srgbClr val="F0EBD5"/>
            </a:gs>
            <a:gs pos="100000">
              <a:srgbClr val="D1C39F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14422"/>
          </a:xfrm>
          <a:solidFill>
            <a:srgbClr val="FFC000"/>
          </a:solidFill>
          <a:ln>
            <a:noFill/>
          </a:ln>
        </p:spPr>
        <p:txBody>
          <a:bodyPr>
            <a:normAutofit/>
          </a:bodyPr>
          <a:lstStyle/>
          <a:p>
            <a:pPr indent="360363" algn="l"/>
            <a:r>
              <a:rPr lang="th-TH" sz="4000" b="1" dirty="0" smtClean="0">
                <a:solidFill>
                  <a:schemeClr val="tx2">
                    <a:lumMod val="75000"/>
                  </a:schemeClr>
                </a:solidFill>
                <a:cs typeface="EucrosiaUPC" pitchFamily="18" charset="-34"/>
              </a:rPr>
              <a:t>โลกและจักรวาล </a:t>
            </a:r>
            <a:r>
              <a:rPr lang="en-US" sz="4000" b="1" dirty="0" smtClean="0">
                <a:solidFill>
                  <a:schemeClr val="tx2">
                    <a:lumMod val="75000"/>
                  </a:schemeClr>
                </a:solidFill>
                <a:cs typeface="EucrosiaUPC" pitchFamily="18" charset="-34"/>
              </a:rPr>
              <a:t>: </a:t>
            </a:r>
            <a:r>
              <a:rPr lang="th-TH" sz="4000" b="1" dirty="0" smtClean="0">
                <a:solidFill>
                  <a:schemeClr val="tx2">
                    <a:lumMod val="75000"/>
                  </a:schemeClr>
                </a:solidFill>
                <a:cs typeface="EucrosiaUPC" pitchFamily="18" charset="-34"/>
              </a:rPr>
              <a:t>วิธีคิดของมนุษย์ในการแสวงหาคำตอบ</a:t>
            </a:r>
            <a:endParaRPr lang="en-US" sz="4000" b="1" dirty="0">
              <a:solidFill>
                <a:schemeClr val="tx2">
                  <a:lumMod val="75000"/>
                </a:schemeClr>
              </a:solidFill>
              <a:cs typeface="EucrosiaUPC" pitchFamily="18" charset="-34"/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1214414" y="4857760"/>
            <a:ext cx="7472386" cy="1785950"/>
          </a:xfrm>
        </p:spPr>
        <p:txBody>
          <a:bodyPr/>
          <a:lstStyle/>
          <a:p>
            <a:pPr>
              <a:buNone/>
            </a:pPr>
            <a:r>
              <a:rPr lang="th-TH" b="1" dirty="0" smtClean="0"/>
              <a:t>1.	วิธีคิดที่พึ่งพิงตำนาน / เทพปกรณัม / ศาสนา</a:t>
            </a:r>
          </a:p>
          <a:p>
            <a:pPr>
              <a:buNone/>
            </a:pPr>
            <a:r>
              <a:rPr lang="th-TH" b="1" dirty="0" smtClean="0"/>
              <a:t>2.	วิธีคิดที่อยู่บนพื้นฐานของประสบการณ์และเหตุผล</a:t>
            </a:r>
            <a:endParaRPr lang="en-US" b="1" dirty="0"/>
          </a:p>
        </p:txBody>
      </p:sp>
      <p:pic>
        <p:nvPicPr>
          <p:cNvPr id="10246" name="Picture 6" descr="http://people.hofstra.edu/Daniel_M_Varisco/adevega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357298"/>
            <a:ext cx="2143873" cy="3219443"/>
          </a:xfrm>
          <a:prstGeom prst="rect">
            <a:avLst/>
          </a:prstGeom>
          <a:noFill/>
        </p:spPr>
      </p:pic>
      <p:pic>
        <p:nvPicPr>
          <p:cNvPr id="10248" name="Picture 8" descr="http://www.keepbanderabeautiful.org/nasa-earth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71802" y="1374214"/>
            <a:ext cx="5572164" cy="3188247"/>
          </a:xfrm>
          <a:prstGeom prst="rect">
            <a:avLst/>
          </a:prstGeom>
          <a:noFill/>
        </p:spPr>
      </p:pic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26182-0A0A-40D0-8393-9492B3A42AC0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สี่เหลี่ยมผืนผ้า 7"/>
          <p:cNvSpPr/>
          <p:nvPr/>
        </p:nvSpPr>
        <p:spPr>
          <a:xfrm>
            <a:off x="4572000" y="1214422"/>
            <a:ext cx="4572000" cy="56435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14422"/>
          </a:xfrm>
          <a:solidFill>
            <a:schemeClr val="accent2"/>
          </a:solidFill>
          <a:ln>
            <a:noFill/>
          </a:ln>
        </p:spPr>
        <p:txBody>
          <a:bodyPr>
            <a:normAutofit/>
          </a:bodyPr>
          <a:lstStyle/>
          <a:p>
            <a:pPr indent="360363" algn="l"/>
            <a:r>
              <a:rPr lang="th-TH" sz="4000" b="1" dirty="0" smtClean="0">
                <a:solidFill>
                  <a:srgbClr val="FFFF00"/>
                </a:solidFill>
                <a:cs typeface="EucrosiaUPC" pitchFamily="18" charset="-34"/>
              </a:rPr>
              <a:t>โลกและจักรวาล </a:t>
            </a:r>
            <a:r>
              <a:rPr lang="en-US" sz="4000" b="1" dirty="0" smtClean="0">
                <a:solidFill>
                  <a:srgbClr val="FFFF00"/>
                </a:solidFill>
                <a:cs typeface="EucrosiaUPC" pitchFamily="18" charset="-34"/>
              </a:rPr>
              <a:t>: </a:t>
            </a:r>
            <a:r>
              <a:rPr lang="th-TH" sz="4000" b="1" dirty="0" smtClean="0">
                <a:solidFill>
                  <a:srgbClr val="FFFF00"/>
                </a:solidFill>
                <a:cs typeface="EucrosiaUPC" pitchFamily="18" charset="-34"/>
              </a:rPr>
              <a:t>ระบบสุริยะ</a:t>
            </a:r>
            <a:endParaRPr lang="en-US" sz="4000" b="1" dirty="0">
              <a:solidFill>
                <a:srgbClr val="FFFF00"/>
              </a:solidFill>
              <a:cs typeface="EucrosiaUPC" pitchFamily="18" charset="-34"/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214282" y="1428736"/>
            <a:ext cx="8715436" cy="5286412"/>
          </a:xfrm>
        </p:spPr>
        <p:txBody>
          <a:bodyPr>
            <a:normAutofit/>
          </a:bodyPr>
          <a:lstStyle/>
          <a:p>
            <a:pPr marL="0" indent="0">
              <a:buNone/>
              <a:tabLst>
                <a:tab pos="722313" algn="l"/>
                <a:tab pos="2598738" algn="l"/>
                <a:tab pos="2959100" algn="l"/>
              </a:tabLst>
            </a:pPr>
            <a:r>
              <a:rPr lang="th-TH" b="1" dirty="0" smtClean="0">
                <a:solidFill>
                  <a:srgbClr val="002060"/>
                </a:solidFill>
                <a:latin typeface="Browallia New" pitchFamily="34" charset="-34"/>
              </a:rPr>
              <a:t>ศตวรรษที่ 16</a:t>
            </a:r>
          </a:p>
          <a:p>
            <a:pPr marL="0" indent="0">
              <a:spcBef>
                <a:spcPts val="0"/>
              </a:spcBef>
              <a:buNone/>
              <a:tabLst>
                <a:tab pos="444500" algn="l"/>
                <a:tab pos="722313" algn="l"/>
                <a:tab pos="2598738" algn="l"/>
                <a:tab pos="2959100" algn="l"/>
              </a:tabLst>
            </a:pPr>
            <a:endParaRPr lang="th-TH" b="1" dirty="0" smtClean="0">
              <a:solidFill>
                <a:srgbClr val="002060"/>
              </a:solidFill>
              <a:latin typeface="Browallia New" pitchFamily="34" charset="-34"/>
            </a:endParaRPr>
          </a:p>
          <a:p>
            <a:pPr marL="0" indent="0">
              <a:spcBef>
                <a:spcPts val="0"/>
              </a:spcBef>
              <a:buNone/>
              <a:tabLst>
                <a:tab pos="444500" algn="l"/>
                <a:tab pos="722313" algn="l"/>
                <a:tab pos="2598738" algn="l"/>
                <a:tab pos="2959100" algn="l"/>
              </a:tabLst>
            </a:pPr>
            <a:endParaRPr lang="th-TH" b="1" dirty="0" smtClean="0">
              <a:solidFill>
                <a:srgbClr val="002060"/>
              </a:solidFill>
              <a:latin typeface="Browallia New" pitchFamily="34" charset="-34"/>
            </a:endParaRPr>
          </a:p>
          <a:p>
            <a:pPr marL="0" indent="0">
              <a:spcBef>
                <a:spcPts val="0"/>
              </a:spcBef>
              <a:buNone/>
              <a:tabLst>
                <a:tab pos="444500" algn="l"/>
                <a:tab pos="722313" algn="l"/>
                <a:tab pos="2598738" algn="l"/>
                <a:tab pos="2959100" algn="l"/>
              </a:tabLst>
            </a:pPr>
            <a:endParaRPr lang="th-TH" b="1" dirty="0" smtClean="0">
              <a:solidFill>
                <a:srgbClr val="002060"/>
              </a:solidFill>
              <a:latin typeface="Browallia New" pitchFamily="34" charset="-34"/>
            </a:endParaRPr>
          </a:p>
          <a:p>
            <a:pPr marL="0" indent="0">
              <a:spcBef>
                <a:spcPts val="0"/>
              </a:spcBef>
              <a:buNone/>
              <a:tabLst>
                <a:tab pos="444500" algn="l"/>
                <a:tab pos="722313" algn="l"/>
                <a:tab pos="2598738" algn="l"/>
                <a:tab pos="2959100" algn="l"/>
              </a:tabLst>
            </a:pPr>
            <a:endParaRPr lang="th-TH" b="1" dirty="0" smtClean="0">
              <a:solidFill>
                <a:srgbClr val="002060"/>
              </a:solidFill>
              <a:latin typeface="Browallia New" pitchFamily="34" charset="-34"/>
            </a:endParaRPr>
          </a:p>
          <a:p>
            <a:pPr marL="0" indent="0">
              <a:spcBef>
                <a:spcPts val="0"/>
              </a:spcBef>
              <a:buNone/>
              <a:tabLst>
                <a:tab pos="444500" algn="l"/>
                <a:tab pos="722313" algn="l"/>
                <a:tab pos="2598738" algn="l"/>
                <a:tab pos="2959100" algn="l"/>
              </a:tabLst>
            </a:pPr>
            <a:endParaRPr lang="th-TH" b="1" dirty="0" smtClean="0">
              <a:solidFill>
                <a:srgbClr val="002060"/>
              </a:solidFill>
              <a:latin typeface="Browallia New" pitchFamily="34" charset="-34"/>
            </a:endParaRPr>
          </a:p>
          <a:p>
            <a:pPr marL="0" indent="0">
              <a:spcBef>
                <a:spcPts val="0"/>
              </a:spcBef>
              <a:buNone/>
              <a:tabLst>
                <a:tab pos="444500" algn="l"/>
                <a:tab pos="722313" algn="l"/>
                <a:tab pos="2598738" algn="l"/>
                <a:tab pos="2959100" algn="l"/>
              </a:tabLst>
            </a:pPr>
            <a:endParaRPr lang="th-TH" b="1" dirty="0" smtClean="0">
              <a:solidFill>
                <a:srgbClr val="002060"/>
              </a:solidFill>
              <a:latin typeface="Browallia New" pitchFamily="34" charset="-34"/>
            </a:endParaRPr>
          </a:p>
          <a:p>
            <a:pPr marL="0" indent="0">
              <a:spcBef>
                <a:spcPts val="0"/>
              </a:spcBef>
              <a:buNone/>
              <a:tabLst>
                <a:tab pos="444500" algn="l"/>
                <a:tab pos="722313" algn="l"/>
                <a:tab pos="2598738" algn="l"/>
                <a:tab pos="2959100" algn="l"/>
                <a:tab pos="3500438" algn="l"/>
              </a:tabLst>
            </a:pPr>
            <a:r>
              <a:rPr lang="th-TH" sz="3000" b="1" dirty="0" smtClean="0">
                <a:solidFill>
                  <a:srgbClr val="002060"/>
                </a:solidFill>
                <a:latin typeface="Browallia New" pitchFamily="34" charset="-34"/>
              </a:rPr>
              <a:t>นิโค</a:t>
            </a:r>
            <a:r>
              <a:rPr lang="th-TH" sz="3000" b="1" dirty="0" err="1" smtClean="0">
                <a:solidFill>
                  <a:srgbClr val="002060"/>
                </a:solidFill>
                <a:latin typeface="Browallia New" pitchFamily="34" charset="-34"/>
              </a:rPr>
              <a:t>ลาส</a:t>
            </a:r>
            <a:r>
              <a:rPr lang="th-TH" sz="3000" b="1" dirty="0" smtClean="0">
                <a:solidFill>
                  <a:srgbClr val="002060"/>
                </a:solidFill>
                <a:latin typeface="Browallia New" pitchFamily="34" charset="-34"/>
              </a:rPr>
              <a:t>  โค</a:t>
            </a:r>
            <a:r>
              <a:rPr lang="th-TH" sz="3000" b="1" dirty="0" err="1" smtClean="0">
                <a:solidFill>
                  <a:srgbClr val="002060"/>
                </a:solidFill>
                <a:latin typeface="Browallia New" pitchFamily="34" charset="-34"/>
              </a:rPr>
              <a:t>เปอร์นิคัส</a:t>
            </a:r>
            <a:r>
              <a:rPr lang="th-TH" sz="3000" b="1" dirty="0" smtClean="0">
                <a:solidFill>
                  <a:srgbClr val="002060"/>
                </a:solidFill>
                <a:latin typeface="Browallia New" pitchFamily="34" charset="-34"/>
              </a:rPr>
              <a:t> (1473 – 1543)     </a:t>
            </a:r>
            <a:r>
              <a:rPr lang="th-TH" sz="3000" b="1" dirty="0" smtClean="0">
                <a:solidFill>
                  <a:schemeClr val="bg1"/>
                </a:solidFill>
                <a:latin typeface="Browallia New" pitchFamily="34" charset="-34"/>
              </a:rPr>
              <a:t>โย</a:t>
            </a:r>
            <a:r>
              <a:rPr lang="th-TH" sz="3000" b="1" dirty="0" err="1" smtClean="0">
                <a:solidFill>
                  <a:schemeClr val="bg1"/>
                </a:solidFill>
                <a:latin typeface="Browallia New" pitchFamily="34" charset="-34"/>
              </a:rPr>
              <a:t>ฮัน</a:t>
            </a:r>
            <a:r>
              <a:rPr lang="th-TH" sz="3000" b="1" dirty="0" smtClean="0">
                <a:solidFill>
                  <a:schemeClr val="bg1"/>
                </a:solidFill>
                <a:latin typeface="Browallia New" pitchFamily="34" charset="-34"/>
              </a:rPr>
              <a:t>  </a:t>
            </a:r>
            <a:r>
              <a:rPr lang="th-TH" sz="3000" b="1" dirty="0" err="1" smtClean="0">
                <a:solidFill>
                  <a:schemeClr val="bg1"/>
                </a:solidFill>
                <a:latin typeface="Browallia New" pitchFamily="34" charset="-34"/>
              </a:rPr>
              <a:t>เคปเลอร์</a:t>
            </a:r>
            <a:r>
              <a:rPr lang="th-TH" sz="3000" b="1" dirty="0" smtClean="0">
                <a:solidFill>
                  <a:schemeClr val="bg1"/>
                </a:solidFill>
                <a:latin typeface="Browallia New" pitchFamily="34" charset="-34"/>
              </a:rPr>
              <a:t> (1571 – 1630)</a:t>
            </a:r>
            <a:endParaRPr lang="en-US" sz="3000" b="1" dirty="0" smtClean="0">
              <a:solidFill>
                <a:schemeClr val="bg1"/>
              </a:solidFill>
              <a:latin typeface="Browallia New" pitchFamily="34" charset="-34"/>
            </a:endParaRPr>
          </a:p>
          <a:p>
            <a:pPr marL="0" indent="0">
              <a:spcBef>
                <a:spcPts val="0"/>
              </a:spcBef>
              <a:buNone/>
              <a:tabLst>
                <a:tab pos="444500" algn="l"/>
                <a:tab pos="722313" algn="l"/>
                <a:tab pos="2598738" algn="l"/>
                <a:tab pos="2959100" algn="l"/>
                <a:tab pos="3500438" algn="l"/>
              </a:tabLst>
            </a:pPr>
            <a:r>
              <a:rPr lang="th-TH" sz="3000" b="1" dirty="0" smtClean="0">
                <a:solidFill>
                  <a:srgbClr val="002060"/>
                </a:solidFill>
                <a:latin typeface="Browallia New" pitchFamily="34" charset="-34"/>
              </a:rPr>
              <a:t>การโคจรของเทหวัตถุบนฟากฟ้า  	</a:t>
            </a:r>
            <a:r>
              <a:rPr lang="th-TH" sz="3000" b="1" dirty="0" smtClean="0">
                <a:solidFill>
                  <a:schemeClr val="bg1"/>
                </a:solidFill>
                <a:latin typeface="Browallia New" pitchFamily="34" charset="-34"/>
              </a:rPr>
              <a:t>นักดาราศาสตร์ชาวเยอรมัน</a:t>
            </a:r>
          </a:p>
          <a:p>
            <a:pPr marL="0" indent="0" algn="ctr">
              <a:spcBef>
                <a:spcPts val="0"/>
              </a:spcBef>
              <a:buNone/>
              <a:tabLst>
                <a:tab pos="444500" algn="l"/>
                <a:tab pos="722313" algn="l"/>
                <a:tab pos="2598738" algn="l"/>
                <a:tab pos="2959100" algn="l"/>
                <a:tab pos="3500438" algn="l"/>
              </a:tabLst>
            </a:pPr>
            <a:r>
              <a:rPr lang="th-TH" sz="3000" b="1" dirty="0" smtClean="0">
                <a:solidFill>
                  <a:srgbClr val="002060"/>
                </a:solidFill>
                <a:latin typeface="Browallia New" pitchFamily="34" charset="-34"/>
              </a:rPr>
              <a:t>ระบบสุ</a:t>
            </a:r>
            <a:r>
              <a:rPr lang="th-TH" sz="3000" b="1" dirty="0" err="1" smtClean="0">
                <a:solidFill>
                  <a:srgbClr val="002060"/>
                </a:solidFill>
                <a:latin typeface="Browallia New" pitchFamily="34" charset="-34"/>
              </a:rPr>
              <a:t>ริย</a:t>
            </a:r>
            <a:r>
              <a:rPr lang="th-TH" sz="3000" b="1" dirty="0" smtClean="0">
                <a:solidFill>
                  <a:srgbClr val="002060"/>
                </a:solidFill>
                <a:latin typeface="Browallia New" pitchFamily="34" charset="-34"/>
              </a:rPr>
              <a:t>จักรวาล					</a:t>
            </a:r>
            <a:r>
              <a:rPr lang="th-TH" sz="3000" b="1" dirty="0" smtClean="0">
                <a:solidFill>
                  <a:schemeClr val="bg1"/>
                </a:solidFill>
                <a:latin typeface="Browallia New" pitchFamily="34" charset="-34"/>
              </a:rPr>
              <a:t>เสนอว่า ดาวเคราะห์เคลื่อนเป็นวงรี</a:t>
            </a:r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26182-0A0A-40D0-8393-9492B3A42AC0}" type="slidenum">
              <a:rPr lang="en-US" smtClean="0"/>
              <a:pPr/>
              <a:t>30</a:t>
            </a:fld>
            <a:endParaRPr lang="en-US"/>
          </a:p>
        </p:txBody>
      </p:sp>
      <p:pic>
        <p:nvPicPr>
          <p:cNvPr id="9218" name="Picture 2" descr="http://wps.prenhall.com/wps/media/objects/679/695450/portrait_copernicus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2081882"/>
            <a:ext cx="1857388" cy="2653411"/>
          </a:xfrm>
          <a:prstGeom prst="rect">
            <a:avLst/>
          </a:prstGeom>
          <a:noFill/>
        </p:spPr>
      </p:pic>
      <p:pic>
        <p:nvPicPr>
          <p:cNvPr id="6" name="Picture 2" descr="http://astronomy.meta.org/monatlich/0503_monatsthema_k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43570" y="2000240"/>
            <a:ext cx="2071702" cy="2724942"/>
          </a:xfrm>
          <a:prstGeom prst="rect">
            <a:avLst/>
          </a:prstGeom>
          <a:noFill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285720" y="1428736"/>
            <a:ext cx="8643998" cy="5143536"/>
          </a:xfrm>
        </p:spPr>
        <p:txBody>
          <a:bodyPr>
            <a:normAutofit/>
          </a:bodyPr>
          <a:lstStyle/>
          <a:p>
            <a:pPr marL="0" indent="0">
              <a:buNone/>
              <a:tabLst>
                <a:tab pos="722313" algn="l"/>
                <a:tab pos="2598738" algn="l"/>
                <a:tab pos="2959100" algn="l"/>
              </a:tabLst>
            </a:pPr>
            <a:r>
              <a:rPr lang="th-TH" b="1" dirty="0" smtClean="0">
                <a:solidFill>
                  <a:srgbClr val="002060"/>
                </a:solidFill>
                <a:latin typeface="Browallia New" pitchFamily="34" charset="-34"/>
              </a:rPr>
              <a:t>ศตวรรษที่ 17</a:t>
            </a:r>
          </a:p>
          <a:p>
            <a:pPr marL="0" indent="0">
              <a:spcBef>
                <a:spcPts val="0"/>
              </a:spcBef>
              <a:buNone/>
              <a:tabLst>
                <a:tab pos="722313" algn="l"/>
                <a:tab pos="2598738" algn="l"/>
                <a:tab pos="2959100" algn="l"/>
              </a:tabLst>
            </a:pPr>
            <a:r>
              <a:rPr lang="th-TH" b="1" i="1" dirty="0" smtClean="0">
                <a:latin typeface="Browallia New" pitchFamily="34" charset="-34"/>
              </a:rPr>
              <a:t>ความสำคัญของ </a:t>
            </a:r>
            <a:r>
              <a:rPr lang="th-TH" b="1" dirty="0" smtClean="0">
                <a:latin typeface="Browallia New" pitchFamily="34" charset="-34"/>
              </a:rPr>
              <a:t>“</a:t>
            </a:r>
            <a:r>
              <a:rPr lang="th-TH" b="1" i="1" dirty="0" smtClean="0">
                <a:latin typeface="Browallia New" pitchFamily="34" charset="-34"/>
              </a:rPr>
              <a:t>ประจักษ์นิยม</a:t>
            </a:r>
            <a:r>
              <a:rPr lang="th-TH" b="1" dirty="0" smtClean="0">
                <a:latin typeface="Browallia New" pitchFamily="34" charset="-34"/>
              </a:rPr>
              <a:t>”</a:t>
            </a:r>
          </a:p>
          <a:p>
            <a:pPr marL="0" indent="0">
              <a:spcBef>
                <a:spcPts val="0"/>
              </a:spcBef>
              <a:buNone/>
              <a:tabLst>
                <a:tab pos="722313" algn="l"/>
                <a:tab pos="2598738" algn="l"/>
                <a:tab pos="2959100" algn="l"/>
              </a:tabLst>
            </a:pPr>
            <a:endParaRPr lang="th-TH" b="1" i="1" dirty="0" smtClean="0">
              <a:latin typeface="Browallia New" pitchFamily="34" charset="-34"/>
            </a:endParaRPr>
          </a:p>
          <a:p>
            <a:pPr marL="0" indent="0">
              <a:spcBef>
                <a:spcPts val="0"/>
              </a:spcBef>
              <a:buNone/>
              <a:tabLst>
                <a:tab pos="265113" algn="l"/>
                <a:tab pos="722313" algn="l"/>
                <a:tab pos="2598738" algn="l"/>
                <a:tab pos="2959100" algn="l"/>
              </a:tabLst>
            </a:pPr>
            <a:r>
              <a:rPr lang="th-TH" b="1" dirty="0" smtClean="0">
                <a:solidFill>
                  <a:srgbClr val="002060"/>
                </a:solidFill>
                <a:latin typeface="Browallia New" pitchFamily="34" charset="-34"/>
              </a:rPr>
              <a:t>	กาลิ</a:t>
            </a:r>
            <a:r>
              <a:rPr lang="th-TH" b="1" dirty="0" err="1" smtClean="0">
                <a:solidFill>
                  <a:srgbClr val="002060"/>
                </a:solidFill>
                <a:latin typeface="Browallia New" pitchFamily="34" charset="-34"/>
              </a:rPr>
              <a:t>เลโอ</a:t>
            </a:r>
            <a:r>
              <a:rPr lang="th-TH" b="1" dirty="0" smtClean="0">
                <a:solidFill>
                  <a:srgbClr val="002060"/>
                </a:solidFill>
                <a:latin typeface="Browallia New" pitchFamily="34" charset="-34"/>
              </a:rPr>
              <a:t>  กา</a:t>
            </a:r>
            <a:r>
              <a:rPr lang="th-TH" b="1" dirty="0" err="1" smtClean="0">
                <a:solidFill>
                  <a:srgbClr val="002060"/>
                </a:solidFill>
                <a:latin typeface="Browallia New" pitchFamily="34" charset="-34"/>
              </a:rPr>
              <a:t>ลิเล</a:t>
            </a:r>
            <a:r>
              <a:rPr lang="th-TH" b="1" dirty="0" smtClean="0">
                <a:solidFill>
                  <a:srgbClr val="002060"/>
                </a:solidFill>
                <a:latin typeface="Browallia New" pitchFamily="34" charset="-34"/>
              </a:rPr>
              <a:t>อี  </a:t>
            </a:r>
            <a:r>
              <a:rPr lang="th-TH" b="1" dirty="0" err="1" smtClean="0">
                <a:solidFill>
                  <a:srgbClr val="002060"/>
                </a:solidFill>
                <a:latin typeface="Browallia New" pitchFamily="34" charset="-34"/>
              </a:rPr>
              <a:t>ชาวอิ</a:t>
            </a:r>
            <a:r>
              <a:rPr lang="th-TH" b="1" dirty="0" smtClean="0">
                <a:solidFill>
                  <a:srgbClr val="002060"/>
                </a:solidFill>
                <a:latin typeface="Browallia New" pitchFamily="34" charset="-34"/>
              </a:rPr>
              <a:t>ตาเลียน  </a:t>
            </a:r>
            <a:endParaRPr lang="en-US" b="1" dirty="0" smtClean="0">
              <a:solidFill>
                <a:srgbClr val="002060"/>
              </a:solidFill>
              <a:latin typeface="Browallia New" pitchFamily="34" charset="-34"/>
            </a:endParaRPr>
          </a:p>
          <a:p>
            <a:pPr marL="0" indent="0">
              <a:spcBef>
                <a:spcPts val="0"/>
              </a:spcBef>
              <a:buNone/>
              <a:tabLst>
                <a:tab pos="265113" algn="l"/>
                <a:tab pos="722313" algn="l"/>
                <a:tab pos="2598738" algn="l"/>
                <a:tab pos="2959100" algn="l"/>
              </a:tabLst>
            </a:pPr>
            <a:r>
              <a:rPr lang="en-US" b="1" dirty="0" smtClean="0">
                <a:solidFill>
                  <a:srgbClr val="002060"/>
                </a:solidFill>
                <a:latin typeface="Browallia New" pitchFamily="34" charset="-34"/>
              </a:rPr>
              <a:t>	</a:t>
            </a:r>
            <a:r>
              <a:rPr lang="th-TH" b="1" dirty="0" smtClean="0">
                <a:solidFill>
                  <a:srgbClr val="002060"/>
                </a:solidFill>
                <a:latin typeface="Browallia New" pitchFamily="34" charset="-34"/>
              </a:rPr>
              <a:t>	</a:t>
            </a:r>
          </a:p>
          <a:p>
            <a:pPr marL="0" indent="0">
              <a:spcBef>
                <a:spcPts val="0"/>
              </a:spcBef>
              <a:buNone/>
              <a:tabLst>
                <a:tab pos="265113" algn="l"/>
                <a:tab pos="722313" algn="l"/>
                <a:tab pos="2598738" algn="l"/>
                <a:tab pos="2959100" algn="l"/>
              </a:tabLst>
            </a:pPr>
            <a:r>
              <a:rPr lang="th-TH" b="1" dirty="0" smtClean="0">
                <a:solidFill>
                  <a:srgbClr val="002060"/>
                </a:solidFill>
                <a:latin typeface="Browallia New" pitchFamily="34" charset="-34"/>
              </a:rPr>
              <a:t>	ใช้กล้องโทรทรรศน์สังเกตดวงดาวต่าง ๆ  </a:t>
            </a:r>
            <a:endParaRPr lang="en-US" b="1" dirty="0" smtClean="0">
              <a:solidFill>
                <a:srgbClr val="002060"/>
              </a:solidFill>
              <a:latin typeface="Browallia New" pitchFamily="34" charset="-34"/>
            </a:endParaRPr>
          </a:p>
          <a:p>
            <a:pPr marL="0" indent="0">
              <a:spcBef>
                <a:spcPts val="0"/>
              </a:spcBef>
              <a:buNone/>
              <a:tabLst>
                <a:tab pos="265113" algn="l"/>
                <a:tab pos="722313" algn="l"/>
                <a:tab pos="2598738" algn="l"/>
                <a:tab pos="2959100" algn="l"/>
              </a:tabLst>
            </a:pPr>
            <a:r>
              <a:rPr lang="en-US" b="1" dirty="0" smtClean="0">
                <a:solidFill>
                  <a:srgbClr val="002060"/>
                </a:solidFill>
                <a:latin typeface="Browallia New" pitchFamily="34" charset="-34"/>
              </a:rPr>
              <a:t>	</a:t>
            </a:r>
            <a:r>
              <a:rPr lang="th-TH" b="1" dirty="0" smtClean="0">
                <a:solidFill>
                  <a:srgbClr val="002060"/>
                </a:solidFill>
                <a:latin typeface="Browallia New" pitchFamily="34" charset="-34"/>
              </a:rPr>
              <a:t>ยืนยันระบบสุ</a:t>
            </a:r>
            <a:r>
              <a:rPr lang="th-TH" b="1" dirty="0" err="1" smtClean="0">
                <a:solidFill>
                  <a:srgbClr val="002060"/>
                </a:solidFill>
                <a:latin typeface="Browallia New" pitchFamily="34" charset="-34"/>
              </a:rPr>
              <a:t>ริย</a:t>
            </a:r>
            <a:r>
              <a:rPr lang="th-TH" b="1" dirty="0" smtClean="0">
                <a:solidFill>
                  <a:srgbClr val="002060"/>
                </a:solidFill>
                <a:latin typeface="Browallia New" pitchFamily="34" charset="-34"/>
              </a:rPr>
              <a:t>จักรวาลของโค</a:t>
            </a:r>
            <a:r>
              <a:rPr lang="th-TH" b="1" dirty="0" err="1" smtClean="0">
                <a:solidFill>
                  <a:srgbClr val="002060"/>
                </a:solidFill>
                <a:latin typeface="Browallia New" pitchFamily="34" charset="-34"/>
              </a:rPr>
              <a:t>เปอร์นิคัส</a:t>
            </a:r>
            <a:r>
              <a:rPr lang="th-TH" b="1" dirty="0" smtClean="0">
                <a:solidFill>
                  <a:srgbClr val="002060"/>
                </a:solidFill>
                <a:latin typeface="Browallia New" pitchFamily="34" charset="-34"/>
              </a:rPr>
              <a:t>  </a:t>
            </a:r>
            <a:endParaRPr lang="en-US" b="1" dirty="0" smtClean="0">
              <a:solidFill>
                <a:srgbClr val="002060"/>
              </a:solidFill>
              <a:latin typeface="Browallia New" pitchFamily="34" charset="-34"/>
            </a:endParaRPr>
          </a:p>
          <a:p>
            <a:pPr marL="0" indent="0">
              <a:spcBef>
                <a:spcPts val="0"/>
              </a:spcBef>
              <a:buNone/>
              <a:tabLst>
                <a:tab pos="265113" algn="l"/>
                <a:tab pos="722313" algn="l"/>
                <a:tab pos="2598738" algn="l"/>
                <a:tab pos="2959100" algn="l"/>
              </a:tabLst>
            </a:pPr>
            <a:r>
              <a:rPr lang="en-US" b="1" dirty="0" smtClean="0">
                <a:solidFill>
                  <a:srgbClr val="002060"/>
                </a:solidFill>
                <a:latin typeface="Browallia New" pitchFamily="34" charset="-34"/>
              </a:rPr>
              <a:t>	</a:t>
            </a:r>
            <a:r>
              <a:rPr lang="th-TH" b="1" dirty="0" smtClean="0">
                <a:solidFill>
                  <a:srgbClr val="002060"/>
                </a:solidFill>
                <a:latin typeface="Browallia New" pitchFamily="34" charset="-34"/>
              </a:rPr>
              <a:t>และค้นพบกฎแห่งแรงเฉื่อย</a:t>
            </a:r>
          </a:p>
          <a:p>
            <a:pPr marL="0" indent="0">
              <a:spcBef>
                <a:spcPts val="0"/>
              </a:spcBef>
              <a:buNone/>
              <a:tabLst>
                <a:tab pos="265113" algn="l"/>
                <a:tab pos="722313" algn="l"/>
                <a:tab pos="2598738" algn="l"/>
                <a:tab pos="2959100" algn="l"/>
              </a:tabLst>
            </a:pPr>
            <a:r>
              <a:rPr lang="th-TH" b="1" dirty="0" smtClean="0">
                <a:solidFill>
                  <a:srgbClr val="002060"/>
                </a:solidFill>
                <a:latin typeface="Browallia New" pitchFamily="34" charset="-34"/>
              </a:rPr>
              <a:t>	(สังเกต  ประสบการณ์  การทดลอง)</a:t>
            </a:r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26182-0A0A-40D0-8393-9492B3A42AC0}" type="slidenum">
              <a:rPr lang="en-US" smtClean="0"/>
              <a:pPr/>
              <a:t>31</a:t>
            </a:fld>
            <a:endParaRPr lang="en-US"/>
          </a:p>
        </p:txBody>
      </p:sp>
      <p:pic>
        <p:nvPicPr>
          <p:cNvPr id="7170" name="Picture 2" descr="http://www.amoeba.com/dynamic-images/blog/Eric_B/Galileo-Galile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86446" y="1214422"/>
            <a:ext cx="3357554" cy="4262633"/>
          </a:xfrm>
          <a:prstGeom prst="rect">
            <a:avLst/>
          </a:prstGeom>
          <a:noFill/>
        </p:spPr>
      </p:pic>
      <p:sp>
        <p:nvSpPr>
          <p:cNvPr id="6" name="ชื่อเรื่อง 1"/>
          <p:cNvSpPr txBox="1">
            <a:spLocks/>
          </p:cNvSpPr>
          <p:nvPr/>
        </p:nvSpPr>
        <p:spPr>
          <a:xfrm>
            <a:off x="0" y="0"/>
            <a:ext cx="9144000" cy="121442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360363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000" b="1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EucrosiaUPC" pitchFamily="18" charset="-34"/>
              </a:rPr>
              <a:t>โลกและจักรวาล </a:t>
            </a:r>
            <a:r>
              <a:rPr kumimoji="0" lang="en-US" sz="4000" b="1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EucrosiaUPC" pitchFamily="18" charset="-34"/>
              </a:rPr>
              <a:t>: </a:t>
            </a:r>
            <a:r>
              <a:rPr kumimoji="0" lang="th-TH" sz="4000" b="1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EucrosiaUPC" pitchFamily="18" charset="-34"/>
              </a:rPr>
              <a:t>ระบบสุริยะ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EucrosiaUPC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500034" y="1428736"/>
            <a:ext cx="8429684" cy="5143536"/>
          </a:xfrm>
        </p:spPr>
        <p:txBody>
          <a:bodyPr>
            <a:normAutofit/>
          </a:bodyPr>
          <a:lstStyle/>
          <a:p>
            <a:pPr marL="0" indent="0">
              <a:buNone/>
              <a:tabLst>
                <a:tab pos="722313" algn="l"/>
                <a:tab pos="2598738" algn="l"/>
                <a:tab pos="2959100" algn="l"/>
              </a:tabLst>
            </a:pPr>
            <a:r>
              <a:rPr lang="th-TH" b="1" dirty="0" smtClean="0">
                <a:solidFill>
                  <a:srgbClr val="002060"/>
                </a:solidFill>
                <a:latin typeface="Browallia New" pitchFamily="34" charset="-34"/>
              </a:rPr>
              <a:t>ศตวรรษที่ 17 – 18</a:t>
            </a:r>
          </a:p>
          <a:p>
            <a:pPr marL="0" indent="0">
              <a:buNone/>
              <a:tabLst>
                <a:tab pos="360363" algn="l"/>
                <a:tab pos="722313" algn="l"/>
                <a:tab pos="985838" algn="l"/>
              </a:tabLst>
            </a:pPr>
            <a:r>
              <a:rPr lang="th-TH" b="1" dirty="0" smtClean="0">
                <a:solidFill>
                  <a:srgbClr val="002060"/>
                </a:solidFill>
                <a:latin typeface="Browallia New" pitchFamily="34" charset="-34"/>
              </a:rPr>
              <a:t>	ไอ</a:t>
            </a:r>
            <a:r>
              <a:rPr lang="th-TH" b="1" dirty="0" err="1" smtClean="0">
                <a:solidFill>
                  <a:srgbClr val="002060"/>
                </a:solidFill>
                <a:latin typeface="Browallia New" pitchFamily="34" charset="-34"/>
              </a:rPr>
              <a:t>แซค</a:t>
            </a:r>
            <a:r>
              <a:rPr lang="th-TH" b="1" dirty="0" smtClean="0">
                <a:solidFill>
                  <a:srgbClr val="002060"/>
                </a:solidFill>
                <a:latin typeface="Browallia New" pitchFamily="34" charset="-34"/>
              </a:rPr>
              <a:t>  </a:t>
            </a:r>
            <a:r>
              <a:rPr lang="th-TH" b="1" dirty="0" err="1" smtClean="0">
                <a:solidFill>
                  <a:srgbClr val="002060"/>
                </a:solidFill>
                <a:latin typeface="Browallia New" pitchFamily="34" charset="-34"/>
              </a:rPr>
              <a:t>นิว</a:t>
            </a:r>
            <a:r>
              <a:rPr lang="th-TH" b="1" dirty="0" smtClean="0">
                <a:solidFill>
                  <a:srgbClr val="002060"/>
                </a:solidFill>
                <a:latin typeface="Browallia New" pitchFamily="34" charset="-34"/>
              </a:rPr>
              <a:t>ตัน  (1642 – 1727)</a:t>
            </a:r>
          </a:p>
          <a:p>
            <a:pPr marL="0" indent="0">
              <a:buNone/>
              <a:tabLst>
                <a:tab pos="360363" algn="l"/>
                <a:tab pos="722313" algn="l"/>
                <a:tab pos="985838" algn="l"/>
              </a:tabLst>
            </a:pPr>
            <a:r>
              <a:rPr lang="th-TH" b="1" dirty="0" smtClean="0">
                <a:solidFill>
                  <a:srgbClr val="002060"/>
                </a:solidFill>
                <a:latin typeface="Browallia New" pitchFamily="34" charset="-34"/>
              </a:rPr>
              <a:t>		-	ให้ข้อยุติเกี่ยวกับระบบ</a:t>
            </a:r>
            <a:endParaRPr lang="en-US" b="1" dirty="0" smtClean="0">
              <a:solidFill>
                <a:srgbClr val="002060"/>
              </a:solidFill>
              <a:latin typeface="Browallia New" pitchFamily="34" charset="-34"/>
            </a:endParaRPr>
          </a:p>
          <a:p>
            <a:pPr marL="0" indent="0">
              <a:spcBef>
                <a:spcPts val="0"/>
              </a:spcBef>
              <a:buNone/>
              <a:tabLst>
                <a:tab pos="360363" algn="l"/>
                <a:tab pos="722313" algn="l"/>
                <a:tab pos="985838" algn="l"/>
              </a:tabLst>
            </a:pPr>
            <a:r>
              <a:rPr lang="en-US" b="1" dirty="0" smtClean="0">
                <a:solidFill>
                  <a:srgbClr val="002060"/>
                </a:solidFill>
                <a:latin typeface="Browallia New" pitchFamily="34" charset="-34"/>
              </a:rPr>
              <a:t>			</a:t>
            </a:r>
            <a:r>
              <a:rPr lang="th-TH" b="1" dirty="0" smtClean="0">
                <a:solidFill>
                  <a:srgbClr val="002060"/>
                </a:solidFill>
                <a:latin typeface="Browallia New" pitchFamily="34" charset="-34"/>
              </a:rPr>
              <a:t>สุ</a:t>
            </a:r>
            <a:r>
              <a:rPr lang="th-TH" b="1" dirty="0" err="1" smtClean="0">
                <a:solidFill>
                  <a:srgbClr val="002060"/>
                </a:solidFill>
                <a:latin typeface="Browallia New" pitchFamily="34" charset="-34"/>
              </a:rPr>
              <a:t>ริย</a:t>
            </a:r>
            <a:r>
              <a:rPr lang="th-TH" b="1" dirty="0" smtClean="0">
                <a:solidFill>
                  <a:srgbClr val="002060"/>
                </a:solidFill>
                <a:latin typeface="Browallia New" pitchFamily="34" charset="-34"/>
              </a:rPr>
              <a:t>จักรวาลและการโคจร</a:t>
            </a:r>
          </a:p>
          <a:p>
            <a:pPr marL="0" indent="0">
              <a:spcBef>
                <a:spcPts val="0"/>
              </a:spcBef>
              <a:buNone/>
              <a:tabLst>
                <a:tab pos="360363" algn="l"/>
                <a:tab pos="722313" algn="l"/>
                <a:tab pos="985838" algn="l"/>
              </a:tabLst>
            </a:pPr>
            <a:r>
              <a:rPr lang="th-TH" b="1" dirty="0" smtClean="0">
                <a:solidFill>
                  <a:srgbClr val="002060"/>
                </a:solidFill>
                <a:latin typeface="Browallia New" pitchFamily="34" charset="-34"/>
              </a:rPr>
              <a:t>			ของดาวเคราะห์  โดยอธิบาย</a:t>
            </a:r>
            <a:endParaRPr lang="en-US" b="1" dirty="0" smtClean="0">
              <a:solidFill>
                <a:srgbClr val="002060"/>
              </a:solidFill>
              <a:latin typeface="Browallia New" pitchFamily="34" charset="-34"/>
            </a:endParaRPr>
          </a:p>
          <a:p>
            <a:pPr marL="0" indent="0">
              <a:spcBef>
                <a:spcPts val="0"/>
              </a:spcBef>
              <a:buNone/>
              <a:tabLst>
                <a:tab pos="360363" algn="l"/>
                <a:tab pos="722313" algn="l"/>
                <a:tab pos="985838" algn="l"/>
              </a:tabLst>
            </a:pPr>
            <a:r>
              <a:rPr lang="en-US" b="1" dirty="0" smtClean="0">
                <a:solidFill>
                  <a:srgbClr val="002060"/>
                </a:solidFill>
                <a:latin typeface="Browallia New" pitchFamily="34" charset="-34"/>
              </a:rPr>
              <a:t>			</a:t>
            </a:r>
            <a:r>
              <a:rPr lang="th-TH" b="1" dirty="0" smtClean="0">
                <a:solidFill>
                  <a:srgbClr val="002060"/>
                </a:solidFill>
                <a:latin typeface="Browallia New" pitchFamily="34" charset="-34"/>
              </a:rPr>
              <a:t>การทำงานของธรรมชาติด้วยหลักการด้านคณิตศาสตร์</a:t>
            </a:r>
            <a:endParaRPr lang="en-US" b="1" dirty="0" smtClean="0">
              <a:solidFill>
                <a:srgbClr val="002060"/>
              </a:solidFill>
              <a:latin typeface="Browallia New" pitchFamily="34" charset="-34"/>
            </a:endParaRPr>
          </a:p>
          <a:p>
            <a:pPr marL="0" indent="0">
              <a:spcBef>
                <a:spcPts val="0"/>
              </a:spcBef>
              <a:buNone/>
              <a:tabLst>
                <a:tab pos="360363" algn="l"/>
                <a:tab pos="722313" algn="l"/>
                <a:tab pos="985838" algn="l"/>
              </a:tabLst>
            </a:pPr>
            <a:endParaRPr lang="th-TH" sz="1800" b="1" dirty="0" smtClean="0">
              <a:solidFill>
                <a:srgbClr val="002060"/>
              </a:solidFill>
              <a:latin typeface="Browallia New" pitchFamily="34" charset="-34"/>
            </a:endParaRPr>
          </a:p>
          <a:p>
            <a:pPr marL="0" indent="0">
              <a:spcBef>
                <a:spcPts val="0"/>
              </a:spcBef>
              <a:buNone/>
              <a:tabLst>
                <a:tab pos="360363" algn="l"/>
                <a:tab pos="722313" algn="l"/>
                <a:tab pos="985838" algn="l"/>
              </a:tabLst>
            </a:pPr>
            <a:r>
              <a:rPr lang="th-TH" b="1" dirty="0" smtClean="0">
                <a:solidFill>
                  <a:srgbClr val="002060"/>
                </a:solidFill>
                <a:latin typeface="Browallia New" pitchFamily="34" charset="-34"/>
              </a:rPr>
              <a:t>		-	กฎแห่งแรงดึงดูดสากล / การเคลื่อนที่ของวัตถุ</a:t>
            </a:r>
            <a:endParaRPr lang="en-US" b="1" dirty="0" smtClean="0">
              <a:solidFill>
                <a:srgbClr val="002060"/>
              </a:solidFill>
              <a:latin typeface="Browallia New" pitchFamily="34" charset="-34"/>
            </a:endParaRPr>
          </a:p>
          <a:p>
            <a:pPr marL="0" indent="0">
              <a:spcBef>
                <a:spcPts val="0"/>
              </a:spcBef>
              <a:buNone/>
              <a:tabLst>
                <a:tab pos="360363" algn="l"/>
                <a:tab pos="722313" algn="l"/>
                <a:tab pos="985838" algn="l"/>
              </a:tabLst>
            </a:pPr>
            <a:endParaRPr lang="th-TH" sz="1800" b="1" dirty="0" smtClean="0">
              <a:solidFill>
                <a:srgbClr val="002060"/>
              </a:solidFill>
              <a:latin typeface="Browallia New" pitchFamily="34" charset="-34"/>
            </a:endParaRPr>
          </a:p>
          <a:p>
            <a:pPr marL="0" indent="0">
              <a:spcBef>
                <a:spcPts val="0"/>
              </a:spcBef>
              <a:buNone/>
              <a:tabLst>
                <a:tab pos="360363" algn="l"/>
                <a:tab pos="722313" algn="l"/>
                <a:tab pos="985838" algn="l"/>
              </a:tabLst>
            </a:pPr>
            <a:r>
              <a:rPr lang="th-TH" b="1" dirty="0" smtClean="0">
                <a:solidFill>
                  <a:srgbClr val="002060"/>
                </a:solidFill>
                <a:latin typeface="Browallia New" pitchFamily="34" charset="-34"/>
              </a:rPr>
              <a:t>		-	ใช้กฎธรรมชาติที่ค้นพบอธิบายทุกสิ่งในจักรวาล</a:t>
            </a:r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26182-0A0A-40D0-8393-9492B3A42AC0}" type="slidenum">
              <a:rPr lang="en-US" smtClean="0"/>
              <a:pPr/>
              <a:t>32</a:t>
            </a:fld>
            <a:endParaRPr lang="en-US"/>
          </a:p>
        </p:txBody>
      </p:sp>
      <p:pic>
        <p:nvPicPr>
          <p:cNvPr id="6146" name="Picture 2" descr="http://teachertech.rice.edu/Participants/louviere/Newton/newton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25472" y="1214422"/>
            <a:ext cx="3918528" cy="2714644"/>
          </a:xfrm>
          <a:prstGeom prst="rect">
            <a:avLst/>
          </a:prstGeom>
          <a:noFill/>
        </p:spPr>
      </p:pic>
      <p:sp>
        <p:nvSpPr>
          <p:cNvPr id="6" name="ชื่อเรื่อง 1"/>
          <p:cNvSpPr txBox="1">
            <a:spLocks/>
          </p:cNvSpPr>
          <p:nvPr/>
        </p:nvSpPr>
        <p:spPr>
          <a:xfrm>
            <a:off x="0" y="0"/>
            <a:ext cx="9144000" cy="121442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360363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000" b="1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EucrosiaUPC" pitchFamily="18" charset="-34"/>
              </a:rPr>
              <a:t>โลกและจักรวาล </a:t>
            </a:r>
            <a:r>
              <a:rPr kumimoji="0" lang="en-US" sz="4000" b="1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EucrosiaUPC" pitchFamily="18" charset="-34"/>
              </a:rPr>
              <a:t>: </a:t>
            </a:r>
            <a:r>
              <a:rPr kumimoji="0" lang="th-TH" sz="4000" b="1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EucrosiaUPC" pitchFamily="18" charset="-34"/>
              </a:rPr>
              <a:t>ระบบสุริยะ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EucrosiaUPC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Spanish caravel"/>
          <p:cNvPicPr>
            <a:picLocks noChangeAspect="1" noChangeArrowheads="1"/>
          </p:cNvPicPr>
          <p:nvPr/>
        </p:nvPicPr>
        <p:blipFill>
          <a:blip r:embed="rId2">
            <a:lum/>
          </a:blip>
          <a:srcRect l="9424" t="1961" r="6285" b="3342"/>
          <a:stretch>
            <a:fillRect/>
          </a:stretch>
        </p:blipFill>
        <p:spPr bwMode="auto">
          <a:xfrm>
            <a:off x="0" y="4103614"/>
            <a:ext cx="2786050" cy="2754386"/>
          </a:xfrm>
          <a:prstGeom prst="rect">
            <a:avLst/>
          </a:prstGeom>
          <a:noFill/>
        </p:spPr>
      </p:pic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214282" y="500042"/>
            <a:ext cx="8643966" cy="6072230"/>
          </a:xfrm>
        </p:spPr>
        <p:txBody>
          <a:bodyPr>
            <a:normAutofit/>
          </a:bodyPr>
          <a:lstStyle/>
          <a:p>
            <a:pPr marL="0" indent="0">
              <a:buNone/>
              <a:tabLst>
                <a:tab pos="722313" algn="l"/>
                <a:tab pos="2598738" algn="l"/>
                <a:tab pos="2959100" algn="l"/>
              </a:tabLst>
            </a:pPr>
            <a:r>
              <a:rPr lang="th-TH" b="1" dirty="0" smtClean="0">
                <a:solidFill>
                  <a:srgbClr val="002060"/>
                </a:solidFill>
                <a:latin typeface="Browallia New" pitchFamily="34" charset="-34"/>
              </a:rPr>
              <a:t>การปฏิวัติอุตสาหกรรมในศตวรรษที่ 18</a:t>
            </a:r>
          </a:p>
          <a:p>
            <a:pPr marL="0" indent="0">
              <a:spcBef>
                <a:spcPts val="0"/>
              </a:spcBef>
              <a:buNone/>
              <a:tabLst>
                <a:tab pos="722313" algn="l"/>
                <a:tab pos="1071563" algn="l"/>
                <a:tab pos="2959100" algn="l"/>
              </a:tabLst>
            </a:pPr>
            <a:r>
              <a:rPr lang="th-TH" b="1" dirty="0" smtClean="0">
                <a:solidFill>
                  <a:srgbClr val="002060"/>
                </a:solidFill>
                <a:latin typeface="Browallia New" pitchFamily="34" charset="-34"/>
              </a:rPr>
              <a:t>	-	วิทยาศาสตร์แบบใหม่ก่อให้เกิดสิ่งประดิษฐ์ใหม่ ๆ </a:t>
            </a:r>
          </a:p>
          <a:p>
            <a:pPr marL="0" indent="0">
              <a:spcBef>
                <a:spcPts val="0"/>
              </a:spcBef>
              <a:buNone/>
              <a:tabLst>
                <a:tab pos="722313" algn="l"/>
                <a:tab pos="1071563" algn="l"/>
                <a:tab pos="2959100" algn="l"/>
              </a:tabLst>
            </a:pPr>
            <a:r>
              <a:rPr lang="th-TH" sz="1400" b="1" dirty="0" smtClean="0">
                <a:solidFill>
                  <a:srgbClr val="002060"/>
                </a:solidFill>
                <a:latin typeface="Browallia New" pitchFamily="34" charset="-34"/>
              </a:rPr>
              <a:t> </a:t>
            </a:r>
          </a:p>
          <a:p>
            <a:pPr marL="0" indent="0">
              <a:spcBef>
                <a:spcPts val="0"/>
              </a:spcBef>
              <a:buNone/>
              <a:tabLst>
                <a:tab pos="722313" algn="l"/>
                <a:tab pos="1071563" algn="l"/>
                <a:tab pos="2959100" algn="l"/>
              </a:tabLst>
            </a:pPr>
            <a:r>
              <a:rPr lang="th-TH" b="1" dirty="0" smtClean="0">
                <a:solidFill>
                  <a:srgbClr val="002060"/>
                </a:solidFill>
                <a:latin typeface="Browallia New" pitchFamily="34" charset="-34"/>
              </a:rPr>
              <a:t>	-	</a:t>
            </a:r>
            <a:r>
              <a:rPr lang="th-TH" b="1" u="sng" dirty="0" smtClean="0">
                <a:solidFill>
                  <a:srgbClr val="002060"/>
                </a:solidFill>
                <a:latin typeface="Browallia New" pitchFamily="34" charset="-34"/>
              </a:rPr>
              <a:t>การค้นพบโลกใหม่</a:t>
            </a:r>
            <a:r>
              <a:rPr lang="en-US" b="1" dirty="0" smtClean="0">
                <a:solidFill>
                  <a:srgbClr val="002060"/>
                </a:solidFill>
                <a:latin typeface="Browallia New" pitchFamily="34" charset="-34"/>
              </a:rPr>
              <a:t> :</a:t>
            </a:r>
            <a:r>
              <a:rPr lang="th-TH" b="1" dirty="0" smtClean="0">
                <a:solidFill>
                  <a:srgbClr val="002060"/>
                </a:solidFill>
                <a:latin typeface="Browallia New" pitchFamily="34" charset="-34"/>
              </a:rPr>
              <a:t> ก่อให้เกิดการขยายตัวของเครือข่าย</a:t>
            </a:r>
          </a:p>
          <a:p>
            <a:pPr marL="0" indent="0">
              <a:spcBef>
                <a:spcPts val="0"/>
              </a:spcBef>
              <a:buNone/>
              <a:tabLst>
                <a:tab pos="722313" algn="l"/>
                <a:tab pos="1071563" algn="l"/>
                <a:tab pos="2959100" algn="l"/>
              </a:tabLst>
            </a:pPr>
            <a:r>
              <a:rPr lang="th-TH" b="1" dirty="0" smtClean="0">
                <a:solidFill>
                  <a:srgbClr val="002060"/>
                </a:solidFill>
                <a:latin typeface="Browallia New" pitchFamily="34" charset="-34"/>
              </a:rPr>
              <a:t>		การค้าโลก</a:t>
            </a:r>
          </a:p>
          <a:p>
            <a:pPr marL="0" indent="0">
              <a:spcBef>
                <a:spcPts val="0"/>
              </a:spcBef>
              <a:buNone/>
              <a:tabLst>
                <a:tab pos="722313" algn="l"/>
                <a:tab pos="1071563" algn="l"/>
                <a:tab pos="2959100" algn="l"/>
              </a:tabLst>
            </a:pPr>
            <a:endParaRPr lang="th-TH" sz="1400" b="1" dirty="0" smtClean="0">
              <a:solidFill>
                <a:srgbClr val="002060"/>
              </a:solidFill>
              <a:latin typeface="Browallia New" pitchFamily="34" charset="-34"/>
            </a:endParaRPr>
          </a:p>
          <a:p>
            <a:pPr marL="0" indent="0">
              <a:spcBef>
                <a:spcPts val="0"/>
              </a:spcBef>
              <a:buNone/>
              <a:tabLst>
                <a:tab pos="722313" algn="l"/>
                <a:tab pos="1071563" algn="l"/>
                <a:tab pos="2959100" algn="l"/>
              </a:tabLst>
            </a:pPr>
            <a:r>
              <a:rPr lang="th-TH" b="1" dirty="0" smtClean="0">
                <a:solidFill>
                  <a:srgbClr val="002060"/>
                </a:solidFill>
                <a:latin typeface="Browallia New" pitchFamily="34" charset="-34"/>
              </a:rPr>
              <a:t>	-	</a:t>
            </a:r>
            <a:r>
              <a:rPr lang="th-TH" b="1" u="sng" dirty="0" smtClean="0">
                <a:solidFill>
                  <a:srgbClr val="002060"/>
                </a:solidFill>
                <a:latin typeface="Browallia New" pitchFamily="34" charset="-34"/>
              </a:rPr>
              <a:t>ความเป็นปัจเจก</a:t>
            </a:r>
            <a:r>
              <a:rPr lang="th-TH" b="1" dirty="0" smtClean="0">
                <a:solidFill>
                  <a:srgbClr val="002060"/>
                </a:solidFill>
                <a:latin typeface="Browallia New" pitchFamily="34" charset="-34"/>
              </a:rPr>
              <a:t> </a:t>
            </a:r>
            <a:r>
              <a:rPr lang="en-US" b="1" dirty="0" smtClean="0">
                <a:solidFill>
                  <a:srgbClr val="002060"/>
                </a:solidFill>
                <a:latin typeface="Browallia New" pitchFamily="34" charset="-34"/>
              </a:rPr>
              <a:t>: </a:t>
            </a:r>
            <a:r>
              <a:rPr lang="th-TH" b="1" dirty="0" smtClean="0">
                <a:solidFill>
                  <a:srgbClr val="002060"/>
                </a:solidFill>
                <a:latin typeface="Browallia New" pitchFamily="34" charset="-34"/>
              </a:rPr>
              <a:t>การแสวงหาเสรีภาพทางเศรษฐกิจการเมือง</a:t>
            </a:r>
          </a:p>
          <a:p>
            <a:pPr marL="0" indent="0">
              <a:spcBef>
                <a:spcPts val="0"/>
              </a:spcBef>
              <a:buNone/>
              <a:tabLst>
                <a:tab pos="722313" algn="l"/>
                <a:tab pos="1071563" algn="l"/>
                <a:tab pos="2959100" algn="l"/>
              </a:tabLst>
            </a:pPr>
            <a:r>
              <a:rPr lang="th-TH" b="1" dirty="0" smtClean="0">
                <a:solidFill>
                  <a:srgbClr val="002060"/>
                </a:solidFill>
                <a:latin typeface="Browallia New" pitchFamily="34" charset="-34"/>
              </a:rPr>
              <a:t>		และการแสวงหาความรู้</a:t>
            </a:r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26182-0A0A-40D0-8393-9492B3A42AC0}" type="slidenum">
              <a:rPr lang="en-US" smtClean="0"/>
              <a:pPr/>
              <a:t>33</a:t>
            </a:fld>
            <a:endParaRPr lang="en-US"/>
          </a:p>
        </p:txBody>
      </p:sp>
      <p:pic>
        <p:nvPicPr>
          <p:cNvPr id="7172" name="Picture 4" descr="Photograph:The French Encyclopédie (Encyclopedia) was one of the main works of the Enlightenment. Many thinkers met to discuss this project."/>
          <p:cNvPicPr>
            <a:picLocks noChangeAspect="1" noChangeArrowheads="1"/>
          </p:cNvPicPr>
          <p:nvPr/>
        </p:nvPicPr>
        <p:blipFill>
          <a:blip r:embed="rId3"/>
          <a:srcRect r="15253"/>
          <a:stretch>
            <a:fillRect/>
          </a:stretch>
        </p:blipFill>
        <p:spPr bwMode="auto">
          <a:xfrm>
            <a:off x="5572068" y="4099194"/>
            <a:ext cx="3571932" cy="2758806"/>
          </a:xfrm>
          <a:prstGeom prst="rect">
            <a:avLst/>
          </a:prstGeom>
          <a:noFill/>
        </p:spPr>
      </p:pic>
      <p:pic>
        <p:nvPicPr>
          <p:cNvPr id="7174" name="Picture 6" descr="https://jspivey.wikispaces.com/file/view/experimentwithanairpump2.jpg"/>
          <p:cNvPicPr>
            <a:picLocks noChangeAspect="1" noChangeArrowheads="1"/>
          </p:cNvPicPr>
          <p:nvPr/>
        </p:nvPicPr>
        <p:blipFill>
          <a:blip r:embed="rId4">
            <a:lum/>
          </a:blip>
          <a:srcRect l="12077" t="5112" r="8308" b="6499"/>
          <a:stretch>
            <a:fillRect/>
          </a:stretch>
        </p:blipFill>
        <p:spPr bwMode="auto">
          <a:xfrm>
            <a:off x="2786050" y="4112296"/>
            <a:ext cx="3214710" cy="27457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Missionaries in America"/>
          <p:cNvPicPr>
            <a:picLocks noChangeAspect="1" noChangeArrowheads="1"/>
          </p:cNvPicPr>
          <p:nvPr/>
        </p:nvPicPr>
        <p:blipFill>
          <a:blip r:embed="rId2">
            <a:lum bright="20000" contrast="-10000"/>
          </a:blip>
          <a:srcRect/>
          <a:stretch>
            <a:fillRect/>
          </a:stretch>
        </p:blipFill>
        <p:spPr bwMode="auto">
          <a:xfrm flipH="1">
            <a:off x="1142976" y="3367743"/>
            <a:ext cx="2714644" cy="3490257"/>
          </a:xfrm>
          <a:prstGeom prst="rect">
            <a:avLst/>
          </a:prstGeom>
          <a:noFill/>
        </p:spPr>
      </p:pic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158" y="571480"/>
            <a:ext cx="8715404" cy="5857916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  <a:tabLst>
                <a:tab pos="265113" algn="l"/>
                <a:tab pos="2598738" algn="l"/>
                <a:tab pos="2959100" algn="l"/>
              </a:tabLst>
            </a:pPr>
            <a:r>
              <a:rPr lang="th-TH" b="1" dirty="0" smtClean="0">
                <a:solidFill>
                  <a:srgbClr val="002060"/>
                </a:solidFill>
                <a:latin typeface="Browallia New" pitchFamily="34" charset="-34"/>
              </a:rPr>
              <a:t>-	แนวความคิดเรื่องโลกและจักรวาล  ครอบงำโลกตะวันออก</a:t>
            </a:r>
          </a:p>
          <a:p>
            <a:pPr marL="0" indent="0">
              <a:spcBef>
                <a:spcPts val="0"/>
              </a:spcBef>
              <a:buNone/>
              <a:tabLst>
                <a:tab pos="265113" algn="l"/>
                <a:tab pos="2598738" algn="l"/>
                <a:tab pos="2959100" algn="l"/>
              </a:tabLst>
            </a:pPr>
            <a:r>
              <a:rPr lang="th-TH" b="1" dirty="0" smtClean="0">
                <a:solidFill>
                  <a:srgbClr val="002060"/>
                </a:solidFill>
                <a:latin typeface="Browallia New" pitchFamily="34" charset="-34"/>
              </a:rPr>
              <a:t>	ผ่านลัทธิล่าอาณานิคมและการศึกษาแผนใหม่</a:t>
            </a:r>
          </a:p>
          <a:p>
            <a:pPr marL="0" indent="0">
              <a:spcBef>
                <a:spcPts val="0"/>
              </a:spcBef>
              <a:buNone/>
              <a:tabLst>
                <a:tab pos="265113" algn="l"/>
                <a:tab pos="2598738" algn="l"/>
                <a:tab pos="2959100" algn="l"/>
              </a:tabLst>
            </a:pPr>
            <a:endParaRPr lang="th-TH" b="1" dirty="0" smtClean="0">
              <a:solidFill>
                <a:srgbClr val="002060"/>
              </a:solidFill>
              <a:latin typeface="Browallia New" pitchFamily="34" charset="-34"/>
            </a:endParaRPr>
          </a:p>
          <a:p>
            <a:pPr marL="0" indent="0">
              <a:spcBef>
                <a:spcPts val="0"/>
              </a:spcBef>
              <a:buNone/>
              <a:tabLst>
                <a:tab pos="265113" algn="l"/>
                <a:tab pos="2598738" algn="l"/>
                <a:tab pos="2959100" algn="l"/>
              </a:tabLst>
            </a:pPr>
            <a:r>
              <a:rPr lang="th-TH" b="1" dirty="0" smtClean="0">
                <a:solidFill>
                  <a:srgbClr val="002060"/>
                </a:solidFill>
                <a:latin typeface="Browallia New" pitchFamily="34" charset="-34"/>
              </a:rPr>
              <a:t>-	การค้นคว้าเรื่องโลกและจักรวาลดำเนินต่อไป</a:t>
            </a:r>
          </a:p>
          <a:p>
            <a:pPr marL="0" indent="0">
              <a:spcBef>
                <a:spcPts val="0"/>
              </a:spcBef>
              <a:buNone/>
              <a:tabLst>
                <a:tab pos="265113" algn="l"/>
                <a:tab pos="2598738" algn="l"/>
                <a:tab pos="2959100" algn="l"/>
              </a:tabLst>
            </a:pPr>
            <a:r>
              <a:rPr lang="th-TH" b="1" dirty="0" smtClean="0">
                <a:solidFill>
                  <a:srgbClr val="002060"/>
                </a:solidFill>
                <a:latin typeface="Browallia New" pitchFamily="34" charset="-34"/>
              </a:rPr>
              <a:t>	ในกลุ่มนักดาราศาสตร์ชาติต่าง ๆ ตลอดศตวรรษที่ 19 – 20 และ 21 </a:t>
            </a:r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26182-0A0A-40D0-8393-9492B3A42AC0}" type="slidenum">
              <a:rPr lang="en-US" smtClean="0"/>
              <a:pPr/>
              <a:t>34</a:t>
            </a:fld>
            <a:endParaRPr lang="en-US"/>
          </a:p>
        </p:txBody>
      </p:sp>
      <p:pic>
        <p:nvPicPr>
          <p:cNvPr id="6152" name="Picture 8" descr="http://nclc.uconn.edu/teachers/lfisher/galileo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67507" y="3643314"/>
            <a:ext cx="2400005" cy="32146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5000">
              <a:srgbClr val="7030A0">
                <a:alpha val="16000"/>
              </a:srgbClr>
            </a:gs>
            <a:gs pos="64999">
              <a:srgbClr val="F0EBD5"/>
            </a:gs>
            <a:gs pos="100000">
              <a:srgbClr val="D1C39F"/>
            </a:gs>
          </a:gsLst>
          <a:path path="circle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8" name="Picture 6" descr="http://www.darts.isas.jaxa.jp/month/200901/200901_fig01.jpg"/>
          <p:cNvPicPr>
            <a:picLocks noChangeAspect="1" noChangeArrowheads="1"/>
          </p:cNvPicPr>
          <p:nvPr/>
        </p:nvPicPr>
        <p:blipFill>
          <a:blip r:embed="rId2"/>
          <a:srcRect l="10739" r="2684"/>
          <a:stretch>
            <a:fillRect/>
          </a:stretch>
        </p:blipFill>
        <p:spPr bwMode="auto">
          <a:xfrm>
            <a:off x="0" y="-24"/>
            <a:ext cx="9215470" cy="6883976"/>
          </a:xfrm>
          <a:prstGeom prst="rect">
            <a:avLst/>
          </a:prstGeom>
          <a:noFill/>
        </p:spPr>
      </p:pic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742952" y="4929198"/>
            <a:ext cx="7472386" cy="185738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h-TH" b="1" dirty="0" smtClean="0">
                <a:solidFill>
                  <a:schemeClr val="bg1">
                    <a:lumMod val="95000"/>
                  </a:schemeClr>
                </a:solidFill>
                <a:latin typeface="Browallia New" pitchFamily="34" charset="-34"/>
                <a:cs typeface="Browallia New" pitchFamily="34" charset="-34"/>
              </a:rPr>
              <a:t>เรามีชีวิตบนดาวเคราะห์ดวงเล็กนิดเดียวในจักรวาล</a:t>
            </a:r>
          </a:p>
          <a:p>
            <a:pPr>
              <a:spcBef>
                <a:spcPts val="0"/>
              </a:spcBef>
              <a:buNone/>
            </a:pPr>
            <a:r>
              <a:rPr lang="th-TH" b="1" dirty="0" smtClean="0">
                <a:solidFill>
                  <a:schemeClr val="bg1">
                    <a:lumMod val="95000"/>
                  </a:schemeClr>
                </a:solidFill>
                <a:latin typeface="Browallia New" pitchFamily="34" charset="-34"/>
                <a:cs typeface="Browallia New" pitchFamily="34" charset="-34"/>
              </a:rPr>
              <a:t>ดวงอาทิตย์ของเราเป็นหนึ่งในดาวฤกษ์กว่า 400 พันล้านดวง</a:t>
            </a:r>
          </a:p>
          <a:p>
            <a:pPr>
              <a:spcBef>
                <a:spcPts val="0"/>
              </a:spcBef>
              <a:buNone/>
            </a:pPr>
            <a:r>
              <a:rPr lang="th-TH" b="1" dirty="0" smtClean="0">
                <a:solidFill>
                  <a:schemeClr val="bg1">
                    <a:lumMod val="95000"/>
                  </a:schemeClr>
                </a:solidFill>
                <a:latin typeface="Browallia New" pitchFamily="34" charset="-34"/>
                <a:cs typeface="Browallia New" pitchFamily="34" charset="-34"/>
              </a:rPr>
              <a:t>ในกลุ่มทางช้างเผือก</a:t>
            </a: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26182-0A0A-40D0-8393-9492B3A42AC0}" type="slidenum">
              <a:rPr lang="en-US" smtClean="0"/>
              <a:pPr/>
              <a:t>35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571472" y="214290"/>
            <a:ext cx="8429684" cy="6286544"/>
          </a:xfrm>
        </p:spPr>
        <p:txBody>
          <a:bodyPr>
            <a:normAutofit/>
          </a:bodyPr>
          <a:lstStyle/>
          <a:p>
            <a:pPr marL="0" indent="0">
              <a:buNone/>
              <a:tabLst>
                <a:tab pos="722313" algn="l"/>
                <a:tab pos="2598738" algn="l"/>
                <a:tab pos="2959100" algn="l"/>
              </a:tabLst>
            </a:pPr>
            <a:r>
              <a:rPr lang="th-TH" b="1" dirty="0" smtClean="0">
                <a:solidFill>
                  <a:srgbClr val="002060"/>
                </a:solidFill>
                <a:latin typeface="Browallia New" pitchFamily="34" charset="-34"/>
              </a:rPr>
              <a:t>ปฏิกิริยาจากคนชาติต่าง ๆ</a:t>
            </a:r>
          </a:p>
          <a:p>
            <a:pPr marL="0" indent="0">
              <a:spcBef>
                <a:spcPts val="0"/>
              </a:spcBef>
              <a:buNone/>
              <a:tabLst>
                <a:tab pos="722313" algn="l"/>
                <a:tab pos="1166813" algn="l"/>
                <a:tab pos="2959100" algn="l"/>
              </a:tabLst>
            </a:pPr>
            <a:r>
              <a:rPr lang="th-TH" b="1" dirty="0" smtClean="0">
                <a:solidFill>
                  <a:srgbClr val="002060"/>
                </a:solidFill>
                <a:latin typeface="Browallia New" pitchFamily="34" charset="-34"/>
              </a:rPr>
              <a:t>	1.	ยอมรับโลกและจักรวาลแบบตะวันตก</a:t>
            </a:r>
          </a:p>
          <a:p>
            <a:pPr marL="0" indent="0">
              <a:spcBef>
                <a:spcPts val="0"/>
              </a:spcBef>
              <a:buNone/>
              <a:tabLst>
                <a:tab pos="722313" algn="l"/>
                <a:tab pos="1166813" algn="l"/>
                <a:tab pos="2959100" algn="l"/>
              </a:tabLst>
            </a:pPr>
            <a:r>
              <a:rPr lang="th-TH" b="1" dirty="0" smtClean="0">
                <a:solidFill>
                  <a:srgbClr val="002060"/>
                </a:solidFill>
                <a:latin typeface="Browallia New" pitchFamily="34" charset="-34"/>
              </a:rPr>
              <a:t>		เช่น ไทยเลิกเชื่อจักรวาลวิทยาแบบไตรภูมิ</a:t>
            </a:r>
          </a:p>
          <a:p>
            <a:pPr marL="0" indent="0">
              <a:spcBef>
                <a:spcPts val="0"/>
              </a:spcBef>
              <a:buNone/>
              <a:tabLst>
                <a:tab pos="722313" algn="l"/>
                <a:tab pos="1166813" algn="l"/>
                <a:tab pos="2959100" algn="l"/>
              </a:tabLst>
            </a:pPr>
            <a:endParaRPr lang="th-TH" sz="1400" b="1" dirty="0" smtClean="0">
              <a:solidFill>
                <a:srgbClr val="002060"/>
              </a:solidFill>
              <a:latin typeface="Browallia New" pitchFamily="34" charset="-34"/>
            </a:endParaRPr>
          </a:p>
          <a:p>
            <a:pPr marL="0" indent="0">
              <a:spcBef>
                <a:spcPts val="0"/>
              </a:spcBef>
              <a:buNone/>
              <a:tabLst>
                <a:tab pos="722313" algn="l"/>
                <a:tab pos="1166813" algn="l"/>
                <a:tab pos="2959100" algn="l"/>
              </a:tabLst>
            </a:pPr>
            <a:r>
              <a:rPr lang="th-TH" b="1" dirty="0" smtClean="0">
                <a:solidFill>
                  <a:srgbClr val="002060"/>
                </a:solidFill>
                <a:latin typeface="Browallia New" pitchFamily="34" charset="-34"/>
              </a:rPr>
              <a:t>	2.	ยอมรับควบคู่กันไปทั้งจักรวาลแบบเดิมและแบบใหม่</a:t>
            </a:r>
          </a:p>
          <a:p>
            <a:pPr marL="0" indent="0">
              <a:spcBef>
                <a:spcPts val="0"/>
              </a:spcBef>
              <a:buNone/>
              <a:tabLst>
                <a:tab pos="722313" algn="l"/>
                <a:tab pos="1166813" algn="l"/>
                <a:tab pos="2959100" algn="l"/>
              </a:tabLst>
            </a:pPr>
            <a:r>
              <a:rPr lang="th-TH" b="1" dirty="0" smtClean="0">
                <a:solidFill>
                  <a:srgbClr val="002060"/>
                </a:solidFill>
                <a:latin typeface="Browallia New" pitchFamily="34" charset="-34"/>
              </a:rPr>
              <a:t>		เช่น อินเดีย  อาหรับ</a:t>
            </a:r>
          </a:p>
          <a:p>
            <a:pPr marL="0" indent="0">
              <a:spcBef>
                <a:spcPts val="0"/>
              </a:spcBef>
              <a:buNone/>
              <a:tabLst>
                <a:tab pos="722313" algn="l"/>
                <a:tab pos="1166813" algn="l"/>
                <a:tab pos="2959100" algn="l"/>
              </a:tabLst>
            </a:pPr>
            <a:endParaRPr lang="th-TH" sz="1400" b="1" dirty="0" smtClean="0">
              <a:solidFill>
                <a:srgbClr val="002060"/>
              </a:solidFill>
              <a:latin typeface="Browallia New" pitchFamily="34" charset="-34"/>
            </a:endParaRPr>
          </a:p>
          <a:p>
            <a:pPr marL="0" indent="0">
              <a:spcBef>
                <a:spcPts val="0"/>
              </a:spcBef>
              <a:buNone/>
              <a:tabLst>
                <a:tab pos="722313" algn="l"/>
                <a:tab pos="1166813" algn="l"/>
                <a:tab pos="2959100" algn="l"/>
              </a:tabLst>
            </a:pPr>
            <a:r>
              <a:rPr lang="th-TH" b="1" dirty="0" smtClean="0">
                <a:solidFill>
                  <a:srgbClr val="002060"/>
                </a:solidFill>
                <a:latin typeface="Browallia New" pitchFamily="34" charset="-34"/>
              </a:rPr>
              <a:t>	3.	ยังคงยืนยันโลกทัศน์แบบอิงตำนาน  เพราะเห็นคุณค่า</a:t>
            </a:r>
          </a:p>
          <a:p>
            <a:pPr marL="0" indent="0">
              <a:spcBef>
                <a:spcPts val="0"/>
              </a:spcBef>
              <a:buNone/>
              <a:tabLst>
                <a:tab pos="722313" algn="l"/>
                <a:tab pos="1166813" algn="l"/>
                <a:tab pos="2959100" algn="l"/>
              </a:tabLst>
            </a:pPr>
            <a:r>
              <a:rPr lang="th-TH" b="1" dirty="0" smtClean="0">
                <a:solidFill>
                  <a:srgbClr val="002060"/>
                </a:solidFill>
                <a:latin typeface="Browallia New" pitchFamily="34" charset="-34"/>
              </a:rPr>
              <a:t>		เช่น จีนบางกลุ่ม</a:t>
            </a:r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>
          <a:xfrm>
            <a:off x="6416277" y="6356350"/>
            <a:ext cx="2133600" cy="365125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fld id="{BA526182-0A0A-40D0-8393-9492B3A42AC0}" type="slidenum">
              <a:rPr lang="en-US" smtClean="0"/>
              <a:pPr/>
              <a:t>36</a:t>
            </a:fld>
            <a:endParaRPr lang="en-US"/>
          </a:p>
        </p:txBody>
      </p:sp>
      <p:pic>
        <p:nvPicPr>
          <p:cNvPr id="4097" name="Picture 1" descr="C:\Documents and Settings\human\My Documents\My Scans\2009-06 (มิ.ย.)\scan0031.jpg"/>
          <p:cNvPicPr>
            <a:picLocks noChangeAspect="1" noChangeArrowheads="1"/>
          </p:cNvPicPr>
          <p:nvPr/>
        </p:nvPicPr>
        <p:blipFill>
          <a:blip r:embed="rId2" cstate="print"/>
          <a:srcRect t="1627" r="5390"/>
          <a:stretch>
            <a:fillRect/>
          </a:stretch>
        </p:blipFill>
        <p:spPr bwMode="auto">
          <a:xfrm>
            <a:off x="7072330" y="4154989"/>
            <a:ext cx="1863341" cy="2643182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4099" name="Picture 3" descr="004_01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57620" y="4154989"/>
            <a:ext cx="3073467" cy="2643182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4101" name="Picture 5" descr="http://www.pantown.com/data/6471/board1/46-20050612222640.jpg"/>
          <p:cNvPicPr>
            <a:picLocks noChangeAspect="1" noChangeArrowheads="1"/>
          </p:cNvPicPr>
          <p:nvPr/>
        </p:nvPicPr>
        <p:blipFill>
          <a:blip r:embed="rId5"/>
          <a:srcRect l="1250" t="3334" r="6249" b="4999"/>
          <a:stretch>
            <a:fillRect/>
          </a:stretch>
        </p:blipFill>
        <p:spPr bwMode="auto">
          <a:xfrm>
            <a:off x="142844" y="4143380"/>
            <a:ext cx="3571900" cy="2654791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 descr="http://www.tatonkatradingcompany.com/graphics/Ghost.jpg"/>
          <p:cNvPicPr>
            <a:picLocks noChangeAspect="1" noChangeArrowheads="1"/>
          </p:cNvPicPr>
          <p:nvPr/>
        </p:nvPicPr>
        <p:blipFill>
          <a:blip r:embed="rId3"/>
          <a:srcRect r="7642"/>
          <a:stretch>
            <a:fillRect/>
          </a:stretch>
        </p:blipFill>
        <p:spPr bwMode="auto">
          <a:xfrm>
            <a:off x="3963995" y="3643314"/>
            <a:ext cx="5180005" cy="3214686"/>
          </a:xfrm>
          <a:prstGeom prst="rect">
            <a:avLst/>
          </a:prstGeom>
          <a:noFill/>
        </p:spPr>
      </p:pic>
      <p:pic>
        <p:nvPicPr>
          <p:cNvPr id="5" name="Picture 4" descr="Notre Dame de Lyon - France."/>
          <p:cNvPicPr>
            <a:picLocks noChangeAspect="1" noChangeArrowheads="1"/>
          </p:cNvPicPr>
          <p:nvPr/>
        </p:nvPicPr>
        <p:blipFill>
          <a:blip r:embed="rId4"/>
          <a:srcRect l="6944"/>
          <a:stretch>
            <a:fillRect/>
          </a:stretch>
        </p:blipFill>
        <p:spPr bwMode="auto">
          <a:xfrm>
            <a:off x="0" y="0"/>
            <a:ext cx="4786315" cy="3606480"/>
          </a:xfrm>
          <a:prstGeom prst="rect">
            <a:avLst/>
          </a:prstGeom>
          <a:noFill/>
        </p:spPr>
      </p:pic>
      <p:pic>
        <p:nvPicPr>
          <p:cNvPr id="3076" name="Picture 4" descr="http://www.bloggang.com/data/makapom/picture/1199963466.jpg"/>
          <p:cNvPicPr>
            <a:picLocks noChangeAspect="1" noChangeArrowheads="1"/>
          </p:cNvPicPr>
          <p:nvPr/>
        </p:nvPicPr>
        <p:blipFill>
          <a:blip r:embed="rId5"/>
          <a:srcRect l="12500" r="18087"/>
          <a:stretch>
            <a:fillRect/>
          </a:stretch>
        </p:blipFill>
        <p:spPr bwMode="auto">
          <a:xfrm>
            <a:off x="-32" y="3643313"/>
            <a:ext cx="4608110" cy="3214687"/>
          </a:xfrm>
          <a:prstGeom prst="rect">
            <a:avLst/>
          </a:prstGeom>
          <a:noFill/>
        </p:spPr>
      </p:pic>
      <p:pic>
        <p:nvPicPr>
          <p:cNvPr id="3074" name="Picture 2" descr="http://www.trekkingthai.com/webboard/photo1/0244.jpg"/>
          <p:cNvPicPr>
            <a:picLocks noChangeAspect="1" noChangeArrowheads="1"/>
          </p:cNvPicPr>
          <p:nvPr/>
        </p:nvPicPr>
        <p:blipFill>
          <a:blip r:embed="rId6"/>
          <a:srcRect l="5882"/>
          <a:stretch>
            <a:fillRect/>
          </a:stretch>
        </p:blipFill>
        <p:spPr bwMode="auto">
          <a:xfrm>
            <a:off x="4572000" y="0"/>
            <a:ext cx="4572001" cy="3643314"/>
          </a:xfrm>
          <a:prstGeom prst="rect">
            <a:avLst/>
          </a:prstGeom>
          <a:noFill/>
        </p:spPr>
      </p:pic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1000100" y="2857496"/>
            <a:ext cx="7143800" cy="1500198"/>
          </a:xfr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txBody>
          <a:bodyPr>
            <a:normAutofit lnSpcReduction="10000"/>
          </a:bodyPr>
          <a:lstStyle/>
          <a:p>
            <a:pPr marL="0" indent="0" algn="ctr">
              <a:spcBef>
                <a:spcPts val="0"/>
              </a:spcBef>
              <a:buNone/>
              <a:tabLst>
                <a:tab pos="722313" algn="l"/>
                <a:tab pos="2598738" algn="l"/>
                <a:tab pos="2959100" algn="l"/>
              </a:tabLst>
            </a:pPr>
            <a:r>
              <a:rPr lang="th-TH" b="1" dirty="0" smtClean="0">
                <a:solidFill>
                  <a:srgbClr val="002060"/>
                </a:solidFill>
                <a:latin typeface="Browallia New" pitchFamily="34" charset="-34"/>
              </a:rPr>
              <a:t>การมองโลกและจักรวาลเช่นไร</a:t>
            </a:r>
          </a:p>
          <a:p>
            <a:pPr marL="0" indent="0" algn="ctr">
              <a:spcBef>
                <a:spcPts val="0"/>
              </a:spcBef>
              <a:buNone/>
              <a:tabLst>
                <a:tab pos="722313" algn="l"/>
                <a:tab pos="2598738" algn="l"/>
                <a:tab pos="2959100" algn="l"/>
              </a:tabLst>
            </a:pPr>
            <a:r>
              <a:rPr lang="th-TH" b="1" dirty="0" smtClean="0">
                <a:solidFill>
                  <a:srgbClr val="002060"/>
                </a:solidFill>
                <a:latin typeface="Browallia New" pitchFamily="34" charset="-34"/>
              </a:rPr>
              <a:t>ย่อมเป็นแรงบันดาลใจในการดำเนินชีวิตของมนุษย์</a:t>
            </a:r>
          </a:p>
          <a:p>
            <a:pPr marL="0" indent="0" algn="ctr">
              <a:spcBef>
                <a:spcPts val="0"/>
              </a:spcBef>
              <a:buNone/>
              <a:tabLst>
                <a:tab pos="722313" algn="l"/>
                <a:tab pos="2598738" algn="l"/>
                <a:tab pos="2959100" algn="l"/>
              </a:tabLst>
            </a:pPr>
            <a:r>
              <a:rPr lang="th-TH" b="1" dirty="0" smtClean="0">
                <a:solidFill>
                  <a:srgbClr val="002060"/>
                </a:solidFill>
                <a:latin typeface="Browallia New" pitchFamily="34" charset="-34"/>
              </a:rPr>
              <a:t>และท่าทีของมนุษย์ต่อสรรพสิ่ง</a:t>
            </a:r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26182-0A0A-40D0-8393-9492B3A42AC0}" type="slidenum">
              <a:rPr lang="en-US" smtClean="0"/>
              <a:pPr/>
              <a:t>37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5000">
              <a:srgbClr val="7030A0">
                <a:alpha val="16000"/>
              </a:srgbClr>
            </a:gs>
            <a:gs pos="64999">
              <a:srgbClr val="F0EBD5"/>
            </a:gs>
            <a:gs pos="100000">
              <a:srgbClr val="D1C39F"/>
            </a:gs>
          </a:gsLst>
          <a:path path="circle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14422"/>
          </a:xfrm>
          <a:solidFill>
            <a:srgbClr val="FFC000"/>
          </a:solidFill>
          <a:ln>
            <a:noFill/>
          </a:ln>
        </p:spPr>
        <p:txBody>
          <a:bodyPr>
            <a:normAutofit/>
          </a:bodyPr>
          <a:lstStyle/>
          <a:p>
            <a:pPr indent="360363" algn="l"/>
            <a:r>
              <a:rPr lang="th-TH" sz="4000" b="1" dirty="0" smtClean="0">
                <a:solidFill>
                  <a:schemeClr val="tx2">
                    <a:lumMod val="75000"/>
                  </a:schemeClr>
                </a:solidFill>
                <a:cs typeface="EucrosiaUPC" pitchFamily="18" charset="-34"/>
              </a:rPr>
              <a:t>โลกและจักรวาล </a:t>
            </a:r>
            <a:r>
              <a:rPr lang="en-US" sz="4000" b="1" dirty="0" smtClean="0">
                <a:solidFill>
                  <a:schemeClr val="tx2">
                    <a:lumMod val="75000"/>
                  </a:schemeClr>
                </a:solidFill>
                <a:cs typeface="EucrosiaUPC" pitchFamily="18" charset="-34"/>
              </a:rPr>
              <a:t>: </a:t>
            </a:r>
            <a:r>
              <a:rPr lang="th-TH" sz="4000" b="1" dirty="0" smtClean="0">
                <a:solidFill>
                  <a:schemeClr val="tx2">
                    <a:lumMod val="75000"/>
                  </a:schemeClr>
                </a:solidFill>
                <a:cs typeface="EucrosiaUPC" pitchFamily="18" charset="-34"/>
              </a:rPr>
              <a:t>ความรู้ในปัจจุบัน</a:t>
            </a:r>
            <a:endParaRPr lang="en-US" sz="4000" b="1" dirty="0">
              <a:solidFill>
                <a:schemeClr val="tx2">
                  <a:lumMod val="75000"/>
                </a:schemeClr>
              </a:solidFill>
              <a:cs typeface="EucrosiaUPC" pitchFamily="18" charset="-34"/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500034" y="4929198"/>
            <a:ext cx="8429684" cy="1928802"/>
          </a:xfrm>
        </p:spPr>
        <p:txBody>
          <a:bodyPr>
            <a:normAutofit/>
          </a:bodyPr>
          <a:lstStyle/>
          <a:p>
            <a:pPr marL="185738" indent="-4763">
              <a:spcBef>
                <a:spcPts val="0"/>
              </a:spcBef>
              <a:buNone/>
            </a:pPr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มนุษย์มีความรู้เรื่องระบบสุ</a:t>
            </a:r>
            <a:r>
              <a:rPr lang="th-TH" b="1" dirty="0" err="1" smtClean="0">
                <a:latin typeface="Browallia New" pitchFamily="34" charset="-34"/>
                <a:cs typeface="Browallia New" pitchFamily="34" charset="-34"/>
              </a:rPr>
              <a:t>ริย</a:t>
            </a:r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จักรวาลอย่างชัดเจน </a:t>
            </a:r>
          </a:p>
          <a:p>
            <a:pPr marL="185738" indent="-4763">
              <a:spcBef>
                <a:spcPts val="0"/>
              </a:spcBef>
              <a:buNone/>
            </a:pPr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เมื่อประมาณ ค.ศ. 1952  ที่มีการกล่าวถึงทฤษฎีกำเนิดจักรวาล</a:t>
            </a:r>
            <a:endParaRPr lang="en-US" b="1" dirty="0" smtClean="0">
              <a:latin typeface="Browallia New" pitchFamily="34" charset="-34"/>
              <a:cs typeface="Browallia New" pitchFamily="34" charset="-34"/>
            </a:endParaRPr>
          </a:p>
          <a:p>
            <a:pPr marL="185738" indent="-4763">
              <a:spcBef>
                <a:spcPts val="0"/>
              </a:spcBef>
              <a:buNone/>
            </a:pPr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ที่เกิดจากการระเบิดครั้งใหญ่ (</a:t>
            </a:r>
            <a:r>
              <a:rPr lang="en-US" b="1" dirty="0" smtClean="0">
                <a:latin typeface="Browallia New" pitchFamily="34" charset="-34"/>
                <a:cs typeface="Browallia New" pitchFamily="34" charset="-34"/>
              </a:rPr>
              <a:t>Big Bang)</a:t>
            </a:r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  เมื่อ</a:t>
            </a:r>
            <a:r>
              <a:rPr lang="en-US" b="1" dirty="0" smtClean="0">
                <a:latin typeface="Browallia New" pitchFamily="34" charset="-34"/>
                <a:cs typeface="Browallia New" pitchFamily="34" charset="-34"/>
              </a:rPr>
              <a:t> 15 </a:t>
            </a:r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พันล้านปีก่อน</a:t>
            </a:r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>
          <a:xfrm>
            <a:off x="6572264" y="6492875"/>
            <a:ext cx="2133600" cy="365125"/>
          </a:xfrm>
        </p:spPr>
        <p:txBody>
          <a:bodyPr/>
          <a:lstStyle/>
          <a:p>
            <a:fld id="{BA526182-0A0A-40D0-8393-9492B3A42AC0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48132" name="Picture 4" descr="http://images.askmen.com/blogs/news/the-big-bang-experimen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1214422"/>
            <a:ext cx="3500438" cy="3500438"/>
          </a:xfrm>
          <a:prstGeom prst="rect">
            <a:avLst/>
          </a:prstGeom>
          <a:noFill/>
        </p:spPr>
      </p:pic>
      <p:pic>
        <p:nvPicPr>
          <p:cNvPr id="50178" name="Picture 2" descr="http://122.155.0.199/jabchai/images_joke/9709/9709-3.jpg"/>
          <p:cNvPicPr>
            <a:picLocks noChangeAspect="1" noChangeArrowheads="1"/>
          </p:cNvPicPr>
          <p:nvPr/>
        </p:nvPicPr>
        <p:blipFill>
          <a:blip r:embed="rId3"/>
          <a:srcRect l="1852" r="1852" b="1847"/>
          <a:stretch>
            <a:fillRect/>
          </a:stretch>
        </p:blipFill>
        <p:spPr bwMode="auto">
          <a:xfrm>
            <a:off x="4786314" y="1214422"/>
            <a:ext cx="3714776" cy="35004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5000">
              <a:srgbClr val="7030A0">
                <a:alpha val="16000"/>
              </a:srgbClr>
            </a:gs>
            <a:gs pos="64999">
              <a:srgbClr val="F0EBD5"/>
            </a:gs>
            <a:gs pos="100000">
              <a:srgbClr val="D1C39F"/>
            </a:gs>
          </a:gsLst>
          <a:path path="circle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origins.jpl.nasa.gov/library/roadmap97/images/science02.jpg"/>
          <p:cNvPicPr>
            <a:picLocks noChangeAspect="1" noChangeArrowheads="1"/>
          </p:cNvPicPr>
          <p:nvPr/>
        </p:nvPicPr>
        <p:blipFill>
          <a:blip r:embed="rId2">
            <a:lum bright="20000" contrast="-10000"/>
          </a:blip>
          <a:srcRect/>
          <a:stretch>
            <a:fillRect/>
          </a:stretch>
        </p:blipFill>
        <p:spPr bwMode="auto">
          <a:xfrm>
            <a:off x="0" y="1214421"/>
            <a:ext cx="9144000" cy="5650229"/>
          </a:xfrm>
          <a:prstGeom prst="rect">
            <a:avLst/>
          </a:prstGeom>
          <a:noFill/>
        </p:spPr>
      </p:pic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14422"/>
          </a:xfrm>
          <a:solidFill>
            <a:srgbClr val="FFC000"/>
          </a:solidFill>
          <a:ln>
            <a:noFill/>
          </a:ln>
        </p:spPr>
        <p:txBody>
          <a:bodyPr>
            <a:normAutofit/>
          </a:bodyPr>
          <a:lstStyle/>
          <a:p>
            <a:pPr indent="360363" algn="l"/>
            <a:r>
              <a:rPr lang="th-TH" sz="4000" b="1" dirty="0" smtClean="0">
                <a:solidFill>
                  <a:srgbClr val="002060"/>
                </a:solidFill>
                <a:cs typeface="EucrosiaUPC" pitchFamily="18" charset="-34"/>
              </a:rPr>
              <a:t>โลกและจักรวาล </a:t>
            </a:r>
            <a:r>
              <a:rPr lang="en-US" sz="4000" b="1" dirty="0" smtClean="0">
                <a:solidFill>
                  <a:srgbClr val="002060"/>
                </a:solidFill>
                <a:cs typeface="EucrosiaUPC" pitchFamily="18" charset="-34"/>
              </a:rPr>
              <a:t>: </a:t>
            </a:r>
            <a:r>
              <a:rPr lang="th-TH" sz="4000" b="1" dirty="0" smtClean="0">
                <a:solidFill>
                  <a:srgbClr val="002060"/>
                </a:solidFill>
                <a:cs typeface="EucrosiaUPC" pitchFamily="18" charset="-34"/>
              </a:rPr>
              <a:t>ความรู้ในปัจจุบัน</a:t>
            </a:r>
            <a:endParaRPr lang="en-US" sz="4000" b="1" dirty="0">
              <a:solidFill>
                <a:srgbClr val="002060"/>
              </a:solidFill>
              <a:cs typeface="EucrosiaUPC" pitchFamily="18" charset="-34"/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571472" y="1214422"/>
            <a:ext cx="6858080" cy="3071834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buNone/>
            </a:pPr>
            <a:r>
              <a:rPr lang="th-TH" b="1" dirty="0" smtClean="0">
                <a:solidFill>
                  <a:schemeClr val="bg1"/>
                </a:solidFill>
                <a:latin typeface="Browallia New" pitchFamily="34" charset="-34"/>
                <a:cs typeface="Browallia New" pitchFamily="34" charset="-34"/>
              </a:rPr>
              <a:t>การระเบิดเป็นผลมาจากการหดตัวก่อนหน้านี้</a:t>
            </a:r>
          </a:p>
          <a:p>
            <a:pPr>
              <a:spcBef>
                <a:spcPts val="0"/>
              </a:spcBef>
              <a:buNone/>
            </a:pPr>
            <a:r>
              <a:rPr lang="th-TH" b="1" dirty="0" smtClean="0">
                <a:solidFill>
                  <a:schemeClr val="bg1"/>
                </a:solidFill>
                <a:latin typeface="Browallia New" pitchFamily="34" charset="-34"/>
                <a:cs typeface="Browallia New" pitchFamily="34" charset="-34"/>
              </a:rPr>
              <a:t>หลังจากระเบิดแล้ว  กลุ่มดาวต่าง ๆ จะขยายตัว</a:t>
            </a:r>
            <a:endParaRPr lang="en-US" b="1" dirty="0" smtClean="0">
              <a:solidFill>
                <a:schemeClr val="bg1"/>
              </a:solidFill>
              <a:latin typeface="Browallia New" pitchFamily="34" charset="-34"/>
              <a:cs typeface="Browallia New" pitchFamily="34" charset="-34"/>
            </a:endParaRPr>
          </a:p>
          <a:p>
            <a:pPr>
              <a:spcBef>
                <a:spcPts val="0"/>
              </a:spcBef>
              <a:buNone/>
            </a:pPr>
            <a:r>
              <a:rPr lang="th-TH" b="1" dirty="0" smtClean="0">
                <a:solidFill>
                  <a:schemeClr val="bg1"/>
                </a:solidFill>
                <a:latin typeface="Browallia New" pitchFamily="34" charset="-34"/>
                <a:cs typeface="Browallia New" pitchFamily="34" charset="-34"/>
              </a:rPr>
              <a:t>เคลื่อนออกจากกันด้วยความเร็วมหาศาล  </a:t>
            </a:r>
            <a:endParaRPr lang="en-US" b="1" dirty="0" smtClean="0">
              <a:solidFill>
                <a:schemeClr val="bg1"/>
              </a:solidFill>
              <a:latin typeface="Browallia New" pitchFamily="34" charset="-34"/>
              <a:cs typeface="Browallia New" pitchFamily="34" charset="-34"/>
            </a:endParaRPr>
          </a:p>
          <a:p>
            <a:pPr>
              <a:spcBef>
                <a:spcPts val="0"/>
              </a:spcBef>
              <a:buNone/>
            </a:pPr>
            <a:r>
              <a:rPr lang="th-TH" b="1" dirty="0" smtClean="0">
                <a:solidFill>
                  <a:schemeClr val="bg1"/>
                </a:solidFill>
                <a:latin typeface="Browallia New" pitchFamily="34" charset="-34"/>
                <a:cs typeface="Browallia New" pitchFamily="34" charset="-34"/>
              </a:rPr>
              <a:t>และอาจจะหดตัวอีกครั้งหนึ่ง</a:t>
            </a:r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26182-0A0A-40D0-8393-9492B3A42AC0}" type="slidenum">
              <a:rPr lang="en-US" smtClean="0"/>
              <a:pPr/>
              <a:t>5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5000">
              <a:srgbClr val="7030A0">
                <a:alpha val="16000"/>
              </a:srgbClr>
            </a:gs>
            <a:gs pos="64999">
              <a:srgbClr val="F0EBD5"/>
            </a:gs>
            <a:gs pos="100000">
              <a:srgbClr val="D1C39F"/>
            </a:gs>
          </a:gsLst>
          <a:path path="circle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http://www.unitedindia.com/COSMOLOGY_files/merubase.jpg"/>
          <p:cNvPicPr>
            <a:picLocks noChangeAspect="1" noChangeArrowheads="1"/>
          </p:cNvPicPr>
          <p:nvPr/>
        </p:nvPicPr>
        <p:blipFill>
          <a:blip r:embed="rId2">
            <a:lum bright="40000" contrast="-40000"/>
          </a:blip>
          <a:srcRect/>
          <a:stretch>
            <a:fillRect/>
          </a:stretch>
        </p:blipFill>
        <p:spPr bwMode="auto">
          <a:xfrm>
            <a:off x="1" y="1214422"/>
            <a:ext cx="9144000" cy="5643578"/>
          </a:xfrm>
          <a:prstGeom prst="rect">
            <a:avLst/>
          </a:prstGeom>
          <a:noFill/>
        </p:spPr>
      </p:pic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14422"/>
          </a:xfrm>
          <a:solidFill>
            <a:srgbClr val="FFC000"/>
          </a:solidFill>
          <a:ln>
            <a:noFill/>
          </a:ln>
        </p:spPr>
        <p:txBody>
          <a:bodyPr>
            <a:normAutofit/>
          </a:bodyPr>
          <a:lstStyle/>
          <a:p>
            <a:pPr indent="360363" algn="l"/>
            <a:r>
              <a:rPr lang="th-TH" sz="4000" b="1" dirty="0" smtClean="0">
                <a:solidFill>
                  <a:srgbClr val="002060"/>
                </a:solidFill>
                <a:cs typeface="EucrosiaUPC" pitchFamily="18" charset="-34"/>
              </a:rPr>
              <a:t>โลกและจักรวาล </a:t>
            </a:r>
            <a:r>
              <a:rPr lang="en-US" sz="4000" b="1" dirty="0" smtClean="0">
                <a:solidFill>
                  <a:srgbClr val="002060"/>
                </a:solidFill>
                <a:cs typeface="EucrosiaUPC" pitchFamily="18" charset="-34"/>
              </a:rPr>
              <a:t>: </a:t>
            </a:r>
            <a:r>
              <a:rPr lang="th-TH" sz="4000" b="1" smtClean="0">
                <a:solidFill>
                  <a:srgbClr val="002060"/>
                </a:solidFill>
                <a:cs typeface="EucrosiaUPC" pitchFamily="18" charset="-34"/>
              </a:rPr>
              <a:t>ความพ้องจองกับ</a:t>
            </a:r>
            <a:r>
              <a:rPr lang="th-TH" sz="4000" b="1" dirty="0" smtClean="0">
                <a:solidFill>
                  <a:srgbClr val="002060"/>
                </a:solidFill>
                <a:cs typeface="EucrosiaUPC" pitchFamily="18" charset="-34"/>
              </a:rPr>
              <a:t>ความคิดโบราณ</a:t>
            </a:r>
            <a:endParaRPr lang="en-US" sz="4000" b="1" dirty="0">
              <a:solidFill>
                <a:srgbClr val="002060"/>
              </a:solidFill>
              <a:cs typeface="EucrosiaUPC" pitchFamily="18" charset="-34"/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28596" y="4929198"/>
            <a:ext cx="8429684" cy="1928802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th-TH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Browallia New" pitchFamily="34" charset="-34"/>
                <a:cs typeface="Browallia New" pitchFamily="34" charset="-34"/>
              </a:rPr>
              <a:t>มีแนวความคิดแบบอินเดียโบราณที่ว่าโลกจะปิดและเปิดตลอดเวลา  เป็นความเปลี่ยนแปลงที่</a:t>
            </a:r>
            <a:r>
              <a:rPr lang="th-TH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Browallia New" pitchFamily="34" charset="-34"/>
                <a:cs typeface="Browallia New" pitchFamily="34" charset="-34"/>
              </a:rPr>
              <a:t>เป็นวัฏ</a:t>
            </a:r>
            <a:r>
              <a:rPr lang="th-TH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Browallia New" pitchFamily="34" charset="-34"/>
                <a:cs typeface="Browallia New" pitchFamily="34" charset="-34"/>
              </a:rPr>
              <a:t>จักรไม่มีสิ้นสุดที่จักรวาล</a:t>
            </a:r>
            <a:endParaRPr lang="en-US" b="1" dirty="0" smtClean="0">
              <a:solidFill>
                <a:schemeClr val="tx1">
                  <a:lumMod val="95000"/>
                  <a:lumOff val="5000"/>
                </a:schemeClr>
              </a:solidFill>
              <a:latin typeface="Browallia New" pitchFamily="34" charset="-34"/>
              <a:cs typeface="Browallia New" pitchFamily="34" charset="-34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th-TH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Browallia New" pitchFamily="34" charset="-34"/>
                <a:cs typeface="Browallia New" pitchFamily="34" charset="-34"/>
              </a:rPr>
              <a:t>จะขยายและหด  เพื่อจะขยายออกมาใหม่</a:t>
            </a:r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26182-0A0A-40D0-8393-9492B3A42AC0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5000">
              <a:srgbClr val="7030A0">
                <a:alpha val="16000"/>
              </a:srgbClr>
            </a:gs>
            <a:gs pos="64999">
              <a:srgbClr val="F0EBD5"/>
            </a:gs>
            <a:gs pos="100000">
              <a:srgbClr val="D1C39F"/>
            </a:gs>
          </a:gsLst>
          <a:path path="circle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72" name="Picture 8" descr="C:\Documents and Settings\human\My Documents\My Scans\2009-06 (มิ.ย.)\scan0030.jpg"/>
          <p:cNvPicPr>
            <a:picLocks noChangeAspect="1" noChangeArrowheads="1"/>
          </p:cNvPicPr>
          <p:nvPr/>
        </p:nvPicPr>
        <p:blipFill>
          <a:blip r:embed="rId2">
            <a:lum bright="-40000" contrast="40000"/>
          </a:blip>
          <a:srcRect t="27343"/>
          <a:stretch>
            <a:fillRect/>
          </a:stretch>
        </p:blipFill>
        <p:spPr bwMode="auto">
          <a:xfrm>
            <a:off x="0" y="1214422"/>
            <a:ext cx="9144000" cy="5666939"/>
          </a:xfrm>
          <a:prstGeom prst="rect">
            <a:avLst/>
          </a:prstGeom>
          <a:noFill/>
        </p:spPr>
      </p:pic>
      <p:sp>
        <p:nvSpPr>
          <p:cNvPr id="9" name="สี่เหลี่ยมผืนผ้า 8"/>
          <p:cNvSpPr/>
          <p:nvPr/>
        </p:nvSpPr>
        <p:spPr>
          <a:xfrm>
            <a:off x="214282" y="1643050"/>
            <a:ext cx="8215370" cy="121444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28596" y="1785926"/>
            <a:ext cx="8001056" cy="464347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th-TH" b="1" dirty="0" smtClean="0">
                <a:solidFill>
                  <a:schemeClr val="bg1"/>
                </a:solidFill>
                <a:latin typeface="Browallia New" pitchFamily="34" charset="-34"/>
                <a:cs typeface="Browallia New" pitchFamily="34" charset="-34"/>
              </a:rPr>
              <a:t>มีพัฒนาการยาวนานจากการสั่งสมความรู้ – ประสบการณ์</a:t>
            </a:r>
          </a:p>
          <a:p>
            <a:pPr marL="0" indent="0">
              <a:spcBef>
                <a:spcPts val="0"/>
              </a:spcBef>
              <a:buNone/>
            </a:pPr>
            <a:r>
              <a:rPr lang="th-TH" b="1" dirty="0" smtClean="0">
                <a:solidFill>
                  <a:schemeClr val="bg1"/>
                </a:solidFill>
                <a:latin typeface="Browallia New" pitchFamily="34" charset="-34"/>
                <a:cs typeface="Browallia New" pitchFamily="34" charset="-34"/>
              </a:rPr>
              <a:t>ของโลกตะวันตก</a:t>
            </a:r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26182-0A0A-40D0-8393-9492B3A42AC0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36867" name="Picture 3" descr="Galileo observes the stars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lum bright="-20000" contrast="-30000"/>
          </a:blip>
          <a:srcRect/>
          <a:stretch>
            <a:fillRect/>
          </a:stretch>
        </p:blipFill>
        <p:spPr bwMode="auto">
          <a:xfrm>
            <a:off x="357158" y="4332142"/>
            <a:ext cx="2928957" cy="2244871"/>
          </a:xfrm>
          <a:prstGeom prst="rect">
            <a:avLst/>
          </a:prstGeom>
          <a:noFill/>
        </p:spPr>
      </p:pic>
      <p:pic>
        <p:nvPicPr>
          <p:cNvPr id="36869" name="Picture 5" descr="http://www.bangkokbiznews.com/home/media/2009/01/14/images/news_img_6773_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95711" y="4329120"/>
            <a:ext cx="1904983" cy="2285980"/>
          </a:xfrm>
          <a:prstGeom prst="rect">
            <a:avLst/>
          </a:prstGeom>
          <a:noFill/>
        </p:spPr>
      </p:pic>
      <p:pic>
        <p:nvPicPr>
          <p:cNvPr id="36871" name="Picture 7" descr="http://www.intell.rtaf.mi.th/intellFilesUpload/intellnews/49486-0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15008" y="4336084"/>
            <a:ext cx="3000396" cy="2302804"/>
          </a:xfrm>
          <a:prstGeom prst="rect">
            <a:avLst/>
          </a:prstGeom>
          <a:noFill/>
        </p:spPr>
      </p:pic>
      <p:sp>
        <p:nvSpPr>
          <p:cNvPr id="10" name="ชื่อเรื่อง 1"/>
          <p:cNvSpPr txBox="1">
            <a:spLocks/>
          </p:cNvSpPr>
          <p:nvPr/>
        </p:nvSpPr>
        <p:spPr>
          <a:xfrm>
            <a:off x="0" y="0"/>
            <a:ext cx="9144000" cy="121442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360363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EucrosiaUPC" pitchFamily="18" charset="-34"/>
              </a:rPr>
              <a:t>วิธีคิดที่อยู่บนพื้นฐานของประสบการณ์และเหตุผล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EucrosiaUPC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http://www.lib.utexas.edu/maps/historical/shepherd/asia_minor_p20.jpg"/>
          <p:cNvPicPr>
            <a:picLocks noChangeAspect="1" noChangeArrowheads="1"/>
          </p:cNvPicPr>
          <p:nvPr/>
        </p:nvPicPr>
        <p:blipFill>
          <a:blip r:embed="rId2">
            <a:lum bright="10000" contrast="10000"/>
          </a:blip>
          <a:srcRect l="5422" t="37904" r="3177" b="3529"/>
          <a:stretch>
            <a:fillRect/>
          </a:stretch>
        </p:blipFill>
        <p:spPr bwMode="auto">
          <a:xfrm>
            <a:off x="0" y="3000372"/>
            <a:ext cx="9144000" cy="3857628"/>
          </a:xfrm>
          <a:prstGeom prst="rect">
            <a:avLst/>
          </a:prstGeom>
          <a:noFill/>
        </p:spPr>
      </p:pic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14422"/>
          </a:xfr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>
            <a:normAutofit/>
          </a:bodyPr>
          <a:lstStyle/>
          <a:p>
            <a:pPr indent="360363" algn="l"/>
            <a:r>
              <a:rPr lang="th-TH" sz="4000" b="1" dirty="0" smtClean="0">
                <a:solidFill>
                  <a:srgbClr val="C00000"/>
                </a:solidFill>
                <a:cs typeface="+mn-cs"/>
              </a:rPr>
              <a:t>พัฒนาการสำคัญ</a:t>
            </a: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500034" y="1214422"/>
            <a:ext cx="8429684" cy="5357850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buNone/>
            </a:pPr>
            <a:r>
              <a:rPr lang="th-TH" b="1" dirty="0" smtClean="0">
                <a:solidFill>
                  <a:srgbClr val="FF0000"/>
                </a:solidFill>
              </a:rPr>
              <a:t>	</a:t>
            </a:r>
            <a:r>
              <a:rPr lang="th-TH" b="1" dirty="0" err="1" smtClean="0"/>
              <a:t>กรีก</a:t>
            </a:r>
            <a:r>
              <a:rPr lang="th-TH" b="1" dirty="0" smtClean="0"/>
              <a:t>ไอโอ</a:t>
            </a:r>
            <a:r>
              <a:rPr lang="th-TH" b="1" dirty="0" err="1" smtClean="0"/>
              <a:t>เนีย</a:t>
            </a:r>
            <a:r>
              <a:rPr lang="th-TH" b="1" dirty="0" smtClean="0"/>
              <a:t>   (</a:t>
            </a:r>
            <a:r>
              <a:rPr lang="th-TH" b="1" dirty="0" err="1" smtClean="0"/>
              <a:t>เกาะค</a:t>
            </a:r>
            <a:r>
              <a:rPr lang="th-TH" b="1" dirty="0" smtClean="0"/>
              <a:t>รีตและชายฝั่งแถบเอเชียไม</a:t>
            </a:r>
            <a:r>
              <a:rPr lang="th-TH" b="1" dirty="0" err="1" smtClean="0"/>
              <a:t>เนอร์</a:t>
            </a:r>
            <a:r>
              <a:rPr lang="th-TH" b="1" dirty="0" smtClean="0"/>
              <a:t>)</a:t>
            </a:r>
          </a:p>
          <a:p>
            <a:pPr>
              <a:spcBef>
                <a:spcPts val="0"/>
              </a:spcBef>
              <a:buNone/>
            </a:pPr>
            <a:r>
              <a:rPr lang="th-TH" b="1" dirty="0"/>
              <a:t>	</a:t>
            </a:r>
            <a:r>
              <a:rPr lang="th-TH" b="1" dirty="0" smtClean="0"/>
              <a:t>รับอิทธิพลจากอียิปต์และ</a:t>
            </a:r>
            <a:r>
              <a:rPr lang="th-TH" b="1" dirty="0" err="1" smtClean="0"/>
              <a:t>เมโส</a:t>
            </a:r>
            <a:r>
              <a:rPr lang="th-TH" b="1" dirty="0" smtClean="0"/>
              <a:t>โปเตเมีย</a:t>
            </a:r>
          </a:p>
          <a:p>
            <a:pPr>
              <a:spcBef>
                <a:spcPts val="0"/>
              </a:spcBef>
              <a:buNone/>
            </a:pPr>
            <a:r>
              <a:rPr lang="th-TH" b="1" dirty="0" smtClean="0"/>
              <a:t>	500 ก่อนคริสตศักราช นักปราชญ์ไอ</a:t>
            </a:r>
            <a:r>
              <a:rPr lang="th-TH" b="1" dirty="0" err="1" smtClean="0"/>
              <a:t>โอเนีย</a:t>
            </a:r>
            <a:r>
              <a:rPr lang="th-TH" b="1" dirty="0" smtClean="0"/>
              <a:t>เข้าไปที่นครรัฐเอเธนส์</a:t>
            </a:r>
            <a:endParaRPr lang="en-US" b="1" dirty="0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26182-0A0A-40D0-8393-9492B3A42AC0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สี่เหลี่ยมผืนผ้า 7"/>
          <p:cNvSpPr/>
          <p:nvPr/>
        </p:nvSpPr>
        <p:spPr>
          <a:xfrm>
            <a:off x="0" y="1214422"/>
            <a:ext cx="4500562" cy="564357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4500562" y="1214422"/>
            <a:ext cx="4643438" cy="564357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0" y="1428736"/>
            <a:ext cx="9144000" cy="5143536"/>
          </a:xfrm>
        </p:spPr>
        <p:txBody>
          <a:bodyPr>
            <a:normAutofit/>
          </a:bodyPr>
          <a:lstStyle/>
          <a:p>
            <a:pPr>
              <a:buNone/>
            </a:pPr>
            <a:endParaRPr lang="th-TH" b="1" dirty="0"/>
          </a:p>
          <a:p>
            <a:pPr>
              <a:spcBef>
                <a:spcPts val="0"/>
              </a:spcBef>
              <a:buNone/>
              <a:tabLst>
                <a:tab pos="806450" algn="l"/>
                <a:tab pos="5016500" algn="l"/>
              </a:tabLst>
            </a:pPr>
            <a:r>
              <a:rPr lang="th-TH" b="1" dirty="0" smtClean="0"/>
              <a:t>		มหากาพย์ของโฮ</a:t>
            </a:r>
            <a:r>
              <a:rPr lang="th-TH" b="1" dirty="0" err="1" smtClean="0"/>
              <a:t>เมอร์</a:t>
            </a:r>
            <a:r>
              <a:rPr lang="th-TH" b="1" dirty="0" smtClean="0"/>
              <a:t>	ความสนใจของนักปราชญ์</a:t>
            </a:r>
          </a:p>
          <a:p>
            <a:pPr>
              <a:spcBef>
                <a:spcPts val="0"/>
              </a:spcBef>
              <a:buNone/>
              <a:tabLst>
                <a:tab pos="806450" algn="l"/>
                <a:tab pos="5016500" algn="l"/>
              </a:tabLst>
            </a:pPr>
            <a:r>
              <a:rPr lang="th-TH" b="1" dirty="0" smtClean="0"/>
              <a:t>		เทพนิยาย – ตำนาน	ที่สังเกตธรรมชาติ</a:t>
            </a:r>
          </a:p>
          <a:p>
            <a:pPr>
              <a:spcBef>
                <a:spcPts val="0"/>
              </a:spcBef>
              <a:buNone/>
              <a:tabLst>
                <a:tab pos="806450" algn="l"/>
                <a:tab pos="5016500" algn="l"/>
              </a:tabLst>
            </a:pPr>
            <a:r>
              <a:rPr lang="th-TH" b="1" dirty="0" smtClean="0"/>
              <a:t>		700 ปีก่อนคริสต์ศักราช	และใช้เหตุผลตามธรรมชาติ</a:t>
            </a:r>
          </a:p>
          <a:p>
            <a:pPr>
              <a:spcBef>
                <a:spcPts val="0"/>
              </a:spcBef>
              <a:buNone/>
              <a:tabLst>
                <a:tab pos="806450" algn="l"/>
                <a:tab pos="5016500" algn="l"/>
              </a:tabLst>
            </a:pPr>
            <a:r>
              <a:rPr lang="th-TH" b="1" dirty="0" smtClean="0"/>
              <a:t>		ใช้เหตุผลจาก	มาอธิบาย</a:t>
            </a:r>
          </a:p>
          <a:p>
            <a:pPr>
              <a:spcBef>
                <a:spcPts val="0"/>
              </a:spcBef>
              <a:buNone/>
              <a:tabLst>
                <a:tab pos="806450" algn="l"/>
                <a:tab pos="5016500" algn="l"/>
              </a:tabLst>
            </a:pPr>
            <a:r>
              <a:rPr lang="th-TH" b="1" dirty="0" smtClean="0"/>
              <a:t>		สิ่งเหนือธรรมชาติ</a:t>
            </a:r>
            <a:endParaRPr lang="th-TH" b="1" dirty="0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26182-0A0A-40D0-8393-9492B3A42AC0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7" name="ชื่อเรื่อง 1"/>
          <p:cNvSpPr txBox="1">
            <a:spLocks/>
          </p:cNvSpPr>
          <p:nvPr/>
        </p:nvSpPr>
        <p:spPr>
          <a:xfrm>
            <a:off x="0" y="0"/>
            <a:ext cx="9144000" cy="121442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th-TH" sz="4000" b="1" dirty="0" smtClean="0">
                <a:solidFill>
                  <a:schemeClr val="accent1">
                    <a:lumMod val="75000"/>
                  </a:schemeClr>
                </a:solidFill>
              </a:rPr>
              <a:t>บรรยากาศของความคิดและความรู้ในเอเธนส์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เริ่มต้น">
  <a:themeElements>
    <a:clrScheme name="เริ่มต้น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เริ่มต้น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เริ่มต้น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กระดาษ">
  <a:themeElements>
    <a:clrScheme name="กระดาษ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กระดาษ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กระดาษ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1456</TotalTime>
  <Words>658</Words>
  <Application>Microsoft Office PowerPoint</Application>
  <PresentationFormat>นำเสนอทางหน้าจอ (4:3)</PresentationFormat>
  <Paragraphs>255</Paragraphs>
  <Slides>37</Slides>
  <Notes>1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3</vt:i4>
      </vt:variant>
      <vt:variant>
        <vt:lpstr>ชื่อเรื่องภาพนิ่ง</vt:lpstr>
      </vt:variant>
      <vt:variant>
        <vt:i4>37</vt:i4>
      </vt:variant>
    </vt:vector>
  </HeadingPairs>
  <TitlesOfParts>
    <vt:vector size="40" baseType="lpstr">
      <vt:lpstr>ชุดรูปแบบของ Office</vt:lpstr>
      <vt:lpstr>เริ่มต้น</vt:lpstr>
      <vt:lpstr>กระดาษ</vt:lpstr>
      <vt:lpstr>ความรู้เรื่องโลกและจักรวาล</vt:lpstr>
      <vt:lpstr>โลกและจักรวาล : การตั้งคำถามและการแสวงหาคำตอบ</vt:lpstr>
      <vt:lpstr>โลกและจักรวาล : วิธีคิดของมนุษย์ในการแสวงหาคำตอบ</vt:lpstr>
      <vt:lpstr>โลกและจักรวาล : ความรู้ในปัจจุบัน</vt:lpstr>
      <vt:lpstr>โลกและจักรวาล : ความรู้ในปัจจุบัน</vt:lpstr>
      <vt:lpstr>โลกและจักรวาล : ความพ้องจองกับความคิดโบราณ</vt:lpstr>
      <vt:lpstr>ภาพนิ่ง 7</vt:lpstr>
      <vt:lpstr>พัฒนาการสำคัญ</vt:lpstr>
      <vt:lpstr>ภาพนิ่ง 9</vt:lpstr>
      <vt:lpstr>นักปรัชญาธรรมชาติ</vt:lpstr>
      <vt:lpstr>ภาพนิ่ง 11</vt:lpstr>
      <vt:lpstr>นักปรัชญากรีก : วิธีคิดแบบตรรกะ</vt:lpstr>
      <vt:lpstr>ภาพนิ่ง 13</vt:lpstr>
      <vt:lpstr>ภาพนิ่ง 14</vt:lpstr>
      <vt:lpstr>ภาพนิ่ง 15</vt:lpstr>
      <vt:lpstr>อารยธรรมเฮลเลนิสติค (336 – 31 ก่อนคริสตกาล)</vt:lpstr>
      <vt:lpstr>ภาพนิ่ง 17</vt:lpstr>
      <vt:lpstr>ภาพนิ่ง 18</vt:lpstr>
      <vt:lpstr>ภาพนิ่ง 19</vt:lpstr>
      <vt:lpstr>ภาพนิ่ง 20</vt:lpstr>
      <vt:lpstr>ศูนย์ความรู้ของจักรวรรดิโรมัน</vt:lpstr>
      <vt:lpstr>ภาพนิ่ง 22</vt:lpstr>
      <vt:lpstr>แหล่งความรู้กรีก - โรมันในโลกตะวันตก</vt:lpstr>
      <vt:lpstr>ภาพนิ่ง 24</vt:lpstr>
      <vt:lpstr>ความรู้ของโลกอิสลาม</vt:lpstr>
      <vt:lpstr>ยุโรปตะวันตกยุคกลาง</vt:lpstr>
      <vt:lpstr>ยุโรปตะวันตกยุคกลาง : การใช้ ‘เหตุผล’ ใน ‘ความเชื่อ’</vt:lpstr>
      <vt:lpstr>พัฒนาการของความรู้ทางวิทยาศาสตร์</vt:lpstr>
      <vt:lpstr>โลกและจักรวาลแบบคริสต์ : ความเปลี่ยนแปลง</vt:lpstr>
      <vt:lpstr>โลกและจักรวาล : ระบบสุริยะ</vt:lpstr>
      <vt:lpstr>ภาพนิ่ง 31</vt:lpstr>
      <vt:lpstr>ภาพนิ่ง 32</vt:lpstr>
      <vt:lpstr>ภาพนิ่ง 33</vt:lpstr>
      <vt:lpstr>ภาพนิ่ง 34</vt:lpstr>
      <vt:lpstr>ภาพนิ่ง 35</vt:lpstr>
      <vt:lpstr>ภาพนิ่ง 36</vt:lpstr>
      <vt:lpstr>ภาพนิ่ง 37</vt:lpstr>
    </vt:vector>
  </TitlesOfParts>
  <Company>ecution.t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ภาพนิ่ง 1</dc:title>
  <dc:creator>human</dc:creator>
  <cp:lastModifiedBy>human</cp:lastModifiedBy>
  <cp:revision>160</cp:revision>
  <dcterms:created xsi:type="dcterms:W3CDTF">2009-06-22T03:55:14Z</dcterms:created>
  <dcterms:modified xsi:type="dcterms:W3CDTF">2010-06-23T01:03:12Z</dcterms:modified>
</cp:coreProperties>
</file>