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7.xml" ContentType="application/vnd.openxmlformats-officedocument.themeOverride+xml"/>
  <Override PartName="/ppt/theme/themeOverride18.xml" ContentType="application/vnd.openxmlformats-officedocument.themeOverride+xml"/>
  <Default Extension="gif" ContentType="image/gif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4"/>
  </p:notesMasterIdLst>
  <p:sldIdLst>
    <p:sldId id="256" r:id="rId2"/>
    <p:sldId id="328" r:id="rId3"/>
    <p:sldId id="257" r:id="rId4"/>
    <p:sldId id="258" r:id="rId5"/>
    <p:sldId id="262" r:id="rId6"/>
    <p:sldId id="265" r:id="rId7"/>
    <p:sldId id="266" r:id="rId8"/>
    <p:sldId id="267" r:id="rId9"/>
    <p:sldId id="269" r:id="rId10"/>
    <p:sldId id="270" r:id="rId11"/>
    <p:sldId id="272" r:id="rId12"/>
    <p:sldId id="273" r:id="rId13"/>
    <p:sldId id="259" r:id="rId14"/>
    <p:sldId id="260" r:id="rId15"/>
    <p:sldId id="274" r:id="rId16"/>
    <p:sldId id="275" r:id="rId17"/>
    <p:sldId id="277" r:id="rId18"/>
    <p:sldId id="278" r:id="rId19"/>
    <p:sldId id="279" r:id="rId20"/>
    <p:sldId id="280" r:id="rId21"/>
    <p:sldId id="276" r:id="rId22"/>
    <p:sldId id="281" r:id="rId23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DDDD"/>
    <a:srgbClr val="996633"/>
    <a:srgbClr val="A8A8E2"/>
    <a:srgbClr val="DDFFDD"/>
    <a:srgbClr val="FFCCCC"/>
    <a:srgbClr val="FFFFCC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AE60EA3-52AC-4E00-A078-2C9A5BA0479B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5A2865-88C4-4EE2-B10E-58EC8C04273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FE4C-1D66-4DAC-87E5-50534EE8C1BB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9D6F-B1CA-4A3C-80DB-441B05D9D97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7EBEAF6-DA99-4A3F-B089-B912A2C001E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ED0A-03F5-4B95-88C8-038A6F89260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EA947-7F9C-4EFB-A674-34B9E8E9261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457DE-0B16-46BC-A16D-0383E0B996A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2DE19-9354-4E70-9E92-397D78F9C3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73AAD-EFDF-4774-BD1C-F16F054EEE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EFFE932-65EB-4A32-AF65-C6C6C45D503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8F7DD8-8C36-4D3E-9ADF-3CB9B9D36F0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7558B20-5B6A-4204-84D1-00ADA59DF16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5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3886200"/>
            <a:ext cx="3505200" cy="1752600"/>
          </a:xfrm>
        </p:spPr>
        <p:txBody>
          <a:bodyPr/>
          <a:lstStyle/>
          <a:p>
            <a:r>
              <a:rPr lang="th-TH" sz="3600" b="1" dirty="0" err="1">
                <a:solidFill>
                  <a:srgbClr val="996633"/>
                </a:solidFill>
              </a:rPr>
              <a:t>นฤ</a:t>
            </a:r>
            <a:r>
              <a:rPr lang="th-TH" sz="3600" b="1" dirty="0">
                <a:solidFill>
                  <a:srgbClr val="996633"/>
                </a:solidFill>
              </a:rPr>
              <a:t>มล  </a:t>
            </a:r>
            <a:r>
              <a:rPr lang="th-TH" sz="3600" b="1" dirty="0" err="1">
                <a:solidFill>
                  <a:srgbClr val="996633"/>
                </a:solidFill>
              </a:rPr>
              <a:t>ธีรวัฒน์</a:t>
            </a:r>
            <a:endParaRPr lang="th-TH" sz="3600" b="1" dirty="0">
              <a:solidFill>
                <a:srgbClr val="996633"/>
              </a:solidFill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5">
                    <a:lumMod val="75000"/>
                  </a:schemeClr>
                </a:solidFill>
              </a:rPr>
              <a:t>ความสำคัญของความรู้</a:t>
            </a:r>
            <a:endParaRPr lang="th-TH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ตำนานพระ</a:t>
            </a:r>
            <a:r>
              <a:rPr lang="th-TH" sz="3600" b="1" dirty="0" err="1">
                <a:solidFill>
                  <a:srgbClr val="7030A0"/>
                </a:solidFill>
                <a:latin typeface="Angsana New" pitchFamily="18" charset="-34"/>
              </a:rPr>
              <a:t>แม่ห</a:t>
            </a: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นี่วา  (ของจีน)</a:t>
            </a:r>
          </a:p>
          <a:p>
            <a:pPr>
              <a:buFontTx/>
              <a:buNone/>
            </a:pPr>
            <a:r>
              <a:rPr lang="th-TH" sz="4000" b="1" dirty="0">
                <a:latin typeface="Angsana New" pitchFamily="18" charset="-34"/>
              </a:rPr>
              <a:t>		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เทพปกรณัมตะวันออก</a:t>
            </a:r>
            <a:endParaRPr lang="th-TH" b="1" dirty="0">
              <a:solidFill>
                <a:schemeClr val="bg1"/>
              </a:solidFill>
            </a:endParaRPr>
          </a:p>
        </p:txBody>
      </p:sp>
      <p:pic>
        <p:nvPicPr>
          <p:cNvPr id="17414" name="Picture 6" descr="scan0002"/>
          <p:cNvPicPr>
            <a:picLocks noChangeAspect="1" noChangeArrowheads="1"/>
          </p:cNvPicPr>
          <p:nvPr/>
        </p:nvPicPr>
        <p:blipFill>
          <a:blip r:embed="rId3"/>
          <a:srcRect t="5151" r="11038" b="8980"/>
          <a:stretch>
            <a:fillRect/>
          </a:stretch>
        </p:blipFill>
        <p:spPr bwMode="auto">
          <a:xfrm>
            <a:off x="4953000" y="609600"/>
            <a:ext cx="3589337" cy="57150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2578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ตำนานพระ</a:t>
            </a:r>
            <a:r>
              <a:rPr lang="th-TH" sz="3600" b="1" dirty="0" err="1">
                <a:solidFill>
                  <a:srgbClr val="7030A0"/>
                </a:solidFill>
                <a:latin typeface="Angsana New" pitchFamily="18" charset="-34"/>
              </a:rPr>
              <a:t>แม่ห</a:t>
            </a: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นี่วา  (ของจีน)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การสร้างมนุษย์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วันโลกาวินาศ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พระแม่ช่วยมนุษย์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การสร้างวัฒนธรรมใหม่ 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	การเกษตร, 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 ปศุ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สัตว์ 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 ฯลฯ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	ดนตรี “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แคน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”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ความทรงจำของวันโลกาวินาศในอดีต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เทพปกรณัมตะวันออก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3765550" algn="l"/>
              </a:tabLst>
            </a:pP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10,000 </a:t>
            </a: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</a:rPr>
              <a:t>– 4,000 ปี</a:t>
            </a: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ก่อนคริสต์ศักราช</a:t>
            </a:r>
            <a:r>
              <a:rPr lang="th-TH" sz="4000" b="1" dirty="0">
                <a:latin typeface="Angsana New" pitchFamily="18" charset="-34"/>
              </a:rPr>
              <a:t>	</a:t>
            </a:r>
            <a:endParaRPr lang="th-TH" sz="4000" b="1" dirty="0" smtClean="0"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r>
              <a:rPr lang="th-TH" sz="4000" b="1" dirty="0" smtClean="0">
                <a:latin typeface="Angsana New" pitchFamily="18" charset="-34"/>
              </a:rPr>
              <a:t>		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การเพาะปลูก</a:t>
            </a: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endParaRPr lang="th-TH" sz="2000" b="1" dirty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9,000 </a:t>
            </a: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</a:rPr>
              <a:t>ปี</a:t>
            </a: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ก่อนคริสต์ศักราช</a:t>
            </a: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r>
              <a:rPr lang="th-TH" sz="4000" b="1" dirty="0" smtClean="0">
                <a:latin typeface="Angsana New" pitchFamily="18" charset="-34"/>
              </a:rPr>
              <a:t>		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มนุษย์</a:t>
            </a: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</a:rPr>
              <a:t>รู้จักการเลี้ยง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สัตว์</a:t>
            </a: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endParaRPr lang="th-TH" sz="2000" b="1" dirty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4,000 </a:t>
            </a: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</a:rPr>
              <a:t>ปี</a:t>
            </a: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</a:rPr>
              <a:t>ก่อนคริสต์ราช</a:t>
            </a:r>
            <a:endParaRPr lang="th-TH" sz="4000" b="1" dirty="0" smtClean="0"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1250950" algn="l"/>
              </a:tabLst>
            </a:pPr>
            <a:r>
              <a:rPr lang="th-TH" sz="4000" b="1" dirty="0" smtClean="0">
                <a:latin typeface="Angsana New" pitchFamily="18" charset="-34"/>
              </a:rPr>
              <a:t>		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การ</a:t>
            </a: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</a:rPr>
              <a:t>ประดิษฐ์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ตัวอักษร,  การ</a:t>
            </a: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</a:rPr>
              <a:t>เกิด</a:t>
            </a:r>
            <a:r>
              <a:rPr lang="th-TH" sz="4000" b="1" dirty="0" err="1">
                <a:solidFill>
                  <a:srgbClr val="002060"/>
                </a:solidFill>
                <a:latin typeface="Angsana New" pitchFamily="18" charset="-34"/>
              </a:rPr>
              <a:t>อารย</a:t>
            </a: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</a:rPr>
              <a:t>ธรรม</a:t>
            </a:r>
          </a:p>
          <a:p>
            <a:pPr>
              <a:buFontTx/>
              <a:buNone/>
            </a:pP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หลักฐานทางโบราณคดี</a:t>
            </a:r>
            <a:endParaRPr lang="th-TH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tasfa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0" y="2971800"/>
            <a:ext cx="2590800" cy="3405051"/>
          </a:xfrm>
          <a:prstGeom prst="rect">
            <a:avLst/>
          </a:prstGeom>
          <a:noFill/>
          <a:ln>
            <a:noFill/>
          </a:ln>
        </p:spPr>
      </p:pic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20574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ความก้าวหน้าของมนุษย์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สัมพันธ์อยู่กับการรวมกลุ่มเป็นสังคมและความรู้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>
                <a:solidFill>
                  <a:schemeClr val="bg1"/>
                </a:solidFill>
              </a:rPr>
              <a:t>มนุษย์กับความรู้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648200" y="2133600"/>
            <a:ext cx="3657600" cy="4038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38200" y="2133600"/>
            <a:ext cx="3657600" cy="4038600"/>
          </a:xfrm>
          <a:prstGeom prst="rect">
            <a:avLst/>
          </a:prstGeom>
          <a:solidFill>
            <a:srgbClr val="FF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914400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z="4000" b="1">
                <a:latin typeface="Angsana New" pitchFamily="18" charset="-34"/>
              </a:rPr>
              <a:t>วิวัฒนาการ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>
                <a:solidFill>
                  <a:schemeClr val="bg1"/>
                </a:solidFill>
              </a:rPr>
              <a:t>มนุษย์กับความรู้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838200" y="2514600"/>
            <a:ext cx="3657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th-TH" sz="4000" b="1" dirty="0">
                <a:solidFill>
                  <a:srgbClr val="FF0066"/>
                </a:solidFill>
                <a:latin typeface="Angsana New" pitchFamily="18" charset="-34"/>
              </a:rPr>
              <a:t>ด้านกายภาพ</a:t>
            </a:r>
          </a:p>
          <a:p>
            <a:pPr marL="342900" indent="-342900">
              <a:spcBef>
                <a:spcPct val="20000"/>
              </a:spcBef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สัตว์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เลี้ยงลูกด้วยนม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648200" y="251460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th-TH" sz="4000" b="1" dirty="0">
                <a:solidFill>
                  <a:srgbClr val="996633"/>
                </a:solidFill>
                <a:latin typeface="Angsana New" pitchFamily="18" charset="-34"/>
              </a:rPr>
              <a:t>ด้านสังคม</a:t>
            </a:r>
          </a:p>
          <a:p>
            <a:pPr marL="342900" indent="-342900">
              <a:spcBef>
                <a:spcPct val="20000"/>
              </a:spcBef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มี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สังคม (การรวมกลุ่ม)</a:t>
            </a:r>
          </a:p>
          <a:p>
            <a:pPr marL="342900" indent="-342900">
              <a:spcBef>
                <a:spcPct val="20000"/>
              </a:spcBef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เลี้ยง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ลูกด้วยนม</a:t>
            </a:r>
          </a:p>
          <a:p>
            <a:pPr marL="342900" indent="-342900">
              <a:spcBef>
                <a:spcPct val="20000"/>
              </a:spcBef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ถ่ายทอด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การเลี้ยงดูลูกอ่อน		     วิวัฒนาการของสมอง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-  เรียนรู้เรื่องสังคม</a:t>
            </a:r>
          </a:p>
          <a:p>
            <a:pPr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	-  การเล่นและกิจกรรมของ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เด็ก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>
                <a:solidFill>
                  <a:schemeClr val="bg1"/>
                </a:solidFill>
              </a:rPr>
              <a:t>มนุษย์กับความรู้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3276600" y="1828800"/>
            <a:ext cx="10668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 err="1">
                <a:solidFill>
                  <a:srgbClr val="0070C0"/>
                </a:solidFill>
                <a:latin typeface="Angsana New" pitchFamily="18" charset="-34"/>
              </a:rPr>
              <a:t>อัลวิน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 </a:t>
            </a:r>
            <a:r>
              <a:rPr lang="th-TH" sz="3600" b="1" dirty="0" err="1">
                <a:solidFill>
                  <a:srgbClr val="0070C0"/>
                </a:solidFill>
                <a:latin typeface="Angsana New" pitchFamily="18" charset="-34"/>
              </a:rPr>
              <a:t>ทอฟฟเลอร์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 (</a:t>
            </a:r>
            <a:r>
              <a:rPr lang="en-US" sz="3600" b="1" dirty="0">
                <a:solidFill>
                  <a:srgbClr val="0070C0"/>
                </a:solidFill>
                <a:latin typeface="Angsana New" pitchFamily="18" charset="-34"/>
              </a:rPr>
              <a:t>Alvin </a:t>
            </a:r>
            <a:r>
              <a:rPr lang="en-US" sz="3600" b="1" dirty="0" err="1">
                <a:solidFill>
                  <a:srgbClr val="0070C0"/>
                </a:solidFill>
                <a:latin typeface="Angsana New" pitchFamily="18" charset="-34"/>
              </a:rPr>
              <a:t>Toffer</a:t>
            </a:r>
            <a:r>
              <a:rPr lang="en-US" sz="3600" b="1" dirty="0">
                <a:solidFill>
                  <a:srgbClr val="0070C0"/>
                </a:solidFill>
                <a:latin typeface="Angsana New" pitchFamily="18" charset="-34"/>
              </a:rPr>
              <a:t>)</a:t>
            </a:r>
          </a:p>
          <a:p>
            <a:pPr>
              <a:buFontTx/>
              <a:buNone/>
            </a:pPr>
            <a:r>
              <a:rPr lang="en-US" sz="3600" b="1" dirty="0">
                <a:latin typeface="Angsana New" pitchFamily="18" charset="-34"/>
              </a:rPr>
              <a:t>		</a:t>
            </a:r>
            <a:r>
              <a:rPr lang="th-TH" sz="3600" b="1" dirty="0">
                <a:latin typeface="Angsana New" pitchFamily="18" charset="-34"/>
              </a:rPr>
              <a:t>ความเจริญของมนุษย์ผ่านที่ผ่านมา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  <a:r>
              <a:rPr lang="th-TH" sz="3600" b="1" dirty="0" smtClean="0">
                <a:latin typeface="Angsana New" pitchFamily="18" charset="-34"/>
              </a:rPr>
              <a:t>   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1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.  คลื่นลูกที่หนึ่ง		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   สังคม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เกษตรกรรม</a:t>
            </a:r>
          </a:p>
          <a:p>
            <a:pPr>
              <a:buFontTx/>
              <a:buNone/>
            </a:pP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		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  2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.  คลื่นลูกที่สอง		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   สังคมอุตสาหกรรม</a:t>
            </a:r>
            <a:endParaRPr lang="th-TH" sz="3600" b="1" i="1" dirty="0">
              <a:solidFill>
                <a:srgbClr val="002060"/>
              </a:solidFill>
              <a:latin typeface="Angsana New" pitchFamily="18" charset="-34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>
                <a:solidFill>
                  <a:schemeClr val="bg1"/>
                </a:solidFill>
              </a:rPr>
              <a:t>มนุษย์กับความรู้</a:t>
            </a: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4191000" y="3124200"/>
            <a:ext cx="1066800" cy="0"/>
          </a:xfrm>
          <a:prstGeom prst="line">
            <a:avLst/>
          </a:prstGeom>
          <a:noFill/>
          <a:ln w="38100">
            <a:solidFill>
              <a:srgbClr val="99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4191000" y="3733800"/>
            <a:ext cx="1066800" cy="0"/>
          </a:xfrm>
          <a:prstGeom prst="line">
            <a:avLst/>
          </a:prstGeom>
          <a:noFill/>
          <a:ln w="38100">
            <a:solidFill>
              <a:srgbClr val="99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คลื่นลูกที่หนึ่ง  </a:t>
            </a:r>
            <a:r>
              <a:rPr lang="en-US" sz="3600" b="1" dirty="0">
                <a:solidFill>
                  <a:srgbClr val="0070C0"/>
                </a:solidFill>
                <a:latin typeface="Angsana New" pitchFamily="18" charset="-34"/>
              </a:rPr>
              <a:t>:  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สังคมเกษตรกรรม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ดำเนิน</a:t>
            </a:r>
            <a:r>
              <a:rPr lang="th-TH" sz="3600" b="1" dirty="0">
                <a:latin typeface="Angsana New" pitchFamily="18" charset="-34"/>
              </a:rPr>
              <a:t>มาถึง ค.ศ. 1650 – 1750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>
                <a:solidFill>
                  <a:schemeClr val="bg1"/>
                </a:solidFill>
              </a:rPr>
              <a:t>มนุษย์กับความรู้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796925" algn="l"/>
                <a:tab pos="3595688" algn="l"/>
              </a:tabLst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คลื่นลูกที่สอง  </a:t>
            </a:r>
            <a:r>
              <a:rPr lang="en-US" sz="3600" b="1" dirty="0">
                <a:solidFill>
                  <a:srgbClr val="0070C0"/>
                </a:solidFill>
                <a:latin typeface="Angsana New" pitchFamily="18" charset="-34"/>
              </a:rPr>
              <a:t>: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 สังคมอุตสาหกรรม</a:t>
            </a:r>
          </a:p>
          <a:p>
            <a:pPr>
              <a:buFontTx/>
              <a:buNone/>
              <a:tabLst>
                <a:tab pos="796925" algn="l"/>
                <a:tab pos="3595688" algn="l"/>
              </a:tabLst>
            </a:pPr>
            <a:r>
              <a:rPr lang="th-TH" sz="3600" b="1" dirty="0" smtClean="0">
                <a:latin typeface="Angsana New" pitchFamily="18" charset="-34"/>
              </a:rPr>
              <a:t>ค.ศ. </a:t>
            </a:r>
            <a:r>
              <a:rPr lang="th-TH" sz="3600" b="1" dirty="0">
                <a:latin typeface="Angsana New" pitchFamily="18" charset="-34"/>
              </a:rPr>
              <a:t>1750 เป็นต้นมา  </a:t>
            </a:r>
            <a:r>
              <a:rPr lang="en-US" sz="3600" b="1" dirty="0">
                <a:latin typeface="Angsana New" pitchFamily="18" charset="-34"/>
              </a:rPr>
              <a:t>:  </a:t>
            </a: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ปฏิวัติอุตสาหกรรม</a:t>
            </a:r>
          </a:p>
          <a:p>
            <a:pPr>
              <a:buFontTx/>
              <a:buNone/>
              <a:tabLst>
                <a:tab pos="625475" algn="l"/>
                <a:tab pos="2779713" algn="l"/>
              </a:tabLst>
            </a:pPr>
            <a:r>
              <a:rPr lang="th-TH" sz="3600" b="1" dirty="0">
                <a:latin typeface="Angsana New" pitchFamily="18" charset="-34"/>
              </a:rPr>
              <a:t>		</a:t>
            </a:r>
            <a:r>
              <a:rPr lang="th-TH" sz="3600" b="1" dirty="0">
                <a:solidFill>
                  <a:srgbClr val="003300"/>
                </a:solidFill>
                <a:latin typeface="Angsana New" pitchFamily="18" charset="-34"/>
              </a:rPr>
              <a:t>1750 – 1850	ครอบคลุมยุโรปตะวันตกและยุโรปเหนือ</a:t>
            </a:r>
          </a:p>
          <a:p>
            <a:pPr>
              <a:buFontTx/>
              <a:buNone/>
              <a:tabLst>
                <a:tab pos="625475" algn="l"/>
                <a:tab pos="2779713" algn="l"/>
              </a:tabLst>
            </a:pPr>
            <a:r>
              <a:rPr lang="th-TH" sz="3600" b="1" dirty="0">
                <a:solidFill>
                  <a:srgbClr val="003300"/>
                </a:solidFill>
                <a:latin typeface="Angsana New" pitchFamily="18" charset="-34"/>
              </a:rPr>
              <a:t>		1850 – 1900	ขยายไปทั่วโลก</a:t>
            </a:r>
          </a:p>
          <a:p>
            <a:pPr>
              <a:spcBef>
                <a:spcPts val="0"/>
              </a:spcBef>
              <a:buFontTx/>
              <a:buNone/>
              <a:tabLst>
                <a:tab pos="796925" algn="l"/>
                <a:tab pos="3043238" algn="l"/>
              </a:tabLst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		</a:t>
            </a: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ลัทธิ</a:t>
            </a:r>
            <a:r>
              <a:rPr lang="th-TH" sz="3200" b="1" dirty="0">
                <a:solidFill>
                  <a:srgbClr val="002060"/>
                </a:solidFill>
                <a:latin typeface="Angsana New" pitchFamily="18" charset="-34"/>
              </a:rPr>
              <a:t>ทุนนิยม	</a:t>
            </a:r>
            <a:endParaRPr lang="th-TH" sz="32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796925" algn="l"/>
                <a:tab pos="3043238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			ระบบ</a:t>
            </a:r>
            <a:r>
              <a:rPr lang="th-TH" sz="3200" b="1" dirty="0">
                <a:solidFill>
                  <a:srgbClr val="002060"/>
                </a:solidFill>
                <a:latin typeface="Angsana New" pitchFamily="18" charset="-34"/>
              </a:rPr>
              <a:t>อุตสาหกรรม</a:t>
            </a:r>
          </a:p>
          <a:p>
            <a:pPr>
              <a:spcBef>
                <a:spcPts val="0"/>
              </a:spcBef>
              <a:buFontTx/>
              <a:buNone/>
              <a:tabLst>
                <a:tab pos="796925" algn="l"/>
                <a:tab pos="3043238" algn="l"/>
              </a:tabLst>
            </a:pPr>
            <a:r>
              <a:rPr lang="th-TH" sz="3200" b="1" dirty="0">
                <a:solidFill>
                  <a:srgbClr val="002060"/>
                </a:solidFill>
                <a:latin typeface="Angsana New" pitchFamily="18" charset="-34"/>
              </a:rPr>
              <a:t>	</a:t>
            </a: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		บรรษัท</a:t>
            </a:r>
            <a:r>
              <a:rPr lang="th-TH" sz="3200" b="1" dirty="0">
                <a:solidFill>
                  <a:srgbClr val="002060"/>
                </a:solidFill>
                <a:latin typeface="Angsana New" pitchFamily="18" charset="-34"/>
              </a:rPr>
              <a:t>ข้ามชาติ	</a:t>
            </a:r>
            <a:endParaRPr lang="th-TH" sz="32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spcBef>
                <a:spcPts val="0"/>
              </a:spcBef>
              <a:buFontTx/>
              <a:buNone/>
              <a:tabLst>
                <a:tab pos="796925" algn="l"/>
                <a:tab pos="3043238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			ลัทธิ</a:t>
            </a:r>
            <a:r>
              <a:rPr lang="th-TH" sz="3200" b="1" dirty="0">
                <a:solidFill>
                  <a:srgbClr val="002060"/>
                </a:solidFill>
                <a:latin typeface="Angsana New" pitchFamily="18" charset="-34"/>
              </a:rPr>
              <a:t>ล่าอาณานิคมและจักรวรรดินิยม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>
                <a:solidFill>
                  <a:schemeClr val="bg1"/>
                </a:solidFill>
              </a:rPr>
              <a:t>มนุษย์กับความรู้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peterdrucker-small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43000" y="1143000"/>
            <a:ext cx="3048000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algn="r">
              <a:buFontTx/>
              <a:buNone/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			</a:t>
            </a: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ปี</a:t>
            </a:r>
            <a:r>
              <a:rPr lang="th-TH" sz="3600" b="1" dirty="0" err="1">
                <a:solidFill>
                  <a:srgbClr val="0070C0"/>
                </a:solidFill>
                <a:latin typeface="Angsana New" pitchFamily="18" charset="-34"/>
              </a:rPr>
              <a:t>เตอร์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</a:t>
            </a:r>
            <a:r>
              <a:rPr lang="th-TH" sz="3600" b="1" dirty="0" err="1">
                <a:solidFill>
                  <a:srgbClr val="0070C0"/>
                </a:solidFill>
                <a:latin typeface="Angsana New" pitchFamily="18" charset="-34"/>
              </a:rPr>
              <a:t>เอฟ.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</a:t>
            </a:r>
            <a:r>
              <a:rPr lang="th-TH" sz="3600" b="1" dirty="0" err="1">
                <a:solidFill>
                  <a:srgbClr val="0070C0"/>
                </a:solidFill>
                <a:latin typeface="Angsana New" pitchFamily="18" charset="-34"/>
              </a:rPr>
              <a:t>ดรัคเคอร์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  </a:t>
            </a:r>
            <a:endParaRPr lang="th-TH" sz="3600" b="1" dirty="0" smtClean="0">
              <a:solidFill>
                <a:srgbClr val="0070C0"/>
              </a:solidFill>
              <a:latin typeface="Angsana New" pitchFamily="18" charset="-34"/>
            </a:endParaRPr>
          </a:p>
          <a:p>
            <a:pPr algn="r">
              <a:spcBef>
                <a:spcPts val="0"/>
              </a:spcBef>
              <a:buFontTx/>
              <a:buNone/>
            </a:pPr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</a:rPr>
              <a:t>(</a:t>
            </a:r>
            <a:r>
              <a:rPr lang="en-US" sz="3600" b="1" dirty="0">
                <a:solidFill>
                  <a:srgbClr val="0070C0"/>
                </a:solidFill>
                <a:latin typeface="Angsana New" pitchFamily="18" charset="-34"/>
              </a:rPr>
              <a:t>Peter F. </a:t>
            </a:r>
            <a:r>
              <a:rPr lang="en-US" sz="3600" b="1" dirty="0" err="1">
                <a:solidFill>
                  <a:srgbClr val="0070C0"/>
                </a:solidFill>
                <a:latin typeface="Angsana New" pitchFamily="18" charset="-34"/>
              </a:rPr>
              <a:t>Drucker</a:t>
            </a:r>
            <a:r>
              <a:rPr lang="en-US" sz="3600" b="1" dirty="0" smtClean="0">
                <a:solidFill>
                  <a:srgbClr val="0070C0"/>
                </a:solidFill>
                <a:latin typeface="Angsana New" pitchFamily="18" charset="-34"/>
              </a:rPr>
              <a:t>)</a:t>
            </a:r>
            <a:endParaRPr lang="th-TH" sz="3600" b="1" dirty="0" smtClean="0">
              <a:solidFill>
                <a:srgbClr val="0070C0"/>
              </a:solidFill>
              <a:latin typeface="Angsana New" pitchFamily="18" charset="-34"/>
            </a:endParaRPr>
          </a:p>
          <a:p>
            <a:pPr algn="r">
              <a:spcBef>
                <a:spcPts val="0"/>
              </a:spcBef>
              <a:buFontTx/>
              <a:buNone/>
            </a:pPr>
            <a:endParaRPr lang="th-TH" sz="6000" b="1" dirty="0">
              <a:solidFill>
                <a:schemeClr val="accent2"/>
              </a:solidFill>
              <a:latin typeface="Angsana New" pitchFamily="18" charset="-34"/>
            </a:endParaRPr>
          </a:p>
          <a:p>
            <a:pPr marL="0" indent="0" algn="ctr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เปลี่ยนแปลงความหมายของความรู้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  <a:r>
              <a:rPr lang="th-TH" sz="3600" b="1" i="1" dirty="0">
                <a:solidFill>
                  <a:srgbClr val="003300"/>
                </a:solidFill>
                <a:latin typeface="Angsana New" pitchFamily="18" charset="-34"/>
              </a:rPr>
              <a:t>สังคมเกษตรกรรม </a:t>
            </a:r>
            <a:r>
              <a:rPr lang="th-TH" sz="3600" b="1" i="1" dirty="0" smtClean="0">
                <a:solidFill>
                  <a:srgbClr val="003300"/>
                </a:solidFill>
                <a:latin typeface="Angsana New" pitchFamily="18" charset="-34"/>
              </a:rPr>
              <a:t>  </a:t>
            </a:r>
            <a:r>
              <a:rPr lang="th-TH" sz="3600" b="1" i="1" dirty="0">
                <a:solidFill>
                  <a:srgbClr val="003300"/>
                </a:solidFill>
                <a:latin typeface="Angsana New" pitchFamily="18" charset="-34"/>
              </a:rPr>
              <a:t>	</a:t>
            </a:r>
            <a:r>
              <a:rPr lang="th-TH" sz="3600" b="1" i="1" dirty="0" smtClean="0">
                <a:solidFill>
                  <a:srgbClr val="003300"/>
                </a:solidFill>
                <a:latin typeface="Angsana New" pitchFamily="18" charset="-34"/>
              </a:rPr>
              <a:t>ความรู้</a:t>
            </a:r>
            <a:r>
              <a:rPr lang="th-TH" sz="3600" b="1" i="1" dirty="0">
                <a:solidFill>
                  <a:srgbClr val="003300"/>
                </a:solidFill>
                <a:latin typeface="Angsana New" pitchFamily="18" charset="-34"/>
              </a:rPr>
              <a:t>เพื่อการดำรงชีวิต</a:t>
            </a:r>
          </a:p>
          <a:p>
            <a:pPr marL="0" indent="0">
              <a:buFontTx/>
              <a:buNone/>
            </a:pPr>
            <a:r>
              <a:rPr lang="th-TH" sz="3600" b="1" i="1" dirty="0">
                <a:solidFill>
                  <a:srgbClr val="003300"/>
                </a:solidFill>
                <a:latin typeface="Angsana New" pitchFamily="18" charset="-34"/>
              </a:rPr>
              <a:t>	</a:t>
            </a:r>
            <a:r>
              <a:rPr lang="th-TH" sz="3600" b="1" i="1" dirty="0" smtClean="0">
                <a:solidFill>
                  <a:srgbClr val="003300"/>
                </a:solidFill>
                <a:latin typeface="Angsana New" pitchFamily="18" charset="-34"/>
              </a:rPr>
              <a:t>สังคม</a:t>
            </a:r>
            <a:r>
              <a:rPr lang="th-TH" sz="3600" b="1" i="1" dirty="0">
                <a:solidFill>
                  <a:srgbClr val="003300"/>
                </a:solidFill>
                <a:latin typeface="Angsana New" pitchFamily="18" charset="-34"/>
              </a:rPr>
              <a:t>อุตสาหกรรม		ความรู้เพื่อการ</a:t>
            </a:r>
            <a:r>
              <a:rPr lang="th-TH" sz="3600" b="1" i="1" dirty="0" smtClean="0">
                <a:solidFill>
                  <a:srgbClr val="003300"/>
                </a:solidFill>
                <a:latin typeface="Angsana New" pitchFamily="18" charset="-34"/>
              </a:rPr>
              <a:t>ทำงาน</a:t>
            </a:r>
            <a:endParaRPr lang="th-TH" sz="3600" b="1" dirty="0" smtClean="0">
              <a:latin typeface="Angsana New" pitchFamily="18" charset="-34"/>
            </a:endParaRPr>
          </a:p>
          <a:p>
            <a:pPr algn="ctr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ความรู้</a:t>
            </a:r>
            <a:r>
              <a:rPr lang="th-TH" sz="3600" b="1" dirty="0">
                <a:latin typeface="Angsana New" pitchFamily="18" charset="-34"/>
              </a:rPr>
              <a:t>เปลี่ยนจากสมบัติส่วนตัวเป็นของส่วนรวม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>
                <a:solidFill>
                  <a:schemeClr val="bg1"/>
                </a:solidFill>
              </a:rPr>
              <a:t>มนุษย์กับความรู้</a:t>
            </a:r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4114800" y="4648200"/>
            <a:ext cx="914400" cy="0"/>
          </a:xfrm>
          <a:prstGeom prst="line">
            <a:avLst/>
          </a:prstGeom>
          <a:noFill/>
          <a:ln w="57150">
            <a:solidFill>
              <a:schemeClr val="accent5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4114800" y="5257800"/>
            <a:ext cx="914400" cy="0"/>
          </a:xfrm>
          <a:prstGeom prst="line">
            <a:avLst/>
          </a:prstGeom>
          <a:noFill/>
          <a:ln w="57150">
            <a:solidFill>
              <a:schemeClr val="accent5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rgbClr val="00B050"/>
                </a:solidFill>
              </a:rPr>
              <a:t>ความหมายของ “ความรู้”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http://headlightmag.com/main/images/stories/jimmy01/Mitsubishi/2009_02_18_Factory_Tour/10_MMTh_Seat_Installation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66800" y="3733800"/>
            <a:ext cx="3429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362200"/>
          </a:xfrm>
        </p:spPr>
        <p:txBody>
          <a:bodyPr/>
          <a:lstStyle/>
          <a:p>
            <a:pPr>
              <a:buFontTx/>
              <a:buNone/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>
                <a:latin typeface="Angsana New" pitchFamily="18" charset="-34"/>
              </a:rPr>
              <a:t>	ความรู้ก่อให้เกิดความก้าวหน้าทางเทคโนโลยี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เครื่องมือ  กระบวนการผลิต  ผลิตภัณฑ์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>
                <a:solidFill>
                  <a:schemeClr val="bg1"/>
                </a:solidFill>
              </a:rPr>
              <a:t>มนุษย์กับความรู้</a:t>
            </a:r>
          </a:p>
        </p:txBody>
      </p:sp>
      <p:pic>
        <p:nvPicPr>
          <p:cNvPr id="27655" name="Picture 7" descr="http://teenet.chiangmai.ac.th/emac/journal/2002/14/images/04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696419"/>
            <a:ext cx="3429000" cy="2361482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914400" indent="-914400">
              <a:buFontTx/>
              <a:buNone/>
            </a:pP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ปัจจุบัน  “</a:t>
            </a:r>
            <a:r>
              <a:rPr lang="th-TH" sz="3600" b="1" i="1" dirty="0">
                <a:solidFill>
                  <a:srgbClr val="0070C0"/>
                </a:solidFill>
                <a:latin typeface="Angsana New" pitchFamily="18" charset="-34"/>
              </a:rPr>
              <a:t>คลื่นลูกที่สาม</a:t>
            </a:r>
            <a:r>
              <a:rPr lang="th-TH" sz="3600" b="1" dirty="0">
                <a:solidFill>
                  <a:srgbClr val="0070C0"/>
                </a:solidFill>
                <a:latin typeface="Angsana New" pitchFamily="18" charset="-34"/>
              </a:rPr>
              <a:t>”</a:t>
            </a:r>
          </a:p>
          <a:p>
            <a:pPr marL="914400" indent="-914400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สังคม</a:t>
            </a:r>
            <a:r>
              <a:rPr lang="th-TH" sz="3600" b="1" dirty="0">
                <a:latin typeface="Angsana New" pitchFamily="18" charset="-34"/>
              </a:rPr>
              <a:t>ข้อมูลข่าวสาร เทคโนโลยีสารสนเทศ</a:t>
            </a:r>
          </a:p>
          <a:p>
            <a:pPr marL="914400" indent="-914400">
              <a:buFontTx/>
              <a:buNone/>
            </a:pPr>
            <a:endParaRPr lang="th-TH" sz="2000" b="1" dirty="0">
              <a:latin typeface="Angsana New" pitchFamily="18" charset="-34"/>
            </a:endParaRPr>
          </a:p>
          <a:p>
            <a:pPr marL="914400" indent="-914400"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ยังคงเป็นสังคมแห่งความรู้   </a:t>
            </a:r>
          </a:p>
          <a:p>
            <a:pPr marL="914400" indent="-914400"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มีความพยายามประยุกต์ใช้ความรู้ทุกแขนง</a:t>
            </a:r>
          </a:p>
          <a:p>
            <a:pPr marL="914400" indent="-914400"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เพื่อแก้ปัญหาของสังคมอุตสาหกรรม </a:t>
            </a:r>
          </a:p>
          <a:p>
            <a:pPr marL="914400" indent="-914400">
              <a:spcBef>
                <a:spcPts val="0"/>
              </a:spcBef>
              <a:buFontTx/>
              <a:buNone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	และเพื่อชีวิตที่ดีกว่าเดิม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>
                <a:solidFill>
                  <a:schemeClr val="bg1"/>
                </a:solidFill>
              </a:rPr>
              <a:t>มนุษย์กับความรู้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Autofit/>
          </a:bodyPr>
          <a:lstStyle/>
          <a:p>
            <a:pPr indent="-3175">
              <a:spcBef>
                <a:spcPts val="0"/>
              </a:spcBef>
              <a:buFontTx/>
              <a:buNone/>
            </a:pPr>
            <a:r>
              <a:rPr lang="th-TH" sz="3600" b="1" dirty="0">
                <a:latin typeface="Angsana New" pitchFamily="18" charset="-34"/>
              </a:rPr>
              <a:t>“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ข้าพเจ้าเชื่อว่า ทุกวันนี้เรากำลังยืนอยู่ ณ 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จุดเริ่มต้น</a:t>
            </a:r>
          </a:p>
          <a:p>
            <a:pPr indent="-3175">
              <a:spcBef>
                <a:spcPts val="0"/>
              </a:spcBef>
              <a:buFontTx/>
              <a:buNone/>
            </a:pP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ของ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ยุคสังเคราะห์ยุคใหม่ในปริมณฑลของความรู้ทั้งหลาย  นับแต่วิทยาศาสตร์ธรรมชาติจนถึงสังคมศาสตร์  จิตวิทยา  โดยเฉพาะเศรษฐศาสตร์  </a:t>
            </a:r>
            <a:endParaRPr lang="th-TH" sz="3600" b="1" i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indent="-3175">
              <a:spcBef>
                <a:spcPts val="0"/>
              </a:spcBef>
              <a:buFontTx/>
              <a:buNone/>
            </a:pP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เรา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จะมองเป็นแนวโน้มที่ย้อนกลับไปสู่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ความคิด</a:t>
            </a:r>
          </a:p>
          <a:p>
            <a:pPr indent="-3175">
              <a:spcBef>
                <a:spcPts val="0"/>
              </a:spcBef>
              <a:buFontTx/>
              <a:buNone/>
            </a:pP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ใน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วงกว้าง  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สู่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หลักทฤษฎีทั่วไป  วิธีคิดที่จะนำเศษชิ้นส่วนต่าง ๆ มารวมกัน</a:t>
            </a:r>
            <a:r>
              <a:rPr lang="th-TH" sz="3600" b="1" i="1" dirty="0">
                <a:latin typeface="Angsana New" pitchFamily="18" charset="-34"/>
              </a:rPr>
              <a:t>”</a:t>
            </a:r>
          </a:p>
          <a:p>
            <a:pPr indent="-3175" algn="r">
              <a:buFontTx/>
              <a:buNone/>
            </a:pPr>
            <a:r>
              <a:rPr lang="th-TH" sz="3200" b="1" dirty="0" err="1" smtClean="0">
                <a:latin typeface="Angsana New" pitchFamily="18" charset="-34"/>
              </a:rPr>
              <a:t>อัล</a:t>
            </a:r>
            <a:r>
              <a:rPr lang="th-TH" sz="3200" b="1" dirty="0" err="1">
                <a:latin typeface="Angsana New" pitchFamily="18" charset="-34"/>
              </a:rPr>
              <a:t>วิน</a:t>
            </a:r>
            <a:r>
              <a:rPr lang="th-TH" sz="3200" b="1" dirty="0">
                <a:latin typeface="Angsana New" pitchFamily="18" charset="-34"/>
              </a:rPr>
              <a:t>  </a:t>
            </a:r>
            <a:r>
              <a:rPr lang="th-TH" sz="3200" b="1" dirty="0" err="1">
                <a:latin typeface="Angsana New" pitchFamily="18" charset="-34"/>
              </a:rPr>
              <a:t>ทอฟฟเลอร์</a:t>
            </a:r>
            <a:endParaRPr lang="th-TH" sz="3200" b="1" dirty="0">
              <a:latin typeface="Angsana New" pitchFamily="18" charset="-34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>
                <a:solidFill>
                  <a:schemeClr val="bg1"/>
                </a:solidFill>
              </a:rPr>
              <a:t>มนุษย์กับความรู้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ทฤษฎีของ</a:t>
            </a:r>
            <a:r>
              <a:rPr lang="th-TH" sz="3600" b="1" dirty="0" err="1" smtClean="0">
                <a:solidFill>
                  <a:srgbClr val="002060"/>
                </a:solidFill>
                <a:latin typeface="Angsana New" pitchFamily="18" charset="-34"/>
              </a:rPr>
              <a:t>ชาร์ลส์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  </a:t>
            </a:r>
            <a:r>
              <a:rPr lang="th-TH" sz="3600" b="1" dirty="0" err="1" smtClean="0">
                <a:solidFill>
                  <a:srgbClr val="002060"/>
                </a:solidFill>
                <a:latin typeface="Angsana New" pitchFamily="18" charset="-34"/>
              </a:rPr>
              <a:t>ดาร์วิน</a:t>
            </a:r>
            <a:endParaRPr lang="th-TH" sz="36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>
              <a:buFontTx/>
              <a:buNone/>
            </a:pPr>
            <a:endParaRPr lang="th-TH" sz="1600" b="1" dirty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มนุษย์พัฒนาจากสัตว์เซลล์เดียว</a:t>
            </a:r>
            <a:endParaRPr lang="th-TH" sz="3600" b="1" i="1" dirty="0">
              <a:solidFill>
                <a:srgbClr val="FFFF00"/>
              </a:solidFill>
              <a:latin typeface="Angsana New" pitchFamily="18" charset="-34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พัฒนาการของมนุษย์</a:t>
            </a:r>
            <a:endParaRPr lang="th-TH" b="1" dirty="0">
              <a:solidFill>
                <a:schemeClr val="bg1"/>
              </a:solidFill>
            </a:endParaRPr>
          </a:p>
        </p:txBody>
      </p:sp>
      <p:pic>
        <p:nvPicPr>
          <p:cNvPr id="3077" name="Picture 5" descr="Charles%20Darwin%20cropped%201258"/>
          <p:cNvPicPr>
            <a:picLocks noChangeAspect="1" noChangeArrowheads="1"/>
          </p:cNvPicPr>
          <p:nvPr/>
        </p:nvPicPr>
        <p:blipFill>
          <a:blip r:embed="rId3">
            <a:lum bright="12000" contrast="24000"/>
          </a:blip>
          <a:srcRect l="9547" r="6030"/>
          <a:stretch>
            <a:fillRect/>
          </a:stretch>
        </p:blipFill>
        <p:spPr bwMode="auto">
          <a:xfrm>
            <a:off x="5562600" y="685800"/>
            <a:ext cx="3200400" cy="57150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evolutionchart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00600" y="3390900"/>
            <a:ext cx="3838575" cy="23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หนึ่งล้านห้าแสนปีมาแล้ว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สัตว์</a:t>
            </a:r>
            <a:r>
              <a:rPr lang="th-TH" sz="3600" b="1" dirty="0">
                <a:latin typeface="Angsana New" pitchFamily="18" charset="-34"/>
              </a:rPr>
              <a:t>เลี้ยงลูกด้วยนมตระกูล</a:t>
            </a:r>
            <a:r>
              <a:rPr lang="th-TH" sz="3600" b="1" dirty="0" err="1">
                <a:latin typeface="Angsana New" pitchFamily="18" charset="-34"/>
              </a:rPr>
              <a:t>เอป</a:t>
            </a:r>
            <a:r>
              <a:rPr lang="th-TH" sz="3600" b="1" dirty="0" smtClean="0">
                <a:latin typeface="Angsana New" pitchFamily="18" charset="-34"/>
              </a:rPr>
              <a:t>ในแอฟริกากลาง</a:t>
            </a:r>
            <a:endParaRPr lang="th-TH" sz="3600" b="1" dirty="0">
              <a:latin typeface="Angsana New" pitchFamily="18" charset="-34"/>
            </a:endParaRPr>
          </a:p>
          <a:p>
            <a:pPr algn="ctr">
              <a:buFontTx/>
              <a:buNone/>
            </a:pPr>
            <a:endParaRPr lang="th-TH" sz="3600" b="1" dirty="0">
              <a:latin typeface="Angsana New" pitchFamily="18" charset="-34"/>
            </a:endParaRPr>
          </a:p>
          <a:p>
            <a:pPr algn="ctr">
              <a:buFontTx/>
              <a:buNone/>
            </a:pPr>
            <a:endParaRPr lang="th-TH" sz="3600" b="1" dirty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มนุษย์กระจายอยู่ใน</a:t>
            </a:r>
            <a:r>
              <a:rPr lang="th-TH" sz="3600" b="1" dirty="0" err="1" smtClean="0">
                <a:latin typeface="Angsana New" pitchFamily="18" charset="-34"/>
              </a:rPr>
              <a:t>แอฟ</a:t>
            </a:r>
            <a:r>
              <a:rPr lang="th-TH" sz="3600" b="1" dirty="0" smtClean="0">
                <a:latin typeface="Angsana New" pitchFamily="18" charset="-34"/>
              </a:rPr>
              <a:t>ริกา  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เกาะชวา  จีน 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ตอนเหนือของทวีปเอเชีย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พัฒนาการของมนุษย์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3657600" y="2819400"/>
            <a:ext cx="0" cy="10668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z="4000" b="1" dirty="0">
                <a:latin typeface="Angsana New" pitchFamily="18" charset="-34"/>
              </a:rPr>
              <a:t>		</a:t>
            </a:r>
            <a:r>
              <a:rPr lang="th-TH" sz="3600" b="1" dirty="0">
                <a:latin typeface="Angsana New" pitchFamily="18" charset="-34"/>
              </a:rPr>
              <a:t>อยู่ได้ในสภาพภูมิอากาศที่เย็นชื้น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อาศัยอยู่ในเพิงที่สร้างจากกิ่งไม้และก้อนหิน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นอกจากอยู่ในถ้ำ</a:t>
            </a:r>
          </a:p>
          <a:p>
            <a:pPr>
              <a:buFontTx/>
              <a:buNone/>
            </a:pPr>
            <a:r>
              <a:rPr lang="th-TH" sz="4000" b="1" dirty="0">
                <a:latin typeface="Angsana New" pitchFamily="18" charset="-34"/>
              </a:rPr>
              <a:t>		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พัฒนาการของมนุษย์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Homo_Erect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0400" y="4076700"/>
            <a:ext cx="2794000" cy="2324100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  <a:tabLst>
                <a:tab pos="568325" algn="l"/>
              </a:tabLst>
            </a:pPr>
            <a:r>
              <a:rPr lang="th-TH" sz="3600" b="1" dirty="0">
                <a:solidFill>
                  <a:srgbClr val="003300"/>
                </a:solidFill>
                <a:latin typeface="Angsana New" pitchFamily="18" charset="-34"/>
              </a:rPr>
              <a:t>40,000 ปีมาแล้ว</a:t>
            </a:r>
          </a:p>
          <a:p>
            <a:pPr>
              <a:buFontTx/>
              <a:buNone/>
              <a:tabLst>
                <a:tab pos="568325" algn="l"/>
              </a:tabLst>
            </a:pPr>
            <a:r>
              <a:rPr lang="th-TH" sz="3600" b="1" dirty="0">
                <a:latin typeface="Angsana New" pitchFamily="18" charset="-34"/>
              </a:rPr>
              <a:t>		มนุษย์รุ่นโฮโมเซเปีย</a:t>
            </a:r>
            <a:r>
              <a:rPr lang="th-TH" sz="3600" b="1" dirty="0" err="1">
                <a:latin typeface="Angsana New" pitchFamily="18" charset="-34"/>
              </a:rPr>
              <a:t>นส์ก</a:t>
            </a:r>
            <a:r>
              <a:rPr lang="th-TH" sz="3600" b="1" dirty="0">
                <a:latin typeface="Angsana New" pitchFamily="18" charset="-34"/>
              </a:rPr>
              <a:t>ระ</a:t>
            </a:r>
            <a:r>
              <a:rPr lang="th-TH" sz="3600" b="1" dirty="0" err="1">
                <a:latin typeface="Angsana New" pitchFamily="18" charset="-34"/>
              </a:rPr>
              <a:t>จาย</a:t>
            </a:r>
            <a:r>
              <a:rPr lang="th-TH" sz="3600" b="1" dirty="0">
                <a:latin typeface="Angsana New" pitchFamily="18" charset="-34"/>
              </a:rPr>
              <a:t>ไปทั่วโลก	</a:t>
            </a:r>
          </a:p>
          <a:p>
            <a:pPr>
              <a:spcBef>
                <a:spcPts val="0"/>
              </a:spcBef>
              <a:buFontTx/>
              <a:buNone/>
              <a:tabLst>
                <a:tab pos="568325" algn="l"/>
              </a:tabLst>
            </a:pPr>
            <a:r>
              <a:rPr lang="th-TH" sz="3600" b="1" dirty="0">
                <a:latin typeface="Angsana New" pitchFamily="18" charset="-34"/>
              </a:rPr>
              <a:t>		“</a:t>
            </a:r>
            <a:r>
              <a:rPr lang="th-TH" sz="3600" b="1" i="1" dirty="0">
                <a:latin typeface="Angsana New" pitchFamily="18" charset="-34"/>
              </a:rPr>
              <a:t>เก็บของป่าและล่าสัตว์</a:t>
            </a:r>
            <a:r>
              <a:rPr lang="th-TH" sz="3600" b="1" dirty="0">
                <a:latin typeface="Angsana New" pitchFamily="18" charset="-34"/>
              </a:rPr>
              <a:t>”</a:t>
            </a:r>
          </a:p>
          <a:p>
            <a:pPr>
              <a:spcBef>
                <a:spcPts val="0"/>
              </a:spcBef>
              <a:buFontTx/>
              <a:buNone/>
              <a:tabLst>
                <a:tab pos="568325" algn="l"/>
              </a:tabLst>
            </a:pPr>
            <a:r>
              <a:rPr lang="th-TH" sz="3600" b="1" dirty="0">
                <a:latin typeface="Angsana New" pitchFamily="18" charset="-34"/>
              </a:rPr>
              <a:t>		ปรุงอาหารเนื้อสัตว์ด้วย “</a:t>
            </a:r>
            <a:r>
              <a:rPr lang="th-TH" sz="3600" b="1" i="1" dirty="0">
                <a:solidFill>
                  <a:srgbClr val="FF0066"/>
                </a:solidFill>
                <a:latin typeface="Angsana New" pitchFamily="18" charset="-34"/>
              </a:rPr>
              <a:t>ไฟ</a:t>
            </a:r>
            <a:r>
              <a:rPr lang="th-TH" sz="3600" b="1" dirty="0">
                <a:latin typeface="Angsana New" pitchFamily="18" charset="-34"/>
              </a:rPr>
              <a:t>”</a:t>
            </a:r>
          </a:p>
          <a:p>
            <a:pPr>
              <a:buFontTx/>
              <a:buNone/>
              <a:tabLst>
                <a:tab pos="568325" algn="l"/>
              </a:tabLst>
            </a:pPr>
            <a:r>
              <a:rPr lang="th-TH" sz="3600" b="1" dirty="0">
                <a:latin typeface="Angsana New" pitchFamily="18" charset="-34"/>
              </a:rPr>
              <a:t>		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พัฒนาการของมนุษย์</a:t>
            </a:r>
            <a:endParaRPr lang="th-TH" b="1" dirty="0">
              <a:solidFill>
                <a:schemeClr val="bg1"/>
              </a:solidFill>
            </a:endParaRPr>
          </a:p>
        </p:txBody>
      </p:sp>
      <p:pic>
        <p:nvPicPr>
          <p:cNvPr id="12295" name="Picture 7" descr="http://www.thailandmuseum.com/chumporn/images/p01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9227" y="4038600"/>
            <a:ext cx="2469573" cy="2362200"/>
          </a:xfrm>
          <a:prstGeom prst="rect">
            <a:avLst/>
          </a:prstGeom>
          <a:noFill/>
        </p:spPr>
      </p:pic>
      <p:pic>
        <p:nvPicPr>
          <p:cNvPr id="17410" name="Picture 2" descr="http://www.thailandmuseum.com/chumporn/images/p01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450" y="4038600"/>
            <a:ext cx="2495550" cy="2354497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810000" y="1600200"/>
            <a:ext cx="4876800" cy="452596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หาของป่าต้องเรียนรู้  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ใช้</a:t>
            </a:r>
            <a:r>
              <a:rPr lang="th-TH" sz="3600" b="1" dirty="0">
                <a:latin typeface="Angsana New" pitchFamily="18" charset="-34"/>
              </a:rPr>
              <a:t>ทักษะในการจำ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เลือกสรรอย่างระวัง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ใช้เครื่องมือในการขุด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	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พัฒนาการของมนุษย์</a:t>
            </a:r>
            <a:endParaRPr lang="th-TH" b="1" dirty="0">
              <a:solidFill>
                <a:schemeClr val="bg1"/>
              </a:solidFill>
            </a:endParaRPr>
          </a:p>
        </p:txBody>
      </p:sp>
      <p:pic>
        <p:nvPicPr>
          <p:cNvPr id="13317" name="Picture 5" descr="homosapi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832298"/>
            <a:ext cx="2806700" cy="2815902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การพัฒนาความเจริญยุคโบราณ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ปรากฏใน</a:t>
            </a:r>
          </a:p>
          <a:p>
            <a:pPr>
              <a:buFontTx/>
              <a:buNone/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	-  เทพ</a:t>
            </a:r>
            <a:r>
              <a:rPr lang="th-TH" sz="3600" b="1" dirty="0">
                <a:latin typeface="Angsana New" pitchFamily="18" charset="-34"/>
              </a:rPr>
              <a:t>ปกรณัม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		-  หลักฐานทางโบราณคดี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4000" b="1" dirty="0">
                <a:latin typeface="Angsana New" pitchFamily="18" charset="-34"/>
              </a:rPr>
              <a:t>	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หลักฐานความเจริญ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z="3600" b="1" dirty="0" err="1">
                <a:solidFill>
                  <a:srgbClr val="7030A0"/>
                </a:solidFill>
                <a:latin typeface="Angsana New" pitchFamily="18" charset="-34"/>
              </a:rPr>
              <a:t>โพรมิธิอุส</a:t>
            </a: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  (ของ</a:t>
            </a:r>
            <a:r>
              <a:rPr lang="th-TH" sz="3600" b="1" dirty="0" err="1">
                <a:solidFill>
                  <a:srgbClr val="7030A0"/>
                </a:solidFill>
                <a:latin typeface="Angsana New" pitchFamily="18" charset="-34"/>
              </a:rPr>
              <a:t>กรีก</a:t>
            </a: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)</a:t>
            </a:r>
          </a:p>
          <a:p>
            <a:pPr>
              <a:buFontTx/>
              <a:buNone/>
            </a:pPr>
            <a:r>
              <a:rPr lang="th-TH" sz="4000" b="1" dirty="0">
                <a:latin typeface="Angsana New" pitchFamily="18" charset="-34"/>
              </a:rPr>
              <a:t>		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indent="457200" algn="l"/>
            <a:r>
              <a:rPr lang="th-TH" b="1" dirty="0" smtClean="0">
                <a:solidFill>
                  <a:schemeClr val="bg1"/>
                </a:solidFill>
              </a:rPr>
              <a:t>เทพปกรณัมตะวันตก</a:t>
            </a:r>
            <a:endParaRPr lang="th-TH" b="1" dirty="0">
              <a:solidFill>
                <a:schemeClr val="bg1"/>
              </a:solidFill>
            </a:endParaRPr>
          </a:p>
        </p:txBody>
      </p:sp>
      <p:pic>
        <p:nvPicPr>
          <p:cNvPr id="16389" name="Picture 5" descr="promethe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609600"/>
            <a:ext cx="4003675" cy="57150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0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11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2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3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4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5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6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7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8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9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0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7.xml><?xml version="1.0" encoding="utf-8"?>
<a:themeOverride xmlns:a="http://schemas.openxmlformats.org/drawingml/2006/main">
  <a:clrScheme name="ไหลเวียน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9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841</TotalTime>
  <Words>307</Words>
  <Application>Microsoft Office PowerPoint</Application>
  <PresentationFormat>นำเสนอทางหน้าจอ (4:3)</PresentationFormat>
  <Paragraphs>118</Paragraphs>
  <Slides>22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22</vt:i4>
      </vt:variant>
    </vt:vector>
  </HeadingPairs>
  <TitlesOfParts>
    <vt:vector size="23" baseType="lpstr">
      <vt:lpstr>กระดาษ</vt:lpstr>
      <vt:lpstr>ความสำคัญของความรู้</vt:lpstr>
      <vt:lpstr>ความหมายของ “ความรู้”</vt:lpstr>
      <vt:lpstr>พัฒนาการของมนุษย์</vt:lpstr>
      <vt:lpstr>พัฒนาการของมนุษย์</vt:lpstr>
      <vt:lpstr>พัฒนาการของมนุษย์</vt:lpstr>
      <vt:lpstr>พัฒนาการของมนุษย์</vt:lpstr>
      <vt:lpstr>พัฒนาการของมนุษย์</vt:lpstr>
      <vt:lpstr>หลักฐานความเจริญ</vt:lpstr>
      <vt:lpstr>เทพปกรณัมตะวันตก</vt:lpstr>
      <vt:lpstr>เทพปกรณัมตะวันออก</vt:lpstr>
      <vt:lpstr>เทพปกรณัมตะวันออก</vt:lpstr>
      <vt:lpstr>หลักฐานทางโบราณคดี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  <vt:lpstr>มนุษย์กับความรู้</vt:lpstr>
    </vt:vector>
  </TitlesOfParts>
  <Company>human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การอธิบายความรู้และความคิด</dc:title>
  <dc:creator>human</dc:creator>
  <cp:lastModifiedBy>human</cp:lastModifiedBy>
  <cp:revision>35</cp:revision>
  <dcterms:created xsi:type="dcterms:W3CDTF">2009-06-03T08:56:26Z</dcterms:created>
  <dcterms:modified xsi:type="dcterms:W3CDTF">2010-06-04T06:23:30Z</dcterms:modified>
</cp:coreProperties>
</file>