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theme/themeOverride12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theme/themeOverride17.xml" ContentType="application/vnd.openxmlformats-officedocument.themeOverride+xml"/>
  <Override PartName="/ppt/theme/themeOverride28.xml" ContentType="application/vnd.openxmlformats-officedocument.themeOverride+xml"/>
  <Override PartName="/ppt/theme/themeOverride24.xml" ContentType="application/vnd.openxmlformats-officedocument.themeOverr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Override13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theme/themeOverride20.xml" ContentType="application/vnd.openxmlformats-officedocument.themeOverride+xml"/>
  <Override PartName="/ppt/theme/themeOverride31.xml" ContentType="application/vnd.openxmlformats-officedocument.themeOverr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Override29.xml" ContentType="application/vnd.openxmlformats-officedocument.themeOverride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Default Extension="gif" ContentType="image/gif"/>
  <Override PartName="/ppt/theme/themeOverride25.xml" ContentType="application/vnd.openxmlformats-officedocument.themeOverride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Override14.xml" ContentType="application/vnd.openxmlformats-officedocument.themeOverride+xml"/>
  <Override PartName="/ppt/theme/themeOverride32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Override19.xml" ContentType="application/vnd.openxmlformats-officedocument.themeOverr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Override15.xml" ContentType="application/vnd.openxmlformats-officedocument.themeOverride+xml"/>
  <Override PartName="/ppt/theme/themeOverride26.xml" ContentType="application/vnd.openxmlformats-officedocument.themeOverr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Override22.xml" ContentType="application/vnd.openxmlformats-officedocument.themeOverride+xml"/>
  <Override PartName="/ppt/theme/themeOverride33.xml" ContentType="application/vnd.openxmlformats-officedocument.themeOverr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Override27.xml" ContentType="application/vnd.openxmlformats-officedocument.themeOverr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theme/themeOverride16.xml" ContentType="application/vnd.openxmlformats-officedocument.themeOverride+xml"/>
  <Override PartName="/ppt/theme/themeOverride34.xml" ContentType="application/vnd.openxmlformats-officedocument.themeOverr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Override9.xml" ContentType="application/vnd.openxmlformats-officedocument.themeOverride+xml"/>
  <Override PartName="/ppt/theme/themeOverride23.xml" ContentType="application/vnd.openxmlformats-officedocument.themeOverrid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Override30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  <p:sldMasterId id="2147483720" r:id="rId5"/>
    <p:sldMasterId id="2147483756" r:id="rId6"/>
    <p:sldMasterId id="2147483804" r:id="rId7"/>
    <p:sldMasterId id="2147483816" r:id="rId8"/>
  </p:sldMasterIdLst>
  <p:handoutMasterIdLst>
    <p:handoutMasterId r:id="rId51"/>
  </p:handoutMasterIdLst>
  <p:sldIdLst>
    <p:sldId id="256" r:id="rId9"/>
    <p:sldId id="259" r:id="rId10"/>
    <p:sldId id="257" r:id="rId11"/>
    <p:sldId id="258" r:id="rId12"/>
    <p:sldId id="260" r:id="rId13"/>
    <p:sldId id="261" r:id="rId14"/>
    <p:sldId id="273" r:id="rId15"/>
    <p:sldId id="306" r:id="rId16"/>
    <p:sldId id="275" r:id="rId17"/>
    <p:sldId id="276" r:id="rId18"/>
    <p:sldId id="308" r:id="rId19"/>
    <p:sldId id="307" r:id="rId20"/>
    <p:sldId id="277" r:id="rId21"/>
    <p:sldId id="278" r:id="rId22"/>
    <p:sldId id="279" r:id="rId23"/>
    <p:sldId id="274" r:id="rId24"/>
    <p:sldId id="281" r:id="rId25"/>
    <p:sldId id="309" r:id="rId26"/>
    <p:sldId id="284" r:id="rId27"/>
    <p:sldId id="286" r:id="rId28"/>
    <p:sldId id="290" r:id="rId29"/>
    <p:sldId id="289" r:id="rId30"/>
    <p:sldId id="292" r:id="rId31"/>
    <p:sldId id="293" r:id="rId32"/>
    <p:sldId id="310" r:id="rId33"/>
    <p:sldId id="298" r:id="rId34"/>
    <p:sldId id="299" r:id="rId35"/>
    <p:sldId id="311" r:id="rId36"/>
    <p:sldId id="312" r:id="rId37"/>
    <p:sldId id="282" r:id="rId38"/>
    <p:sldId id="314" r:id="rId39"/>
    <p:sldId id="313" r:id="rId40"/>
    <p:sldId id="300" r:id="rId41"/>
    <p:sldId id="301" r:id="rId42"/>
    <p:sldId id="302" r:id="rId43"/>
    <p:sldId id="265" r:id="rId44"/>
    <p:sldId id="266" r:id="rId45"/>
    <p:sldId id="267" r:id="rId46"/>
    <p:sldId id="270" r:id="rId47"/>
    <p:sldId id="303" r:id="rId48"/>
    <p:sldId id="305" r:id="rId49"/>
    <p:sldId id="271" r:id="rId50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58349"/>
    <a:srgbClr val="5D55F7"/>
    <a:srgbClr val="CFFDD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94" autoAdjust="0"/>
    <p:restoredTop sz="94660"/>
  </p:normalViewPr>
  <p:slideViewPr>
    <p:cSldViewPr>
      <p:cViewPr varScale="1">
        <p:scale>
          <a:sx n="79" d="100"/>
          <a:sy n="79" d="100"/>
        </p:scale>
        <p:origin x="-4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8" Type="http://schemas.openxmlformats.org/officeDocument/2006/relationships/slideMaster" Target="slideMasters/slideMaster8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EC39E-FF5B-4B13-95C5-ED931AB934AD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D9EA5-7483-441B-9812-066D3A76D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สี่เหลี่ยมผืนผ้า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สี่เหลี่ยมผืนผ้า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สี่เหลี่ยมผืนผ้า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สี่เหลี่ยมผืนผ้า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สี่เหลี่ยมมุมมน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สี่เหลี่ยมมุมมน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วันที่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ตัวยึดท้ายกระดาษ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ชื่อเรื่อง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2" name="ชื่อเรื่องรอง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20" name="ตัวยึดท้ายกระดา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วงรี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9" name="แผนผังลำดับงาน: กระบวนการ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แผนผังลำดับงาน: กระบวนการ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มุมมน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มนมุมสี่เหลี่ยมหนึ่งมุม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ชื่อเรื่อง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5" name="ชื่อเรื่องรอง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1" name="ตัวยึดวันที่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รูปภาพ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ตัวยึดเนื้อหา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ตัวยึดเนื้อหา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เนื้อหา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วงรี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วงรี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ชื่อเรื่อง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สี่เหลี่ยมผืนผ้า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สี่เหลี่ยมผืนผ้า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ตัวยึดเนื้อหา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ตัวเชื่อมต่อตรง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วงรี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สี่เหลี่ยมผืนผ้า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สี่เหลี่ยมผืนผ้า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สี่เหลี่ยมผืนผ้า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สี่เหลี่ยมมุมมน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สี่เหลี่ยมมุมมน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สี่เหลี่ยมผืนผ้า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สี่เหลี่ยมผืนผ้า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สี่เหลี่ยมผืนผ้า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สี่เหลี่ยมผืนผ้า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สี่เหลี่ยมผืนผ้า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สี่เหลี่ยมผืนผ้า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วงกลม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โดนัท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สี่เหลี่ยมผืนผ้า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ตัวยึดชื่อเรื่อง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ชื่อเรื่อง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1" name="ตัวยึดข้อความ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7" name="ตัวยึดวันที่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6C5800C-2411-49D4-84A5-3DAD328E4CEA}" type="datetimeFigureOut">
              <a:rPr lang="en-US" smtClean="0"/>
              <a:pPr/>
              <a:t>7/22/2010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F745EB7-D955-40E4-82E3-DFE383FC65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hemeOverride" Target="../theme/themeOverr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kennybeal.files.wordpress.com/2008/02/wheel_of_life.jpg" TargetMode="External"/><Relationship Id="rId2" Type="http://schemas.openxmlformats.org/officeDocument/2006/relationships/slideLayout" Target="../slideLayouts/slideLayout69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hemeOverride" Target="../theme/themeOverride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hemeOverride" Target="../theme/themeOverr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2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30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3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3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285729"/>
            <a:ext cx="9144000" cy="2357453"/>
          </a:xfrm>
        </p:spPr>
        <p:txBody>
          <a:bodyPr>
            <a:normAutofit/>
          </a:bodyPr>
          <a:lstStyle/>
          <a:p>
            <a:pPr>
              <a:tabLst>
                <a:tab pos="6003925" algn="l"/>
              </a:tabLst>
            </a:pPr>
            <a:r>
              <a:rPr lang="th-TH" b="1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FreesiaUPC" pitchFamily="34" charset="-34"/>
              </a:rPr>
              <a:t>สรุปก่อนสอบกลางภาค</a:t>
            </a:r>
            <a:r>
              <a:rPr lang="th-TH" b="1" dirty="0" smtClean="0">
                <a:cs typeface="FreesiaUPC" pitchFamily="34" charset="-34"/>
              </a:rPr>
              <a:t/>
            </a:r>
            <a:br>
              <a:rPr lang="th-TH" b="1" dirty="0" smtClean="0">
                <a:cs typeface="FreesiaUPC" pitchFamily="34" charset="-34"/>
              </a:rPr>
            </a:br>
            <a:r>
              <a:rPr lang="th-TH" sz="1000" b="1" dirty="0" smtClean="0">
                <a:solidFill>
                  <a:schemeClr val="bg1"/>
                </a:solidFill>
                <a:cs typeface="FreesiaUPC" pitchFamily="34" charset="-34"/>
              </a:rPr>
              <a:t>ด</a:t>
            </a:r>
            <a:r>
              <a:rPr lang="th-TH" b="1" dirty="0" smtClean="0">
                <a:cs typeface="FreesiaUPC" pitchFamily="34" charset="-34"/>
              </a:rPr>
              <a:t/>
            </a:r>
            <a:br>
              <a:rPr lang="th-TH" b="1" dirty="0" smtClean="0">
                <a:cs typeface="FreesiaUPC" pitchFamily="34" charset="-34"/>
              </a:rPr>
            </a:br>
            <a:r>
              <a:rPr lang="th-TH" sz="4000" b="1" dirty="0" smtClean="0">
                <a:solidFill>
                  <a:schemeClr val="accent1">
                    <a:lumMod val="50000"/>
                  </a:schemeClr>
                </a:solidFill>
                <a:cs typeface="FreesiaUPC" pitchFamily="34" charset="-34"/>
              </a:rPr>
              <a:t>กระบวนวิชา 050111 </a:t>
            </a:r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  <a:cs typeface="FreesiaUPC" pitchFamily="34" charset="-34"/>
              </a:rPr>
              <a:t>:</a:t>
            </a:r>
            <a:r>
              <a:rPr lang="th-TH" sz="4000" b="1" dirty="0" smtClean="0">
                <a:solidFill>
                  <a:schemeClr val="accent1">
                    <a:lumMod val="50000"/>
                  </a:schemeClr>
                </a:solidFill>
                <a:cs typeface="FreesiaUPC" pitchFamily="34" charset="-34"/>
              </a:rPr>
              <a:t> มนุษย์กับการแสวงหาความรู้</a:t>
            </a:r>
            <a:endParaRPr lang="en-US" sz="4000" b="1" dirty="0">
              <a:solidFill>
                <a:schemeClr val="accent1">
                  <a:lumMod val="50000"/>
                </a:schemeClr>
              </a:solidFill>
              <a:cs typeface="FreesiaUPC" pitchFamily="34" charset="-34"/>
            </a:endParaRPr>
          </a:p>
        </p:txBody>
      </p:sp>
      <p:sp>
        <p:nvSpPr>
          <p:cNvPr id="1026" name="Litebulb"/>
          <p:cNvSpPr>
            <a:spLocks noEditPoints="1" noChangeArrowheads="1"/>
          </p:cNvSpPr>
          <p:nvPr/>
        </p:nvSpPr>
        <p:spPr bwMode="auto">
          <a:xfrm>
            <a:off x="4214810" y="3643314"/>
            <a:ext cx="538155" cy="808066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FFFFCC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6" name="ตัวเชื่อมต่อตรง 5"/>
          <p:cNvCxnSpPr/>
          <p:nvPr/>
        </p:nvCxnSpPr>
        <p:spPr>
          <a:xfrm>
            <a:off x="4929190" y="3929066"/>
            <a:ext cx="928694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929190" y="3600394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7030A0"/>
                </a:solidFill>
              </a:rPr>
              <a:t>หาคำตอบ</a:t>
            </a:r>
            <a:endParaRPr lang="en-US" sz="2000" b="1" dirty="0">
              <a:solidFill>
                <a:srgbClr val="7030A0"/>
              </a:solidFill>
            </a:endParaRPr>
          </a:p>
        </p:txBody>
      </p:sp>
      <p:cxnSp>
        <p:nvCxnSpPr>
          <p:cNvPr id="9" name="ตัวเชื่อมต่อตรง 8"/>
          <p:cNvCxnSpPr/>
          <p:nvPr/>
        </p:nvCxnSpPr>
        <p:spPr>
          <a:xfrm flipV="1">
            <a:off x="5857884" y="3429000"/>
            <a:ext cx="571504" cy="500066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/>
          <p:nvPr/>
        </p:nvCxnSpPr>
        <p:spPr>
          <a:xfrm>
            <a:off x="5857884" y="3929066"/>
            <a:ext cx="571504" cy="21431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 rot="16200000" flipH="1">
            <a:off x="4393405" y="4679165"/>
            <a:ext cx="428628" cy="21431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ตัวเชื่อมต่อตรง 18"/>
          <p:cNvCxnSpPr/>
          <p:nvPr/>
        </p:nvCxnSpPr>
        <p:spPr>
          <a:xfrm flipV="1">
            <a:off x="4643438" y="5000636"/>
            <a:ext cx="776294" cy="95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 rot="10800000" flipV="1">
            <a:off x="5357818" y="4572008"/>
            <a:ext cx="785818" cy="42862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ตัวเชื่อมต่อตรง 25"/>
          <p:cNvCxnSpPr/>
          <p:nvPr/>
        </p:nvCxnSpPr>
        <p:spPr>
          <a:xfrm rot="10800000">
            <a:off x="5357818" y="5010160"/>
            <a:ext cx="1000132" cy="13335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/>
          <p:nvPr/>
        </p:nvCxnSpPr>
        <p:spPr>
          <a:xfrm rot="10800000">
            <a:off x="5357818" y="5000636"/>
            <a:ext cx="857256" cy="57150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ตัวเชื่อมต่อตรง 32"/>
          <p:cNvCxnSpPr/>
          <p:nvPr/>
        </p:nvCxnSpPr>
        <p:spPr>
          <a:xfrm rot="5400000">
            <a:off x="4000893" y="4643049"/>
            <a:ext cx="428628" cy="286546"/>
          </a:xfrm>
          <a:prstGeom prst="line">
            <a:avLst/>
          </a:prstGeom>
          <a:ln w="635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ตัวเชื่อมต่อตรง 33"/>
          <p:cNvCxnSpPr/>
          <p:nvPr/>
        </p:nvCxnSpPr>
        <p:spPr>
          <a:xfrm flipV="1">
            <a:off x="3357554" y="5000636"/>
            <a:ext cx="776294" cy="9524"/>
          </a:xfrm>
          <a:prstGeom prst="line">
            <a:avLst/>
          </a:prstGeom>
          <a:ln w="635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ตัวเชื่อมต่อตรง 34"/>
          <p:cNvCxnSpPr/>
          <p:nvPr/>
        </p:nvCxnSpPr>
        <p:spPr>
          <a:xfrm rot="10800000" flipV="1">
            <a:off x="2643174" y="5000636"/>
            <a:ext cx="785818" cy="428628"/>
          </a:xfrm>
          <a:prstGeom prst="line">
            <a:avLst/>
          </a:prstGeom>
          <a:ln w="635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ตัวเชื่อมต่อตรง 35"/>
          <p:cNvCxnSpPr/>
          <p:nvPr/>
        </p:nvCxnSpPr>
        <p:spPr>
          <a:xfrm rot="10800000">
            <a:off x="2357422" y="4857760"/>
            <a:ext cx="1000132" cy="133352"/>
          </a:xfrm>
          <a:prstGeom prst="line">
            <a:avLst/>
          </a:prstGeom>
          <a:ln w="635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ตัวเชื่อมต่อตรง 36"/>
          <p:cNvCxnSpPr/>
          <p:nvPr/>
        </p:nvCxnSpPr>
        <p:spPr>
          <a:xfrm rot="10800000">
            <a:off x="2500298" y="4429132"/>
            <a:ext cx="857256" cy="571504"/>
          </a:xfrm>
          <a:prstGeom prst="line">
            <a:avLst/>
          </a:prstGeom>
          <a:ln w="635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ตัวเชื่อมต่อตรง 37"/>
          <p:cNvCxnSpPr/>
          <p:nvPr/>
        </p:nvCxnSpPr>
        <p:spPr>
          <a:xfrm rot="16200000" flipV="1">
            <a:off x="2786050" y="4429132"/>
            <a:ext cx="776294" cy="347666"/>
          </a:xfrm>
          <a:prstGeom prst="line">
            <a:avLst/>
          </a:prstGeom>
          <a:ln w="635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714876" y="5000636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7030A0"/>
                </a:solidFill>
              </a:rPr>
              <a:t>ความรู้</a:t>
            </a:r>
            <a:endParaRPr lang="en-US" sz="2000" b="1" dirty="0">
              <a:solidFill>
                <a:srgbClr val="7030A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14678" y="5000636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7030A0"/>
                </a:solidFill>
              </a:rPr>
              <a:t>จุดมุ่งหมาย</a:t>
            </a:r>
            <a:endParaRPr lang="en-US" sz="2000" b="1" dirty="0">
              <a:solidFill>
                <a:srgbClr val="7030A0"/>
              </a:solidFill>
            </a:endParaRPr>
          </a:p>
        </p:txBody>
      </p:sp>
      <p:pic>
        <p:nvPicPr>
          <p:cNvPr id="44" name="Picture 5" descr="tasfa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072330" y="2928934"/>
            <a:ext cx="1322615" cy="1738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Picture 7" descr="scan0003"/>
          <p:cNvPicPr>
            <a:picLocks noChangeAspect="1" noChangeArrowheads="1"/>
          </p:cNvPicPr>
          <p:nvPr/>
        </p:nvPicPr>
        <p:blipFill>
          <a:blip r:embed="rId4" cstate="print">
            <a:lum bright="-24000" contrast="36000"/>
          </a:blip>
          <a:srcRect/>
          <a:stretch>
            <a:fillRect/>
          </a:stretch>
        </p:blipFill>
        <p:spPr bwMode="auto">
          <a:xfrm>
            <a:off x="7072331" y="4929198"/>
            <a:ext cx="1357322" cy="167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 descr="http://www.sunday-school-ideas-for-new-teachers.com/image-files/cross-template.jpg"/>
          <p:cNvPicPr>
            <a:picLocks noChangeAspect="1" noChangeArrowheads="1"/>
          </p:cNvPicPr>
          <p:nvPr/>
        </p:nvPicPr>
        <p:blipFill>
          <a:blip r:embed="rId5" cstate="print"/>
          <a:srcRect l="4349"/>
          <a:stretch>
            <a:fillRect/>
          </a:stretch>
        </p:blipFill>
        <p:spPr bwMode="auto">
          <a:xfrm>
            <a:off x="785786" y="4429132"/>
            <a:ext cx="307271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 descr="http://upload.wikimedia.org/wikipedia/commons/4/45/CStar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4429132"/>
            <a:ext cx="432421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6" descr="http://kulaprabha.net/wp-content/uploads/dharmacakr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04" y="4429132"/>
            <a:ext cx="461193" cy="46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การสร้างสรรค์ + ความรู้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	</a:t>
            </a:r>
            <a:r>
              <a:rPr lang="th-TH" sz="3200" b="1" dirty="0" smtClean="0">
                <a:solidFill>
                  <a:srgbClr val="FFFFFF"/>
                </a:solidFill>
              </a:rPr>
              <a:t>สร้างสิ่งดีงามให้สังคมมนุษย์และสรรพสิ่ง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FFFFFF"/>
                </a:solidFill>
              </a:rPr>
              <a:t>	เคารพสรรพชีวิตทั้งมวล</a:t>
            </a:r>
          </a:p>
          <a:p>
            <a:pPr marL="0" indent="0">
              <a:buNone/>
            </a:pPr>
            <a:endParaRPr lang="th-TH" sz="32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อ่านออก – เขียนได้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	</a:t>
            </a:r>
            <a:r>
              <a:rPr lang="th-TH" sz="3200" b="1" dirty="0" smtClean="0">
                <a:solidFill>
                  <a:srgbClr val="FFFFFF"/>
                </a:solidFill>
              </a:rPr>
              <a:t>บัณฑิตที่คิดดี ทำดี</a:t>
            </a:r>
            <a:endParaRPr lang="en-US" sz="32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857232"/>
            <a:ext cx="8183880" cy="3861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ความสำคัญของความรู้ต่อมนุษย์จากอดีตสู่ปัจจุบัน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ความรู้ ช่วยให้มนุษย์รอดและสร้าง</a:t>
            </a:r>
            <a:r>
              <a:rPr lang="th-TH" sz="3200" b="1" dirty="0" err="1" smtClean="0">
                <a:solidFill>
                  <a:srgbClr val="FFFF00"/>
                </a:solidFill>
              </a:rPr>
              <a:t>อารย</a:t>
            </a:r>
            <a:r>
              <a:rPr lang="th-TH" sz="3200" b="1" dirty="0" smtClean="0">
                <a:solidFill>
                  <a:srgbClr val="FFFF00"/>
                </a:solidFill>
              </a:rPr>
              <a:t>ธรรม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สภาพเศรษฐกิจและสังคมในแต่ละยุคต้องการความรู้ที่ต่างกัน</a:t>
            </a:r>
            <a:endParaRPr lang="en-US" sz="32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พัฒนาการของสังคม</a:t>
            </a:r>
          </a:p>
          <a:p>
            <a:pPr marL="541338" indent="0">
              <a:spcBef>
                <a:spcPts val="1200"/>
              </a:spcBef>
              <a:buClr>
                <a:srgbClr val="FFFF00"/>
              </a:buClr>
              <a:buSzPct val="120000"/>
              <a:buFont typeface="Wingdings" pitchFamily="2" charset="2"/>
              <a:buChar char="§"/>
            </a:pPr>
            <a:r>
              <a:rPr lang="th-TH" sz="3200" b="1" dirty="0" smtClean="0">
                <a:solidFill>
                  <a:srgbClr val="FFFF00"/>
                </a:solidFill>
              </a:rPr>
              <a:t>	</a:t>
            </a:r>
            <a:r>
              <a:rPr lang="th-TH" sz="3200" b="1" dirty="0" smtClean="0">
                <a:solidFill>
                  <a:srgbClr val="7030A0"/>
                </a:solidFill>
              </a:rPr>
              <a:t>ยุคเร่ร่อนเก็บของป่าล่าสัตว์</a:t>
            </a:r>
          </a:p>
          <a:p>
            <a:pPr marL="541338" indent="0">
              <a:spcBef>
                <a:spcPts val="1200"/>
              </a:spcBef>
              <a:buClr>
                <a:srgbClr val="FFFF00"/>
              </a:buClr>
              <a:buSzPct val="120000"/>
              <a:buFont typeface="Wingdings" pitchFamily="2" charset="2"/>
              <a:buChar char="§"/>
            </a:pPr>
            <a:r>
              <a:rPr lang="th-TH" sz="3200" b="1" dirty="0" smtClean="0">
                <a:solidFill>
                  <a:srgbClr val="7030A0"/>
                </a:solidFill>
              </a:rPr>
              <a:t>	การปฏิวัติเกษตรกรรม  </a:t>
            </a:r>
            <a:r>
              <a:rPr lang="th-TH" sz="3200" b="1" dirty="0" smtClean="0">
                <a:solidFill>
                  <a:srgbClr val="FF0000"/>
                </a:solidFill>
                <a:sym typeface="Symbol"/>
              </a:rPr>
              <a:t></a:t>
            </a:r>
            <a:r>
              <a:rPr lang="th-TH" sz="3200" b="1" dirty="0" smtClean="0">
                <a:solidFill>
                  <a:srgbClr val="7030A0"/>
                </a:solidFill>
              </a:rPr>
              <a:t>  สังคมเกษตร</a:t>
            </a:r>
          </a:p>
          <a:p>
            <a:pPr marL="541338" indent="0">
              <a:spcBef>
                <a:spcPts val="1200"/>
              </a:spcBef>
              <a:buClr>
                <a:srgbClr val="FFFF00"/>
              </a:buClr>
              <a:buSzPct val="120000"/>
              <a:buFont typeface="Wingdings" pitchFamily="2" charset="2"/>
              <a:buChar char="§"/>
            </a:pPr>
            <a:r>
              <a:rPr lang="th-TH" sz="3200" b="1" dirty="0" smtClean="0">
                <a:solidFill>
                  <a:srgbClr val="7030A0"/>
                </a:solidFill>
              </a:rPr>
              <a:t>	การปฏิวัติอุตสาหกรรม  </a:t>
            </a:r>
            <a:r>
              <a:rPr lang="th-TH" sz="3200" b="1" dirty="0" smtClean="0">
                <a:solidFill>
                  <a:srgbClr val="FF0000"/>
                </a:solidFill>
                <a:sym typeface="Symbol"/>
              </a:rPr>
              <a:t>  </a:t>
            </a:r>
            <a:r>
              <a:rPr lang="th-TH" sz="3200" b="1" dirty="0" smtClean="0">
                <a:solidFill>
                  <a:srgbClr val="7030A0"/>
                </a:solidFill>
              </a:rPr>
              <a:t>สังคมอุตสาหกรรม</a:t>
            </a:r>
          </a:p>
          <a:p>
            <a:pPr marL="541338" indent="0">
              <a:spcBef>
                <a:spcPts val="1200"/>
              </a:spcBef>
              <a:buClr>
                <a:srgbClr val="FFFF00"/>
              </a:buClr>
              <a:buSzPct val="120000"/>
              <a:buFont typeface="Wingdings" pitchFamily="2" charset="2"/>
              <a:buChar char="§"/>
            </a:pPr>
            <a:r>
              <a:rPr lang="th-TH" sz="3200" b="1" dirty="0" smtClean="0">
                <a:solidFill>
                  <a:srgbClr val="7030A0"/>
                </a:solidFill>
              </a:rPr>
              <a:t>	การปฏิวัติเทคโนโลยีสารสนเทศ</a:t>
            </a:r>
            <a:endParaRPr lang="en-US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158" y="530352"/>
            <a:ext cx="8643998" cy="53275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ความรู้  ความคิด  และวิธีการแสวงหาความรู้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สะท้อนความต่างของบริบททางวัฒนธรรม  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และกลายเป็นลักษณะ  นิสัย  วิธีคิด  ตลอดจนพฤติกรรม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ที่ต่างกันโดยพื้นฐานของคนตะวันตก (ปัจเจก) / ตะวันออก (ชุมชน)</a:t>
            </a:r>
          </a:p>
          <a:p>
            <a:pPr marL="0" indent="0">
              <a:buNone/>
            </a:pPr>
            <a:endParaRPr lang="th-TH" sz="3200" b="1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th-TH" sz="32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				</a:t>
            </a:r>
            <a:r>
              <a:rPr lang="th-TH" sz="3200" b="1" dirty="0" smtClean="0">
                <a:solidFill>
                  <a:srgbClr val="FFFFFF"/>
                </a:solidFill>
              </a:rPr>
              <a:t>แยกส่วน		องค์รวม</a:t>
            </a:r>
          </a:p>
          <a:p>
            <a:pPr marL="0" indent="0">
              <a:buNone/>
            </a:pPr>
            <a:endParaRPr lang="th-TH" sz="3200" b="1" dirty="0"/>
          </a:p>
          <a:p>
            <a:pPr marL="0" indent="0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หมี  ลิง  ไม้ไผ่  กล้วย</a:t>
            </a:r>
            <a:endParaRPr lang="en-US" sz="3200" b="1" dirty="0">
              <a:solidFill>
                <a:srgbClr val="FFFF00"/>
              </a:solidFill>
            </a:endParaRP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 rot="5400000">
            <a:off x="4607719" y="2964653"/>
            <a:ext cx="500066" cy="1588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ลูกศรเชื่อมต่อแบบตรง 5"/>
          <p:cNvCxnSpPr/>
          <p:nvPr/>
        </p:nvCxnSpPr>
        <p:spPr>
          <a:xfrm rot="5400000">
            <a:off x="7393007" y="2963859"/>
            <a:ext cx="500066" cy="1588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86808" cy="857256"/>
          </a:xfrm>
        </p:spPr>
        <p:txBody>
          <a:bodyPr/>
          <a:lstStyle/>
          <a:p>
            <a:r>
              <a:rPr lang="th-TH" dirty="0" smtClean="0">
                <a:solidFill>
                  <a:srgbClr val="CFFDD7"/>
                </a:solidFill>
              </a:rPr>
              <a:t>ทฤษฎีและการปฏิบัติ</a:t>
            </a:r>
            <a:endParaRPr lang="en-US" dirty="0">
              <a:solidFill>
                <a:srgbClr val="CFFDD7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357298"/>
            <a:ext cx="8643966" cy="4500594"/>
          </a:xfrm>
        </p:spPr>
        <p:txBody>
          <a:bodyPr>
            <a:normAutofit/>
          </a:bodyPr>
          <a:lstStyle/>
          <a:p>
            <a:pPr>
              <a:buSzPct val="90000"/>
              <a:buFont typeface="Wingdings" pitchFamily="2" charset="2"/>
              <a:buChar char="§"/>
            </a:pPr>
            <a:r>
              <a:rPr lang="th-TH" sz="3200" b="1" dirty="0" smtClean="0"/>
              <a:t>การเรียนรู้ในศตวรรษที่ 21</a:t>
            </a:r>
          </a:p>
          <a:p>
            <a:pPr>
              <a:buSzPct val="90000"/>
              <a:buFont typeface="Wingdings" pitchFamily="2" charset="2"/>
              <a:buChar char="§"/>
            </a:pPr>
            <a:r>
              <a:rPr lang="th-TH" sz="3200" b="1" dirty="0" smtClean="0"/>
              <a:t>คุณค่าและความสำคัญของความรู้ต่อตนเอง สังคมส่วนรวม</a:t>
            </a:r>
            <a:endParaRPr lang="en-US" sz="3200" b="1" dirty="0" smtClean="0"/>
          </a:p>
          <a:p>
            <a:pPr>
              <a:buSzPct val="90000"/>
              <a:buNone/>
            </a:pPr>
            <a:r>
              <a:rPr lang="en-US" sz="3200" b="1" dirty="0" smtClean="0"/>
              <a:t>	</a:t>
            </a:r>
            <a:r>
              <a:rPr lang="th-TH" sz="3200" b="1" dirty="0" smtClean="0"/>
              <a:t>ในระดับต่างๆ</a:t>
            </a:r>
          </a:p>
          <a:p>
            <a:pPr>
              <a:buSzPct val="90000"/>
              <a:buFont typeface="Wingdings" pitchFamily="2" charset="2"/>
              <a:buChar char="§"/>
            </a:pPr>
            <a:r>
              <a:rPr lang="th-TH" sz="3200" b="1" dirty="0" smtClean="0"/>
              <a:t>การเรียนรู้ตลอดชีวิต</a:t>
            </a:r>
          </a:p>
          <a:p>
            <a:pPr>
              <a:buSzPct val="90000"/>
              <a:buFont typeface="Wingdings" pitchFamily="2" charset="2"/>
              <a:buChar char="§"/>
            </a:pPr>
            <a:r>
              <a:rPr lang="th-TH" sz="3200" b="1" dirty="0" smtClean="0"/>
              <a:t>ความพร้อมของกายและสมอง</a:t>
            </a:r>
          </a:p>
          <a:p>
            <a:pPr>
              <a:buSzPct val="90000"/>
              <a:buFont typeface="Wingdings" pitchFamily="2" charset="2"/>
              <a:buChar char="§"/>
            </a:pPr>
            <a:r>
              <a:rPr lang="th-TH" sz="3200" b="1" dirty="0" smtClean="0"/>
              <a:t>ทัศนคติเชิงบวกต่อการเรียนรู้  การเรียนรู้ด้วยความเข้าใจ</a:t>
            </a:r>
          </a:p>
          <a:p>
            <a:pPr>
              <a:buSzPct val="90000"/>
              <a:buFont typeface="Wingdings" pitchFamily="2" charset="2"/>
              <a:buChar char="§"/>
            </a:pPr>
            <a:r>
              <a:rPr lang="th-TH" sz="3200" b="1" dirty="0" smtClean="0"/>
              <a:t>แนะนำกลวิธีการบันทึกความรู้  </a:t>
            </a: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mind map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200" b="1" dirty="0" smtClean="0"/>
              <a:t>พร้อมทำแบบฝึกหัด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96908"/>
          </a:xfrm>
        </p:spPr>
        <p:txBody>
          <a:bodyPr/>
          <a:lstStyle/>
          <a:p>
            <a:pPr marL="541338" defTabSz="444500"/>
            <a:r>
              <a:rPr lang="th-TH" b="1" dirty="0" smtClean="0">
                <a:solidFill>
                  <a:srgbClr val="FF0000"/>
                </a:solidFill>
              </a:rPr>
              <a:t>2.  พัฒนาการของความคิดและวิธีคิดอันนำไปสู่ความรู้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000100" y="1714520"/>
            <a:ext cx="7472386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 smtClean="0">
                <a:solidFill>
                  <a:srgbClr val="002060"/>
                </a:solidFill>
              </a:rPr>
              <a:t>2.1  ความรู้เรื่องชีวิต</a:t>
            </a:r>
          </a:p>
          <a:p>
            <a:pPr>
              <a:buNone/>
            </a:pPr>
            <a:r>
              <a:rPr lang="th-TH" sz="3600" b="1" dirty="0" smtClean="0">
                <a:solidFill>
                  <a:srgbClr val="002060"/>
                </a:solidFill>
              </a:rPr>
              <a:t>2.2  ความรู้เรื่องโลกและจักรวาล</a:t>
            </a:r>
          </a:p>
          <a:p>
            <a:pPr>
              <a:buNone/>
            </a:pPr>
            <a:r>
              <a:rPr lang="th-TH" sz="3600" b="1" dirty="0" smtClean="0">
                <a:solidFill>
                  <a:srgbClr val="002060"/>
                </a:solidFill>
              </a:rPr>
              <a:t>2.3  ความเข้าใจเรื่องเวลาและพื้นที่</a:t>
            </a:r>
            <a:endParaRPr lang="en-US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572528" cy="1071570"/>
          </a:xfrm>
        </p:spPr>
        <p:txBody>
          <a:bodyPr>
            <a:normAutofit/>
          </a:bodyPr>
          <a:lstStyle/>
          <a:p>
            <a:pPr>
              <a:tabLst>
                <a:tab pos="722313" algn="l"/>
              </a:tabLst>
            </a:pPr>
            <a:r>
              <a:rPr lang="th-TH" sz="4000" b="1" dirty="0" smtClean="0"/>
              <a:t>2.1	ความรู้เรื่องชีวิต</a:t>
            </a:r>
            <a:endParaRPr lang="en-US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10" y="1935480"/>
            <a:ext cx="8358246" cy="4389120"/>
          </a:xfrm>
        </p:spPr>
        <p:txBody>
          <a:bodyPr/>
          <a:lstStyle/>
          <a:p>
            <a:pPr>
              <a:buNone/>
            </a:pPr>
            <a:r>
              <a:rPr lang="th-TH" dirty="0"/>
              <a:t>	</a:t>
            </a:r>
            <a:r>
              <a:rPr lang="th-TH" dirty="0" smtClean="0"/>
              <a:t>	</a:t>
            </a:r>
            <a:r>
              <a:rPr lang="th-TH" sz="3200" b="1" dirty="0" smtClean="0">
                <a:solidFill>
                  <a:srgbClr val="FF0000"/>
                </a:solidFill>
              </a:rPr>
              <a:t>ความสนใจของมนุษย์เกี่ยวกับชีวิต</a:t>
            </a:r>
            <a:endParaRPr lang="th-TH" sz="32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  <a:buNone/>
              <a:tabLst>
                <a:tab pos="1347788" algn="l"/>
              </a:tabLst>
            </a:pPr>
            <a:r>
              <a:rPr lang="th-TH" sz="3200" b="1" dirty="0" smtClean="0"/>
              <a:t>		ชีวิตคืออะไร</a:t>
            </a:r>
          </a:p>
          <a:p>
            <a:pPr>
              <a:spcBef>
                <a:spcPts val="1800"/>
              </a:spcBef>
              <a:buNone/>
              <a:tabLst>
                <a:tab pos="1347788" algn="l"/>
              </a:tabLst>
            </a:pPr>
            <a:r>
              <a:rPr lang="th-TH" sz="3200" b="1" dirty="0" smtClean="0"/>
              <a:t>		การเกิด  การมีชีวิต </a:t>
            </a:r>
            <a:r>
              <a:rPr lang="en-US" sz="3200" b="1" dirty="0" smtClean="0"/>
              <a:t>:</a:t>
            </a:r>
            <a:r>
              <a:rPr lang="th-TH" sz="3200" b="1" dirty="0" smtClean="0"/>
              <a:t> เป้าหมาย</a:t>
            </a:r>
          </a:p>
          <a:p>
            <a:pPr>
              <a:spcBef>
                <a:spcPts val="1800"/>
              </a:spcBef>
              <a:buNone/>
              <a:tabLst>
                <a:tab pos="1347788" algn="l"/>
              </a:tabLst>
            </a:pPr>
            <a:r>
              <a:rPr lang="th-TH" sz="3200" b="1" dirty="0" smtClean="0"/>
              <a:t>		ความตาย 		ไปไหน</a:t>
            </a:r>
          </a:p>
          <a:p>
            <a:pPr>
              <a:buNone/>
              <a:tabLst>
                <a:tab pos="1347788" algn="l"/>
              </a:tabLst>
            </a:pPr>
            <a:r>
              <a:rPr lang="th-TH" sz="3200" b="1" dirty="0" smtClean="0"/>
              <a:t>					กลับมาเกิดอีกหรือไม่</a:t>
            </a:r>
          </a:p>
          <a:p>
            <a:pPr>
              <a:buNone/>
              <a:tabLst>
                <a:tab pos="1347788" algn="l"/>
              </a:tabLst>
            </a:pPr>
            <a:r>
              <a:rPr lang="th-TH" sz="3200" b="1" dirty="0" smtClean="0"/>
              <a:t>		</a:t>
            </a:r>
            <a:r>
              <a:rPr lang="th-TH" sz="3200" b="1" dirty="0" smtClean="0">
                <a:solidFill>
                  <a:srgbClr val="0070C0"/>
                </a:solidFill>
              </a:rPr>
              <a:t>ความเป็นอมตะ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th-TH" sz="3200" b="1" dirty="0" smtClean="0">
                <a:solidFill>
                  <a:srgbClr val="0070C0"/>
                </a:solidFill>
              </a:rPr>
              <a:t>?</a:t>
            </a: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>
            <a:off x="3571868" y="4357694"/>
            <a:ext cx="71438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/>
          <p:nvPr/>
        </p:nvCxnSpPr>
        <p:spPr>
          <a:xfrm>
            <a:off x="3571868" y="4357694"/>
            <a:ext cx="642942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0"/>
          </a:xfrm>
        </p:spPr>
        <p:txBody>
          <a:bodyPr>
            <a:normAutofit/>
          </a:bodyPr>
          <a:lstStyle/>
          <a:p>
            <a:pPr indent="901700"/>
            <a:r>
              <a:rPr lang="th-TH" sz="4000" b="1" dirty="0" smtClean="0">
                <a:solidFill>
                  <a:srgbClr val="458349"/>
                </a:solidFill>
              </a:rPr>
              <a:t>การหาคำตอบ</a:t>
            </a:r>
            <a:endParaRPr lang="en-US" sz="4000" b="1" dirty="0">
              <a:solidFill>
                <a:srgbClr val="458349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428728" y="1609416"/>
            <a:ext cx="6267472" cy="4846320"/>
          </a:xfrm>
        </p:spPr>
        <p:txBody>
          <a:bodyPr>
            <a:normAutofit/>
          </a:bodyPr>
          <a:lstStyle/>
          <a:p>
            <a:pPr marL="541338" indent="-541338">
              <a:buClrTx/>
              <a:buFont typeface="Wingdings" pitchFamily="2" charset="2"/>
              <a:buChar char="Ø"/>
            </a:pPr>
            <a:r>
              <a:rPr lang="th-TH" sz="3200" b="1" dirty="0" smtClean="0"/>
              <a:t>วิธีคิดแบบดั้งเดิม</a:t>
            </a:r>
          </a:p>
          <a:p>
            <a:pPr marL="541338" indent="-541338">
              <a:buClrTx/>
              <a:buFont typeface="Wingdings" pitchFamily="2" charset="2"/>
              <a:buChar char="Ø"/>
            </a:pPr>
            <a:r>
              <a:rPr lang="th-TH" sz="3200" b="1" dirty="0" smtClean="0"/>
              <a:t>ลัทธิความเชื่อและศาสนา</a:t>
            </a:r>
          </a:p>
          <a:p>
            <a:pPr marL="541338" indent="-541338">
              <a:buClrTx/>
              <a:buFont typeface="Wingdings" pitchFamily="2" charset="2"/>
              <a:buChar char="Ø"/>
            </a:pPr>
            <a:r>
              <a:rPr lang="th-TH" sz="3200" b="1" dirty="0" smtClean="0"/>
              <a:t>วิทยาศาสตร์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16"/>
            <a:ext cx="9144000" cy="1143000"/>
          </a:xfrm>
        </p:spPr>
        <p:txBody>
          <a:bodyPr>
            <a:normAutofit/>
          </a:bodyPr>
          <a:lstStyle/>
          <a:p>
            <a:pPr indent="541338"/>
            <a:r>
              <a:rPr lang="th-TH" sz="4000" b="1" dirty="0" smtClean="0">
                <a:solidFill>
                  <a:srgbClr val="458349"/>
                </a:solidFill>
              </a:rPr>
              <a:t>ชีวิตจากวิธีคิดของศาสนา</a:t>
            </a:r>
            <a:endParaRPr lang="en-US" sz="4000" b="1" dirty="0">
              <a:solidFill>
                <a:srgbClr val="458349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47710" y="1571612"/>
            <a:ext cx="7239000" cy="4846320"/>
          </a:xfrm>
        </p:spPr>
        <p:txBody>
          <a:bodyPr>
            <a:normAutofit/>
          </a:bodyPr>
          <a:lstStyle/>
          <a:p>
            <a:pPr marL="541338" indent="-541338">
              <a:buClrTx/>
              <a:buFont typeface="Wingdings" pitchFamily="2" charset="2"/>
              <a:buChar char="Ø"/>
            </a:pPr>
            <a:r>
              <a:rPr lang="th-TH" sz="3200" b="1" i="1" dirty="0" smtClean="0">
                <a:solidFill>
                  <a:srgbClr val="FF0000"/>
                </a:solidFill>
              </a:rPr>
              <a:t>กลุ่มเซ</a:t>
            </a:r>
            <a:r>
              <a:rPr lang="th-TH" sz="3200" b="1" i="1" dirty="0" err="1" smtClean="0">
                <a:solidFill>
                  <a:srgbClr val="FF0000"/>
                </a:solidFill>
              </a:rPr>
              <a:t>มิติก</a:t>
            </a:r>
            <a:r>
              <a:rPr lang="th-TH" sz="3200" b="1" i="1" dirty="0" smtClean="0">
                <a:solidFill>
                  <a:srgbClr val="FF0000"/>
                </a:solidFill>
              </a:rPr>
              <a:t>  </a:t>
            </a:r>
            <a:r>
              <a:rPr lang="th-TH" sz="3200" b="1" dirty="0" smtClean="0"/>
              <a:t>(</a:t>
            </a:r>
            <a:r>
              <a:rPr lang="th-TH" sz="3200" b="1" dirty="0" err="1" smtClean="0"/>
              <a:t>ยิว</a:t>
            </a:r>
            <a:r>
              <a:rPr lang="th-TH" sz="3200" b="1" dirty="0" smtClean="0"/>
              <a:t>,  คริสต์,  อิสลาม)</a:t>
            </a:r>
          </a:p>
          <a:p>
            <a:pPr marL="541338" indent="-541338">
              <a:buClrTx/>
              <a:buNone/>
            </a:pPr>
            <a:r>
              <a:rPr lang="th-TH" sz="3200" b="1" dirty="0" smtClean="0"/>
              <a:t>	</a:t>
            </a:r>
            <a:r>
              <a:rPr lang="th-TH" sz="3200" b="1" i="1" dirty="0" smtClean="0"/>
              <a:t>เป็นเส้นตรง</a:t>
            </a:r>
          </a:p>
          <a:p>
            <a:pPr marL="541338" indent="-541338">
              <a:buClrTx/>
              <a:buNone/>
            </a:pPr>
            <a:endParaRPr lang="th-TH" sz="3200" b="1" dirty="0" smtClean="0"/>
          </a:p>
          <a:p>
            <a:pPr marL="541338" indent="-541338">
              <a:buClrTx/>
              <a:buFont typeface="Wingdings" pitchFamily="2" charset="2"/>
              <a:buChar char="Ø"/>
            </a:pPr>
            <a:r>
              <a:rPr lang="th-TH" sz="3200" b="1" i="1" dirty="0" smtClean="0">
                <a:solidFill>
                  <a:srgbClr val="FF0000"/>
                </a:solidFill>
              </a:rPr>
              <a:t>กลุ่มอารยัน </a:t>
            </a:r>
            <a:r>
              <a:rPr lang="th-TH" sz="3200" b="1" dirty="0" smtClean="0"/>
              <a:t>(พราหมณ์ – ฮินดู,  พุทธ,  เชน)</a:t>
            </a:r>
          </a:p>
          <a:p>
            <a:pPr marL="541338" indent="-541338">
              <a:buClrTx/>
              <a:buNone/>
            </a:pPr>
            <a:r>
              <a:rPr lang="th-TH" sz="3200" b="1" dirty="0" smtClean="0"/>
              <a:t>	</a:t>
            </a:r>
            <a:r>
              <a:rPr lang="th-TH" sz="3200" b="1" i="1" dirty="0" smtClean="0"/>
              <a:t>เป็นวงกลม</a:t>
            </a:r>
            <a:r>
              <a:rPr lang="th-TH" sz="3200" b="1" dirty="0" smtClean="0"/>
              <a:t>  สังสารวัฏ  การเวียนว่ายตายเกิด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158" y="428604"/>
            <a:ext cx="7872410" cy="6429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dirty="0"/>
              <a:t>	</a:t>
            </a:r>
            <a:r>
              <a:rPr lang="th-TH" sz="3200" b="1" dirty="0" smtClean="0">
                <a:solidFill>
                  <a:srgbClr val="FF0000"/>
                </a:solidFill>
              </a:rPr>
              <a:t>ร่างกาย – รูป  นาม  จิต</a:t>
            </a:r>
          </a:p>
          <a:p>
            <a:pPr>
              <a:buNone/>
            </a:pPr>
            <a:endParaRPr lang="th-TH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h-TH" sz="3200" b="1" dirty="0">
                <a:solidFill>
                  <a:srgbClr val="FF0000"/>
                </a:solidFill>
              </a:rPr>
              <a:t>	</a:t>
            </a:r>
            <a:r>
              <a:rPr lang="th-TH" sz="3200" b="1" dirty="0" smtClean="0">
                <a:solidFill>
                  <a:srgbClr val="00B0F0"/>
                </a:solidFill>
              </a:rPr>
              <a:t>มนุษย์เกิดจากการรวมตัวของขันธ์ 5</a:t>
            </a:r>
          </a:p>
          <a:p>
            <a:pPr>
              <a:buNone/>
            </a:pPr>
            <a:r>
              <a:rPr lang="th-TH" sz="3200" b="1" dirty="0" smtClean="0">
                <a:solidFill>
                  <a:srgbClr val="FF0000"/>
                </a:solidFill>
              </a:rPr>
              <a:t>	ร่างกาย – ความรู้สึก – ความจำ – ความคิด – การรู้</a:t>
            </a:r>
          </a:p>
          <a:p>
            <a:pPr>
              <a:buNone/>
            </a:pPr>
            <a:r>
              <a:rPr lang="th-TH" sz="3200" b="1" dirty="0">
                <a:solidFill>
                  <a:srgbClr val="FF0000"/>
                </a:solidFill>
              </a:rPr>
              <a:t>	</a:t>
            </a:r>
            <a:r>
              <a:rPr lang="th-TH" sz="3200" b="1" dirty="0" smtClean="0">
                <a:solidFill>
                  <a:srgbClr val="00B050"/>
                </a:solidFill>
              </a:rPr>
              <a:t>(รูป           เวทนา       สัญญา      สังขาร      วิญญาณ)</a:t>
            </a:r>
          </a:p>
          <a:p>
            <a:pPr>
              <a:buNone/>
            </a:pPr>
            <a:r>
              <a:rPr lang="th-TH" sz="3200" b="1" dirty="0">
                <a:solidFill>
                  <a:srgbClr val="FF0000"/>
                </a:solidFill>
              </a:rPr>
              <a:t>	</a:t>
            </a:r>
            <a:endParaRPr lang="th-TH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h-TH" sz="3200" b="1" dirty="0" smtClean="0">
                <a:solidFill>
                  <a:srgbClr val="FF0000"/>
                </a:solidFill>
              </a:rPr>
              <a:t>	ชีวิตเป็นไปตามไตรลักษณ์  คือ  </a:t>
            </a:r>
            <a:r>
              <a:rPr lang="th-TH" sz="3200" b="1" i="1" dirty="0" smtClean="0">
                <a:solidFill>
                  <a:srgbClr val="00B050"/>
                </a:solidFill>
              </a:rPr>
              <a:t>อนิจจัง  ทุกขัง  อนัตตา</a:t>
            </a:r>
          </a:p>
          <a:p>
            <a:pPr>
              <a:buNone/>
            </a:pPr>
            <a:r>
              <a:rPr lang="th-TH" sz="3200" b="1" dirty="0">
                <a:solidFill>
                  <a:srgbClr val="FF0000"/>
                </a:solidFill>
              </a:rPr>
              <a:t>	</a:t>
            </a:r>
            <a:r>
              <a:rPr lang="th-TH" sz="3200" b="1" dirty="0" err="1" smtClean="0">
                <a:solidFill>
                  <a:srgbClr val="FF0000"/>
                </a:solidFill>
              </a:rPr>
              <a:t>ปฏิจจสมุท</a:t>
            </a:r>
            <a:r>
              <a:rPr lang="th-TH" sz="3200" b="1" dirty="0" smtClean="0">
                <a:solidFill>
                  <a:srgbClr val="FF0000"/>
                </a:solidFill>
              </a:rPr>
              <a:t>บาท  การอาศัยกันและกันเกิดขึ้น จึงเกิดทุกข์</a:t>
            </a:r>
          </a:p>
          <a:p>
            <a:pPr>
              <a:buNone/>
            </a:pPr>
            <a:r>
              <a:rPr lang="th-TH" sz="3200" b="1" dirty="0">
                <a:solidFill>
                  <a:srgbClr val="FF0000"/>
                </a:solidFill>
              </a:rPr>
              <a:t>	</a:t>
            </a:r>
            <a:r>
              <a:rPr lang="th-TH" sz="3200" b="1" dirty="0" smtClean="0">
                <a:solidFill>
                  <a:srgbClr val="FF0000"/>
                </a:solidFill>
              </a:rPr>
              <a:t>ผัสสะ </a:t>
            </a:r>
            <a:r>
              <a:rPr lang="en-US" sz="3200" b="1" dirty="0" smtClean="0">
                <a:solidFill>
                  <a:srgbClr val="FF0000"/>
                </a:solidFill>
              </a:rPr>
              <a:t>:</a:t>
            </a:r>
            <a:r>
              <a:rPr lang="th-TH" sz="3200" b="1" dirty="0" smtClean="0">
                <a:solidFill>
                  <a:srgbClr val="FF0000"/>
                </a:solidFill>
              </a:rPr>
              <a:t> เวทนา </a:t>
            </a:r>
            <a:r>
              <a:rPr lang="en-US" sz="3200" b="1" dirty="0" smtClean="0">
                <a:solidFill>
                  <a:srgbClr val="FF0000"/>
                </a:solidFill>
              </a:rPr>
              <a:t>:</a:t>
            </a:r>
            <a:r>
              <a:rPr lang="th-TH" sz="3200" b="1" dirty="0" smtClean="0">
                <a:solidFill>
                  <a:srgbClr val="FF0000"/>
                </a:solidFill>
              </a:rPr>
              <a:t> สัญญา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219200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จุดประสงค์ของกระบวนวิชา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28638" y="1571612"/>
            <a:ext cx="8401080" cy="5143536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th-TH" sz="3600" b="1" dirty="0" smtClean="0">
                <a:solidFill>
                  <a:schemeClr val="accent5">
                    <a:lumMod val="50000"/>
                  </a:schemeClr>
                </a:solidFill>
              </a:rPr>
              <a:t>1.	เข้าใจพัฒนาการของความคิดและวิธีคิดเชิงปรัชญาที่เปลี่ยนแปลง</a:t>
            </a:r>
          </a:p>
          <a:p>
            <a:pPr marL="514350" indent="-514350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th-TH" sz="3600" b="1" dirty="0" smtClean="0">
                <a:solidFill>
                  <a:schemeClr val="accent5">
                    <a:lumMod val="50000"/>
                  </a:schemeClr>
                </a:solidFill>
              </a:rPr>
              <a:t>	ไปตามยุคสมัยและตามบริบทที่ต่างกันด้วยเงื่อนไขทางสังคม</a:t>
            </a:r>
          </a:p>
          <a:p>
            <a:pPr marL="514350" indent="-514350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th-TH" sz="3600" b="1" dirty="0" smtClean="0">
                <a:solidFill>
                  <a:schemeClr val="accent5">
                    <a:lumMod val="50000"/>
                  </a:schemeClr>
                </a:solidFill>
              </a:rPr>
              <a:t>	และวัฒนธรรม</a:t>
            </a:r>
          </a:p>
          <a:p>
            <a:pPr marL="514350" indent="-514350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th-TH" sz="3600" b="1" dirty="0" smtClean="0">
                <a:solidFill>
                  <a:srgbClr val="00B050"/>
                </a:solidFill>
              </a:rPr>
              <a:t>2.	ตระหนักในความสำคัญของประวัติศาสตร์ภูมิปัญญาของมนุษยชาติ</a:t>
            </a:r>
          </a:p>
          <a:p>
            <a:pPr marL="514350" indent="-514350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th-TH" sz="3600" b="1" dirty="0" smtClean="0">
                <a:solidFill>
                  <a:srgbClr val="00B050"/>
                </a:solidFill>
              </a:rPr>
              <a:t>	ที่มีส่วนกำหนดคุณลักษณะของมนุษย์ในโลกปัจจุบันทางสังคม</a:t>
            </a:r>
          </a:p>
          <a:p>
            <a:pPr marL="514350" indent="-514350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th-TH" sz="3600" b="1" dirty="0" smtClean="0">
                <a:solidFill>
                  <a:srgbClr val="00B050"/>
                </a:solidFill>
              </a:rPr>
              <a:t>	และวัฒนธรรม</a:t>
            </a:r>
          </a:p>
          <a:p>
            <a:pPr marL="514350" indent="-514350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th-TH" sz="3600" b="1" dirty="0" smtClean="0">
                <a:solidFill>
                  <a:srgbClr val="7030A0"/>
                </a:solidFill>
              </a:rPr>
              <a:t>3.	พัฒนาทักษะการวิเคราะห์และวิจารณญาณและวิธีการแสวงหาความรู้</a:t>
            </a:r>
          </a:p>
          <a:p>
            <a:pPr marL="514350" indent="-514350">
              <a:spcBef>
                <a:spcPts val="0"/>
              </a:spcBef>
              <a:buClr>
                <a:srgbClr val="002060"/>
              </a:buClr>
              <a:buSzPct val="80000"/>
              <a:buNone/>
            </a:pPr>
            <a:r>
              <a:rPr lang="th-TH" sz="3600" b="1" dirty="0" smtClean="0">
                <a:solidFill>
                  <a:srgbClr val="7030A0"/>
                </a:solidFill>
              </a:rPr>
              <a:t>	ของตนตามแนวทางการศึกษาปรัชญาและมนุษยศาสตร์</a:t>
            </a:r>
            <a:endParaRPr lang="en-US" sz="3600" b="1" dirty="0" smtClean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28670"/>
            <a:ext cx="7239000" cy="5527066"/>
          </a:xfrm>
        </p:spPr>
        <p:txBody>
          <a:bodyPr/>
          <a:lstStyle/>
          <a:p>
            <a:pPr>
              <a:buNone/>
            </a:pPr>
            <a:r>
              <a:rPr lang="th-TH" dirty="0" smtClean="0">
                <a:solidFill>
                  <a:srgbClr val="00B050"/>
                </a:solidFill>
              </a:rPr>
              <a:t>	</a:t>
            </a:r>
            <a:r>
              <a:rPr lang="th-TH" sz="3200" b="1" dirty="0" smtClean="0">
                <a:solidFill>
                  <a:srgbClr val="00B050"/>
                </a:solidFill>
              </a:rPr>
              <a:t>มุมมองอื่น ๆ เกี่ยวกับชีวิต</a:t>
            </a:r>
          </a:p>
          <a:p>
            <a:pPr>
              <a:buNone/>
            </a:pPr>
            <a:r>
              <a:rPr lang="th-TH" sz="3200" b="1" dirty="0" smtClean="0">
                <a:solidFill>
                  <a:srgbClr val="00B050"/>
                </a:solidFill>
              </a:rPr>
              <a:t>		ชีวิตเปรียบเหมือนละคร,  เรือ,  ต้นไม้,  ความฝัน,</a:t>
            </a:r>
          </a:p>
          <a:p>
            <a:pPr>
              <a:buNone/>
            </a:pPr>
            <a:r>
              <a:rPr lang="th-TH" sz="3200" b="1" dirty="0" smtClean="0">
                <a:solidFill>
                  <a:srgbClr val="00B050"/>
                </a:solidFill>
              </a:rPr>
              <a:t>		นิยาย,  จอกแหน  ฯลฯ</a:t>
            </a:r>
          </a:p>
          <a:p>
            <a:pPr>
              <a:buNone/>
            </a:pPr>
            <a:endParaRPr lang="th-TH" sz="32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th-TH" sz="3200" b="1" dirty="0" smtClean="0">
                <a:solidFill>
                  <a:srgbClr val="00B050"/>
                </a:solidFill>
              </a:rPr>
              <a:t>	</a:t>
            </a:r>
            <a:r>
              <a:rPr lang="th-TH" sz="3200" b="1" dirty="0" smtClean="0">
                <a:solidFill>
                  <a:srgbClr val="00B0F0"/>
                </a:solidFill>
              </a:rPr>
              <a:t>ชีวิตนักศึกษาเหมือนอะไร</a:t>
            </a:r>
          </a:p>
          <a:p>
            <a:pPr>
              <a:buNone/>
            </a:pPr>
            <a:r>
              <a:rPr lang="th-TH" sz="3200" b="1" dirty="0" smtClean="0">
                <a:solidFill>
                  <a:srgbClr val="00B0F0"/>
                </a:solidFill>
              </a:rPr>
              <a:t>	จะไปทางไหน ?</a:t>
            </a:r>
            <a:endParaRPr lang="en-US" sz="3200" b="1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2.2	ความรู้เรื่องโลกและจักรวาล</a:t>
            </a:r>
            <a:endParaRPr lang="en-US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1928802"/>
            <a:ext cx="8377076" cy="41702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i="1" dirty="0" smtClean="0">
                <a:solidFill>
                  <a:srgbClr val="7030A0"/>
                </a:solidFill>
              </a:rPr>
              <a:t>มนุษย์ต้องการอธิบาย</a:t>
            </a:r>
          </a:p>
          <a:p>
            <a:pPr>
              <a:buNone/>
            </a:pPr>
            <a:r>
              <a:rPr lang="th-TH" sz="3200" b="1" dirty="0"/>
              <a:t>	</a:t>
            </a:r>
            <a:r>
              <a:rPr lang="th-TH" sz="3200" b="1" dirty="0" smtClean="0"/>
              <a:t>	พื้นที่ที่ตนอยู่</a:t>
            </a:r>
          </a:p>
          <a:p>
            <a:pPr>
              <a:buNone/>
            </a:pPr>
            <a:r>
              <a:rPr lang="th-TH" sz="3200" b="1" dirty="0"/>
              <a:t>	</a:t>
            </a:r>
            <a:r>
              <a:rPr lang="th-TH" sz="3200" b="1" dirty="0" smtClean="0"/>
              <a:t>	ความเปลี่ยนแปลงของธรรมชาติ</a:t>
            </a:r>
          </a:p>
          <a:p>
            <a:pPr>
              <a:buNone/>
            </a:pPr>
            <a:r>
              <a:rPr lang="th-TH" sz="3200" b="1" dirty="0"/>
              <a:t>	</a:t>
            </a:r>
            <a:r>
              <a:rPr lang="th-TH" sz="3200" b="1" dirty="0" smtClean="0"/>
              <a:t>	พลังของความดีและความชั่ว</a:t>
            </a:r>
          </a:p>
          <a:p>
            <a:pPr>
              <a:buNone/>
            </a:pPr>
            <a:r>
              <a:rPr lang="th-TH" sz="3200" b="1" dirty="0"/>
              <a:t>	</a:t>
            </a:r>
            <a:r>
              <a:rPr lang="th-TH" sz="3200" b="1" dirty="0" smtClean="0"/>
              <a:t>	ความสัมพันธ์ของโลก / จักรวาลต่อชีวิต จิตวิญญาณ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10" y="1071546"/>
            <a:ext cx="8501090" cy="5027502"/>
          </a:xfrm>
        </p:spPr>
        <p:txBody>
          <a:bodyPr/>
          <a:lstStyle/>
          <a:p>
            <a:pPr>
              <a:buNone/>
            </a:pPr>
            <a:r>
              <a:rPr lang="th-TH" dirty="0"/>
              <a:t>	</a:t>
            </a:r>
            <a:r>
              <a:rPr lang="th-TH" sz="3200" b="1" dirty="0" smtClean="0">
                <a:solidFill>
                  <a:srgbClr val="00B0F0"/>
                </a:solidFill>
              </a:rPr>
              <a:t>วิธีคิดของมนุษย์เรื่องโลกและจักรวาล</a:t>
            </a:r>
          </a:p>
          <a:p>
            <a:pPr>
              <a:buNone/>
              <a:tabLst>
                <a:tab pos="806450" algn="l"/>
                <a:tab pos="1250950" algn="l"/>
              </a:tabLst>
            </a:pPr>
            <a:r>
              <a:rPr lang="th-TH" sz="3200" b="1" dirty="0" smtClean="0"/>
              <a:t>		1.	ตำนาน / เทพปกรณัม / ศาสนา</a:t>
            </a:r>
          </a:p>
          <a:p>
            <a:pPr>
              <a:buNone/>
              <a:tabLst>
                <a:tab pos="806450" algn="l"/>
                <a:tab pos="1250950" algn="l"/>
              </a:tabLst>
            </a:pPr>
            <a:r>
              <a:rPr lang="th-TH" sz="3200" b="1" dirty="0" smtClean="0"/>
              <a:t>		2.	พื้นฐานของประสบการณ์และเหตุผล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24"/>
            <a:ext cx="7239000" cy="1143000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rgbClr val="7030A0"/>
                </a:solidFill>
              </a:rPr>
              <a:t>1.  ตำนาน / เทพปกรณัม / ศาสนา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42844" y="1357298"/>
            <a:ext cx="8503920" cy="4741750"/>
          </a:xfrm>
        </p:spPr>
        <p:txBody>
          <a:bodyPr>
            <a:normAutofit/>
          </a:bodyPr>
          <a:lstStyle/>
          <a:p>
            <a:pPr>
              <a:buNone/>
              <a:tabLst>
                <a:tab pos="722313" algn="l"/>
              </a:tabLst>
            </a:pPr>
            <a:r>
              <a:rPr lang="th-TH" sz="3200" b="1" dirty="0"/>
              <a:t>	</a:t>
            </a:r>
            <a:r>
              <a:rPr lang="th-TH" sz="3200" b="1" dirty="0" smtClean="0">
                <a:solidFill>
                  <a:srgbClr val="C00000"/>
                </a:solidFill>
              </a:rPr>
              <a:t>ก.	ตำนานการสร้างโลกของอินเดียนแดงเผ่ามิ</a:t>
            </a:r>
            <a:r>
              <a:rPr lang="th-TH" sz="3200" b="1" dirty="0" err="1" smtClean="0">
                <a:solidFill>
                  <a:srgbClr val="C00000"/>
                </a:solidFill>
              </a:rPr>
              <a:t>วอค</a:t>
            </a:r>
            <a:r>
              <a:rPr lang="th-TH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:</a:t>
            </a:r>
          </a:p>
          <a:p>
            <a:pPr>
              <a:spcBef>
                <a:spcPts val="0"/>
              </a:spcBef>
              <a:buNone/>
              <a:tabLst>
                <a:tab pos="722313" algn="l"/>
              </a:tabLst>
            </a:pPr>
            <a:r>
              <a:rPr lang="en-US" sz="3200" b="1" dirty="0" smtClean="0">
                <a:solidFill>
                  <a:srgbClr val="C00000"/>
                </a:solidFill>
              </a:rPr>
              <a:t>	</a:t>
            </a:r>
            <a:r>
              <a:rPr lang="th-TH" sz="3200" b="1" dirty="0" smtClean="0">
                <a:solidFill>
                  <a:srgbClr val="C00000"/>
                </a:solidFill>
              </a:rPr>
              <a:t>	สะท้อนนิเวศวิถี</a:t>
            </a:r>
          </a:p>
          <a:p>
            <a:pPr>
              <a:spcBef>
                <a:spcPts val="3000"/>
              </a:spcBef>
              <a:buNone/>
              <a:tabLst>
                <a:tab pos="722313" algn="l"/>
              </a:tabLst>
            </a:pPr>
            <a:r>
              <a:rPr lang="th-TH" sz="3200" b="1" dirty="0">
                <a:solidFill>
                  <a:srgbClr val="C00000"/>
                </a:solidFill>
              </a:rPr>
              <a:t>	</a:t>
            </a:r>
            <a:r>
              <a:rPr lang="th-TH" sz="3200" b="1" dirty="0" smtClean="0">
                <a:solidFill>
                  <a:srgbClr val="C00000"/>
                </a:solidFill>
              </a:rPr>
              <a:t>ข.	ลัทธิเทวนารีในยุโรปยุคดึกดำบรรพ์</a:t>
            </a:r>
          </a:p>
          <a:p>
            <a:pPr>
              <a:spcBef>
                <a:spcPts val="0"/>
              </a:spcBef>
              <a:buNone/>
              <a:tabLst>
                <a:tab pos="722313" algn="l"/>
              </a:tabLst>
            </a:pPr>
            <a:r>
              <a:rPr lang="th-TH" sz="3200" b="1" dirty="0">
                <a:solidFill>
                  <a:srgbClr val="C00000"/>
                </a:solidFill>
              </a:rPr>
              <a:t>	</a:t>
            </a:r>
            <a:r>
              <a:rPr lang="th-TH" sz="3200" b="1" dirty="0" smtClean="0">
                <a:solidFill>
                  <a:srgbClr val="C00000"/>
                </a:solidFill>
              </a:rPr>
              <a:t>	ความสมบูรณ์แห่งเรือนร่างคือความศักดิ์สิทธิ์  </a:t>
            </a:r>
          </a:p>
          <a:p>
            <a:pPr>
              <a:spcBef>
                <a:spcPts val="0"/>
              </a:spcBef>
              <a:buNone/>
              <a:tabLst>
                <a:tab pos="722313" algn="l"/>
              </a:tabLst>
            </a:pPr>
            <a:r>
              <a:rPr lang="th-TH" sz="3200" b="1" dirty="0" smtClean="0">
                <a:solidFill>
                  <a:srgbClr val="C00000"/>
                </a:solidFill>
              </a:rPr>
              <a:t>		เป็นความสามารถที่จะให้กำเนิดชีวิต</a:t>
            </a:r>
          </a:p>
          <a:p>
            <a:pPr>
              <a:spcBef>
                <a:spcPts val="0"/>
              </a:spcBef>
              <a:buNone/>
              <a:tabLst>
                <a:tab pos="722313" algn="l"/>
              </a:tabLst>
            </a:pPr>
            <a:r>
              <a:rPr lang="th-TH" sz="3200" b="1" dirty="0">
                <a:solidFill>
                  <a:srgbClr val="C00000"/>
                </a:solidFill>
              </a:rPr>
              <a:t>	</a:t>
            </a:r>
            <a:r>
              <a:rPr lang="th-TH" sz="3200" b="1" dirty="0" smtClean="0">
                <a:solidFill>
                  <a:srgbClr val="C00000"/>
                </a:solidFill>
              </a:rPr>
              <a:t>	</a:t>
            </a:r>
            <a:r>
              <a:rPr lang="th-TH" sz="3200" b="1" i="1" dirty="0" smtClean="0">
                <a:solidFill>
                  <a:srgbClr val="C00000"/>
                </a:solidFill>
              </a:rPr>
              <a:t>โลกให้อาหาร – กายของผู้หญิงให้ชีวิต</a:t>
            </a:r>
            <a:endParaRPr lang="en-US" sz="3200" b="1" i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Documents and Settings\human\My Documents\My Scans\2009-06 (มิ.ย.)\scan0024.jpg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 l="31613" t="9036" r="22723" b="50027"/>
          <a:stretch>
            <a:fillRect/>
          </a:stretch>
        </p:blipFill>
        <p:spPr bwMode="auto">
          <a:xfrm>
            <a:off x="5500694" y="3868770"/>
            <a:ext cx="2635918" cy="2989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2357422" y="4643446"/>
            <a:ext cx="1714512" cy="1643074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1285860"/>
            <a:ext cx="8377076" cy="4813188"/>
          </a:xfrm>
        </p:spPr>
        <p:txBody>
          <a:bodyPr/>
          <a:lstStyle/>
          <a:p>
            <a:pPr>
              <a:buNone/>
            </a:pPr>
            <a:r>
              <a:rPr lang="th-TH" sz="3600" b="1" dirty="0" smtClean="0">
                <a:solidFill>
                  <a:srgbClr val="FF0000"/>
                </a:solidFill>
              </a:rPr>
              <a:t>แนวคิดจักรวาลวิทยาที่อิงกับความรู้ทางดาราศาสตร์</a:t>
            </a:r>
            <a:r>
              <a:rPr lang="th-TH" sz="3600" dirty="0"/>
              <a:t>	</a:t>
            </a:r>
            <a:endParaRPr lang="th-TH" sz="3600" dirty="0" smtClean="0"/>
          </a:p>
          <a:p>
            <a:pPr>
              <a:buNone/>
            </a:pPr>
            <a:r>
              <a:rPr lang="th-TH" dirty="0" smtClean="0"/>
              <a:t>		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จักรวาลวิทยา</a:t>
            </a: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แบบปโตเล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มี</a:t>
            </a:r>
          </a:p>
          <a:p>
            <a:pPr>
              <a:buNone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จักรวาลวิทยาแบบโค</a:t>
            </a: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เปอร์นิคัส</a:t>
            </a: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จักรวาลวิทยาแบบ</a:t>
            </a: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นิว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ตัน</a:t>
            </a:r>
          </a:p>
          <a:p>
            <a:pPr>
              <a:buNone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ทฤษฎีบิ</a:t>
            </a: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กแบง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 (</a:t>
            </a: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Big Bang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" name="Picture 2" descr="http://danieljklotz.files.wordpress.com/2008/10/ptolemy_chaisson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658012"/>
            <a:ext cx="1643074" cy="1638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8" name="Picture 2" descr="http://www.cartage.org.lb/en/themes/sciences/Astronomy/Thestars/stellardistances/TheParallaxMethod/TheCopernicanModel/copernicus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4643446"/>
            <a:ext cx="1711136" cy="1633943"/>
          </a:xfrm>
          <a:prstGeom prst="rect">
            <a:avLst/>
          </a:prstGeom>
          <a:noFill/>
        </p:spPr>
      </p:pic>
      <p:pic>
        <p:nvPicPr>
          <p:cNvPr id="96262" name="Picture 6" descr="http://homepage.ntlworld.com/heather.hobden1/newtoncosmo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4643446"/>
            <a:ext cx="1183013" cy="1643074"/>
          </a:xfrm>
          <a:prstGeom prst="rect">
            <a:avLst/>
          </a:prstGeom>
          <a:noFill/>
        </p:spPr>
      </p:pic>
      <p:pic>
        <p:nvPicPr>
          <p:cNvPr id="9" name="Picture 2" descr="http://122.155.0.199/jabchai/images_joke/9709/9709-3.jpg"/>
          <p:cNvPicPr>
            <a:picLocks noChangeAspect="1" noChangeArrowheads="1"/>
          </p:cNvPicPr>
          <p:nvPr/>
        </p:nvPicPr>
        <p:blipFill>
          <a:blip r:embed="rId6"/>
          <a:srcRect l="1852" r="1852" b="1846"/>
          <a:stretch>
            <a:fillRect/>
          </a:stretch>
        </p:blipFill>
        <p:spPr bwMode="auto">
          <a:xfrm>
            <a:off x="5857884" y="4643445"/>
            <a:ext cx="1743644" cy="1643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457200" y="-24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7030A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th-TH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 ประสบการณ์และเหตุผล</a:t>
            </a:r>
            <a:endParaRPr kumimoji="0" lang="en-US" sz="38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2143116"/>
            <a:ext cx="8377076" cy="3955932"/>
          </a:xfrm>
        </p:spPr>
        <p:txBody>
          <a:bodyPr/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สังคมไทยกับการสร้างความเข้าใจเรื่องพื้นที่</a:t>
            </a:r>
          </a:p>
        </p:txBody>
      </p:sp>
      <p:sp>
        <p:nvSpPr>
          <p:cNvPr id="6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00B050"/>
                </a:solidFill>
              </a:rPr>
              <a:t>2.3	ความเข้าใจเรื่องเวลาและพื้นที่</a:t>
            </a:r>
            <a:endParaRPr lang="en-US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type="body" idx="1"/>
          </p:nvPr>
        </p:nvSpPr>
        <p:spPr>
          <a:xfrm>
            <a:off x="0" y="1643050"/>
            <a:ext cx="7772400" cy="928694"/>
          </a:xfrm>
        </p:spPr>
        <p:txBody>
          <a:bodyPr>
            <a:normAutofit/>
          </a:bodyPr>
          <a:lstStyle/>
          <a:p>
            <a:pPr marL="541338" algn="l">
              <a:buNone/>
            </a:pPr>
            <a:r>
              <a:rPr lang="th-TH" sz="3200" b="1" dirty="0" smtClean="0">
                <a:solidFill>
                  <a:srgbClr val="7030A0"/>
                </a:solidFill>
              </a:rPr>
              <a:t>ไทย - เอเชียตะวันออกเฉียงใต้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4857752" y="2773362"/>
            <a:ext cx="2071690" cy="1899049"/>
          </a:xfrm>
          <a:prstGeom prst="ellipse">
            <a:avLst/>
          </a:prstGeom>
          <a:noFill/>
          <a:ln w="1270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715140" y="4416436"/>
            <a:ext cx="1357312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3200" b="1">
                <a:latin typeface="Georgia" pitchFamily="18" charset="0"/>
                <a:cs typeface="Angsana New" pitchFamily="18" charset="-34"/>
              </a:rPr>
              <a:t>ฤดูหนาว</a:t>
            </a:r>
            <a:endParaRPr lang="en-US" sz="3200" b="1">
              <a:latin typeface="Georgia" pitchFamily="18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714753" y="4416436"/>
            <a:ext cx="1357313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3200" b="1">
                <a:latin typeface="Georgia" pitchFamily="18" charset="0"/>
                <a:cs typeface="Angsana New" pitchFamily="18" charset="-34"/>
              </a:rPr>
              <a:t>ฤดูร้อน</a:t>
            </a:r>
            <a:endParaRPr lang="en-US" sz="3200" b="1">
              <a:latin typeface="Georgia" pitchFamily="18" charset="0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5214942" y="2143116"/>
            <a:ext cx="1357313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3200" b="1" dirty="0">
                <a:latin typeface="Georgia" pitchFamily="18" charset="0"/>
                <a:cs typeface="Angsana New" pitchFamily="18" charset="-34"/>
              </a:rPr>
              <a:t>ฤดูฝน</a:t>
            </a:r>
            <a:endParaRPr lang="en-US" sz="3200" b="1" dirty="0">
              <a:latin typeface="Georgia" pitchFamily="18" charset="0"/>
            </a:endParaRPr>
          </a:p>
        </p:txBody>
      </p:sp>
      <p:sp>
        <p:nvSpPr>
          <p:cNvPr id="11" name="ตัวยึดเนื้อหา 2"/>
          <p:cNvSpPr txBox="1">
            <a:spLocks/>
          </p:cNvSpPr>
          <p:nvPr/>
        </p:nvSpPr>
        <p:spPr>
          <a:xfrm>
            <a:off x="0" y="5234010"/>
            <a:ext cx="8501090" cy="838196"/>
          </a:xfrm>
          <a:prstGeom prst="rect">
            <a:avLst/>
          </a:prstGeom>
        </p:spPr>
        <p:txBody>
          <a:bodyPr anchor="t" anchorCtr="0">
            <a:normAutofit/>
          </a:bodyPr>
          <a:lstStyle/>
          <a:p>
            <a:pPr marL="541338" marR="0" lvl="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เวลาเป็นวงกลมหมุนเวียนตามฤดูกาล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ตัวยึดเนื้อหา 2"/>
          <p:cNvSpPr txBox="1">
            <a:spLocks/>
          </p:cNvSpPr>
          <p:nvPr/>
        </p:nvSpPr>
        <p:spPr>
          <a:xfrm>
            <a:off x="0" y="500042"/>
            <a:ext cx="8143900" cy="92869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การรับรู้เรื่องเวลาของสังคมเกษตรกรรม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type="body" idx="1"/>
          </p:nvPr>
        </p:nvSpPr>
        <p:spPr>
          <a:xfrm>
            <a:off x="214282" y="1714488"/>
            <a:ext cx="8001056" cy="4857784"/>
          </a:xfrm>
        </p:spPr>
        <p:txBody>
          <a:bodyPr>
            <a:noAutofit/>
          </a:bodyPr>
          <a:lstStyle/>
          <a:p>
            <a:pPr marL="541338" indent="-541338" algn="l">
              <a:buFont typeface="Wingdings" pitchFamily="2" charset="2"/>
              <a:buChar char="q"/>
            </a:pPr>
            <a:r>
              <a:rPr lang="th-TH" sz="3200" b="1" i="1" dirty="0" smtClean="0">
                <a:solidFill>
                  <a:srgbClr val="7030A0"/>
                </a:solidFill>
              </a:rPr>
              <a:t>ความหมายของเวลา </a:t>
            </a:r>
            <a:r>
              <a:rPr lang="th-TH" sz="3200" b="1" dirty="0" smtClean="0">
                <a:solidFill>
                  <a:srgbClr val="7030A0"/>
                </a:solidFill>
              </a:rPr>
              <a:t>ขึ้นอยู่กับสถานที่ซึ่งเป็นสภาพแวดล้อม</a:t>
            </a:r>
          </a:p>
          <a:p>
            <a:pPr marL="541338" indent="-541338" algn="l"/>
            <a:r>
              <a:rPr lang="th-TH" sz="3200" b="1" dirty="0" smtClean="0">
                <a:solidFill>
                  <a:srgbClr val="7030A0"/>
                </a:solidFill>
              </a:rPr>
              <a:t>	ที่สร้างวัฒนธรรม    </a:t>
            </a:r>
          </a:p>
          <a:p>
            <a:pPr marL="541338" indent="-541338" algn="l">
              <a:buFont typeface="Wingdings" pitchFamily="2" charset="2"/>
              <a:buChar char="q"/>
            </a:pPr>
            <a:r>
              <a:rPr lang="th-TH" sz="3200" b="1" dirty="0" smtClean="0">
                <a:solidFill>
                  <a:srgbClr val="7030A0"/>
                </a:solidFill>
              </a:rPr>
              <a:t>โลกตะวันตก / โลกตะวันออก  </a:t>
            </a:r>
          </a:p>
          <a:p>
            <a:pPr marL="541338" indent="-541338" algn="l">
              <a:buFont typeface="Wingdings" pitchFamily="2" charset="2"/>
              <a:buChar char="q"/>
            </a:pPr>
            <a:r>
              <a:rPr lang="th-TH" sz="3200" b="1" dirty="0" smtClean="0">
                <a:solidFill>
                  <a:srgbClr val="7030A0"/>
                </a:solidFill>
              </a:rPr>
              <a:t>การหมุนเวียนของฤดูกาล / การนับเวลา</a:t>
            </a:r>
          </a:p>
          <a:p>
            <a:pPr marL="541338" indent="-541338" algn="l">
              <a:buFont typeface="Wingdings" pitchFamily="2" charset="2"/>
              <a:buChar char="q"/>
            </a:pPr>
            <a:r>
              <a:rPr lang="th-TH" sz="3200" b="1" dirty="0" smtClean="0">
                <a:solidFill>
                  <a:srgbClr val="7030A0"/>
                </a:solidFill>
              </a:rPr>
              <a:t>ความอุดมสมบูรณ์ของพืชพันธุ์ธัญญาหาร</a:t>
            </a:r>
          </a:p>
          <a:p>
            <a:pPr marL="541338" indent="-541338" algn="l">
              <a:buFont typeface="Wingdings" pitchFamily="2" charset="2"/>
              <a:buChar char="q"/>
            </a:pPr>
            <a:r>
              <a:rPr lang="th-TH" sz="3200" b="1" dirty="0" smtClean="0">
                <a:solidFill>
                  <a:srgbClr val="7030A0"/>
                </a:solidFill>
              </a:rPr>
              <a:t>เวลากับการใช้ชีวิตของคนในโลกตะวันตก – ตะวันออก  </a:t>
            </a:r>
          </a:p>
          <a:p>
            <a:pPr marL="541338" indent="-541338" algn="l"/>
            <a:r>
              <a:rPr lang="th-TH" sz="3200" b="1" dirty="0" smtClean="0">
                <a:solidFill>
                  <a:srgbClr val="7030A0"/>
                </a:solidFill>
              </a:rPr>
              <a:t>	(ภาษาสะท้อนความคิด – การดำเนินชีวิตในเรื่องนี้)</a:t>
            </a:r>
          </a:p>
        </p:txBody>
      </p:sp>
      <p:pic>
        <p:nvPicPr>
          <p:cNvPr id="5" name="Picture 2" descr="Wheel of Life">
            <a:hlinkClick r:id="rId3" tooltip="Wheel of Lif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-24"/>
            <a:ext cx="1500198" cy="2039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www.land.arch.chula.ac.th/fieldtrip47/group6/Image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-24"/>
            <a:ext cx="2714644" cy="202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http://3.bp.blogspot.com/_YLDA5KPzYA4/SaDZ7gsa-0I/AAAAAAAAAt4/aTYK7wcfBAM/s400/Luke+and+Pearl%27s+house+in+Fulton+circa+1940s_edited-1.jpg"/>
          <p:cNvPicPr>
            <a:picLocks noChangeAspect="1" noChangeArrowheads="1"/>
          </p:cNvPicPr>
          <p:nvPr/>
        </p:nvPicPr>
        <p:blipFill>
          <a:blip r:embed="rId6"/>
          <a:srcRect l="3751" t="5415" r="2499" b="5234"/>
          <a:stretch>
            <a:fillRect/>
          </a:stretch>
        </p:blipFill>
        <p:spPr bwMode="auto">
          <a:xfrm>
            <a:off x="4786343" y="-23"/>
            <a:ext cx="3071805" cy="202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3"/>
          <p:cNvSpPr>
            <a:spLocks noGrp="1"/>
          </p:cNvSpPr>
          <p:nvPr>
            <p:ph type="title"/>
          </p:nvPr>
        </p:nvSpPr>
        <p:spPr>
          <a:xfrm>
            <a:off x="0" y="714356"/>
            <a:ext cx="8072462" cy="1004885"/>
          </a:xfrm>
        </p:spPr>
        <p:txBody>
          <a:bodyPr/>
          <a:lstStyle/>
          <a:p>
            <a:pPr algn="ctr"/>
            <a:r>
              <a:rPr lang="th-TH" sz="4400" dirty="0" smtClean="0">
                <a:solidFill>
                  <a:srgbClr val="7030A0"/>
                </a:solidFill>
              </a:rPr>
              <a:t>ความเป็นชุมชน</a:t>
            </a:r>
            <a:r>
              <a:rPr lang="th-TH" sz="2400" dirty="0" smtClean="0">
                <a:solidFill>
                  <a:srgbClr val="7030A0"/>
                </a:solidFill>
              </a:rPr>
              <a:t>  </a:t>
            </a:r>
            <a:r>
              <a:rPr lang="en-US" sz="2400" dirty="0" smtClean="0"/>
              <a:t>VS</a:t>
            </a:r>
            <a:r>
              <a:rPr lang="th-TH" sz="2400" dirty="0" smtClean="0"/>
              <a:t>  </a:t>
            </a:r>
            <a:r>
              <a:rPr lang="th-TH" sz="4400" dirty="0" smtClean="0">
                <a:solidFill>
                  <a:srgbClr val="7030A0"/>
                </a:solidFill>
              </a:rPr>
              <a:t>ความเป็นปัจเจก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type="body" idx="1"/>
          </p:nvPr>
        </p:nvSpPr>
        <p:spPr>
          <a:xfrm>
            <a:off x="785786" y="1357298"/>
            <a:ext cx="8215370" cy="4429156"/>
          </a:xfrm>
        </p:spPr>
        <p:txBody>
          <a:bodyPr>
            <a:noAutofit/>
          </a:bodyPr>
          <a:lstStyle/>
          <a:p>
            <a:pPr algn="l">
              <a:buNone/>
            </a:pPr>
            <a:r>
              <a:rPr lang="th-TH" sz="3200" b="1" dirty="0" smtClean="0">
                <a:solidFill>
                  <a:srgbClr val="00B050"/>
                </a:solidFill>
              </a:rPr>
              <a:t>ความเป็นปัจเจก</a:t>
            </a:r>
            <a:r>
              <a:rPr lang="th-TH" sz="3200" b="1" dirty="0" smtClean="0">
                <a:solidFill>
                  <a:srgbClr val="7030A0"/>
                </a:solidFill>
              </a:rPr>
              <a:t>ในสังคมตะวันตก</a:t>
            </a:r>
          </a:p>
          <a:p>
            <a:pPr algn="l">
              <a:buNone/>
            </a:pPr>
            <a:r>
              <a:rPr lang="th-TH" sz="3200" b="1" dirty="0" smtClean="0">
                <a:solidFill>
                  <a:srgbClr val="00B0F0"/>
                </a:solidFill>
              </a:rPr>
              <a:t>ความเป็นชุมชน</a:t>
            </a:r>
            <a:r>
              <a:rPr lang="th-TH" sz="3200" b="1" dirty="0" smtClean="0">
                <a:solidFill>
                  <a:srgbClr val="7030A0"/>
                </a:solidFill>
              </a:rPr>
              <a:t>ในโลกตะวันออก</a:t>
            </a:r>
          </a:p>
          <a:p>
            <a:pPr algn="l">
              <a:buNone/>
            </a:pPr>
            <a:endParaRPr lang="th-TH" sz="3200" b="1" dirty="0" smtClean="0">
              <a:solidFill>
                <a:srgbClr val="7030A0"/>
              </a:solidFill>
            </a:endParaRPr>
          </a:p>
          <a:p>
            <a:pPr algn="l">
              <a:buNone/>
            </a:pPr>
            <a:r>
              <a:rPr lang="th-TH" sz="3200" b="1" u="sng" dirty="0" smtClean="0">
                <a:solidFill>
                  <a:srgbClr val="7030A0"/>
                </a:solidFill>
              </a:rPr>
              <a:t>พื้นที่กับ</a:t>
            </a:r>
            <a:r>
              <a:rPr lang="th-TH" sz="3200" b="1" u="sng" dirty="0" err="1" smtClean="0">
                <a:solidFill>
                  <a:srgbClr val="7030A0"/>
                </a:solidFill>
              </a:rPr>
              <a:t>ภาวะการ</a:t>
            </a:r>
            <a:r>
              <a:rPr lang="th-TH" sz="3200" b="1" u="sng" dirty="0" smtClean="0">
                <a:solidFill>
                  <a:srgbClr val="7030A0"/>
                </a:solidFill>
              </a:rPr>
              <a:t>รับรู้</a:t>
            </a:r>
          </a:p>
          <a:p>
            <a:pPr algn="l">
              <a:buNone/>
            </a:pPr>
            <a:r>
              <a:rPr lang="th-TH" sz="3200" b="1" dirty="0" smtClean="0">
                <a:solidFill>
                  <a:srgbClr val="7030A0"/>
                </a:solidFill>
              </a:rPr>
              <a:t>ภาษา</a:t>
            </a:r>
          </a:p>
          <a:p>
            <a:pPr algn="l">
              <a:buNone/>
            </a:pPr>
            <a:r>
              <a:rPr lang="th-TH" sz="3200" b="1" dirty="0" smtClean="0">
                <a:solidFill>
                  <a:srgbClr val="7030A0"/>
                </a:solidFill>
              </a:rPr>
              <a:t>การปฏิสัมพันธ์</a:t>
            </a:r>
          </a:p>
          <a:p>
            <a:pPr algn="l">
              <a:buNone/>
            </a:pPr>
            <a:r>
              <a:rPr lang="th-TH" sz="3200" b="1" dirty="0" smtClean="0">
                <a:solidFill>
                  <a:srgbClr val="7030A0"/>
                </a:solidFill>
              </a:rPr>
              <a:t>การแสดงออก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868" y="4630175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FF0000"/>
                </a:solidFill>
              </a:rPr>
              <a:t>การปฏิบัติตนในสังคม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0" name="วงเล็บปีกกาขวา 9"/>
          <p:cNvSpPr/>
          <p:nvPr/>
        </p:nvSpPr>
        <p:spPr>
          <a:xfrm>
            <a:off x="3071802" y="4286256"/>
            <a:ext cx="357190" cy="1357322"/>
          </a:xfrm>
          <a:prstGeom prst="rightBrace">
            <a:avLst>
              <a:gd name="adj1" fmla="val 35887"/>
              <a:gd name="adj2" fmla="val 51846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3"/>
          <p:cNvSpPr>
            <a:spLocks noGrp="1"/>
          </p:cNvSpPr>
          <p:nvPr>
            <p:ph type="title"/>
          </p:nvPr>
        </p:nvSpPr>
        <p:spPr>
          <a:xfrm>
            <a:off x="0" y="642918"/>
            <a:ext cx="7786710" cy="1362075"/>
          </a:xfrm>
        </p:spPr>
        <p:txBody>
          <a:bodyPr/>
          <a:lstStyle/>
          <a:p>
            <a:r>
              <a:rPr lang="th-TH" dirty="0" smtClean="0">
                <a:solidFill>
                  <a:srgbClr val="00B0F0"/>
                </a:solidFill>
              </a:rPr>
              <a:t>การมีชีวิต </a:t>
            </a:r>
            <a:r>
              <a:rPr lang="en-US" dirty="0" smtClean="0">
                <a:solidFill>
                  <a:srgbClr val="00B0F0"/>
                </a:solidFill>
              </a:rPr>
              <a:t>:</a:t>
            </a:r>
            <a:r>
              <a:rPr lang="th-TH" dirty="0" smtClean="0">
                <a:solidFill>
                  <a:srgbClr val="00B0F0"/>
                </a:solidFill>
              </a:rPr>
              <a:t> เคลื่อนตัวเข้าไปในเวลาและพื้นที่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type="body" idx="1"/>
          </p:nvPr>
        </p:nvSpPr>
        <p:spPr>
          <a:xfrm>
            <a:off x="357158" y="1142984"/>
            <a:ext cx="8215370" cy="2643206"/>
          </a:xfrm>
        </p:spPr>
        <p:txBody>
          <a:bodyPr>
            <a:noAutofit/>
          </a:bodyPr>
          <a:lstStyle/>
          <a:p>
            <a:pPr marL="541338" indent="-541338" algn="l">
              <a:buFont typeface="Wingdings" pitchFamily="2" charset="2"/>
              <a:buChar char="q"/>
            </a:pPr>
            <a:r>
              <a:rPr lang="th-TH" sz="3200" b="1" dirty="0" smtClean="0">
                <a:solidFill>
                  <a:srgbClr val="7030A0"/>
                </a:solidFill>
              </a:rPr>
              <a:t>เหตุการณ์สำคัญในชีวิตกับพิธีกรรมเปลี่ยนผ่าน</a:t>
            </a:r>
          </a:p>
          <a:p>
            <a:pPr marL="541338" indent="-541338" algn="l">
              <a:buFont typeface="Wingdings" pitchFamily="2" charset="2"/>
              <a:buChar char="q"/>
            </a:pPr>
            <a:r>
              <a:rPr lang="th-TH" sz="3200" b="1" dirty="0" smtClean="0">
                <a:solidFill>
                  <a:srgbClr val="7030A0"/>
                </a:solidFill>
              </a:rPr>
              <a:t>การเตรียมกาย – ใจ</a:t>
            </a:r>
          </a:p>
          <a:p>
            <a:pPr marL="541338" indent="-541338" algn="l">
              <a:buFont typeface="Wingdings" pitchFamily="2" charset="2"/>
              <a:buChar char="q"/>
            </a:pPr>
            <a:r>
              <a:rPr lang="th-TH" sz="3200" b="1" dirty="0" smtClean="0">
                <a:solidFill>
                  <a:srgbClr val="7030A0"/>
                </a:solidFill>
              </a:rPr>
              <a:t>โลกของศิลปะ / ความจริง</a:t>
            </a:r>
          </a:p>
          <a:p>
            <a:pPr marL="541338" indent="-541338" algn="l">
              <a:buFont typeface="Wingdings" pitchFamily="2" charset="2"/>
              <a:buChar char="q"/>
            </a:pPr>
            <a:r>
              <a:rPr lang="th-TH" sz="3200" b="1" dirty="0" smtClean="0">
                <a:solidFill>
                  <a:srgbClr val="7030A0"/>
                </a:solidFill>
              </a:rPr>
              <a:t>โลกของการสื่อสารไร้พรมแดน </a:t>
            </a:r>
            <a:r>
              <a:rPr lang="th-TH" sz="3200" b="1" dirty="0" smtClean="0">
                <a:solidFill>
                  <a:srgbClr val="7030A0"/>
                </a:solidFill>
                <a:sym typeface="Symbol"/>
              </a:rPr>
              <a:t></a:t>
            </a:r>
            <a:r>
              <a:rPr lang="th-TH" sz="3200" b="1" dirty="0" smtClean="0">
                <a:solidFill>
                  <a:srgbClr val="7030A0"/>
                </a:solidFill>
              </a:rPr>
              <a:t> พื้นที่ส่วนตัวและสาธารณะ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161908"/>
            <a:ext cx="7920062" cy="838200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FFC000"/>
                </a:solidFill>
              </a:rPr>
              <a:t>มนุษย์กับการแสวงหาความรู้</a:t>
            </a:r>
            <a:endParaRPr lang="en-US" sz="4400" b="1" dirty="0">
              <a:solidFill>
                <a:srgbClr val="FFC0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142976" y="1554162"/>
            <a:ext cx="7848624" cy="4525963"/>
          </a:xfrm>
        </p:spPr>
        <p:txBody>
          <a:bodyPr>
            <a:normAutofit/>
          </a:bodyPr>
          <a:lstStyle/>
          <a:p>
            <a:pPr marL="541338" indent="-541338">
              <a:buClr>
                <a:srgbClr val="458349"/>
              </a:buClr>
              <a:buFont typeface="Wingdings" pitchFamily="2" charset="2"/>
              <a:buChar char="Ø"/>
            </a:pPr>
            <a:r>
              <a:rPr lang="th-TH" sz="3600" b="1" dirty="0" smtClean="0">
                <a:cs typeface="FreesiaUPC" pitchFamily="34" charset="-34"/>
              </a:rPr>
              <a:t>มนุษย์</a:t>
            </a:r>
          </a:p>
          <a:p>
            <a:pPr marL="541338" indent="-541338">
              <a:spcBef>
                <a:spcPts val="1800"/>
              </a:spcBef>
              <a:buClr>
                <a:srgbClr val="458349"/>
              </a:buClr>
              <a:buFont typeface="Wingdings" pitchFamily="2" charset="2"/>
              <a:buChar char="Ø"/>
            </a:pPr>
            <a:r>
              <a:rPr lang="th-TH" sz="3600" b="1" dirty="0" smtClean="0">
                <a:cs typeface="FreesiaUPC" pitchFamily="34" charset="-34"/>
              </a:rPr>
              <a:t>ความรู้</a:t>
            </a:r>
          </a:p>
          <a:p>
            <a:pPr marL="541338" indent="-541338">
              <a:spcBef>
                <a:spcPts val="1800"/>
              </a:spcBef>
              <a:buClr>
                <a:srgbClr val="458349"/>
              </a:buClr>
              <a:buFont typeface="Wingdings" pitchFamily="2" charset="2"/>
              <a:buChar char="Ø"/>
            </a:pPr>
            <a:r>
              <a:rPr lang="th-TH" sz="3600" b="1" dirty="0" smtClean="0">
                <a:cs typeface="FreesiaUPC" pitchFamily="34" charset="-34"/>
              </a:rPr>
              <a:t>วิธีการได้มาซึ่งความรู้  การบูร</a:t>
            </a:r>
            <a:r>
              <a:rPr lang="th-TH" sz="3600" b="1" dirty="0" err="1" smtClean="0">
                <a:cs typeface="FreesiaUPC" pitchFamily="34" charset="-34"/>
              </a:rPr>
              <a:t>ณา</a:t>
            </a:r>
            <a:r>
              <a:rPr lang="th-TH" sz="3600" b="1" dirty="0" smtClean="0">
                <a:cs typeface="FreesiaUPC" pitchFamily="34" charset="-34"/>
              </a:rPr>
              <a:t>การองค์ความรู้  </a:t>
            </a:r>
          </a:p>
          <a:p>
            <a:pPr marL="541338" indent="-541338">
              <a:spcBef>
                <a:spcPts val="0"/>
              </a:spcBef>
              <a:buClr>
                <a:srgbClr val="458349"/>
              </a:buClr>
              <a:buNone/>
            </a:pPr>
            <a:r>
              <a:rPr lang="th-TH" sz="3600" b="1" dirty="0" smtClean="0">
                <a:cs typeface="FreesiaUPC" pitchFamily="34" charset="-34"/>
              </a:rPr>
              <a:t>	และการสืบทอดความรู้</a:t>
            </a:r>
          </a:p>
          <a:p>
            <a:pPr marL="541338" indent="-541338">
              <a:spcBef>
                <a:spcPts val="1800"/>
              </a:spcBef>
              <a:buClr>
                <a:srgbClr val="458349"/>
              </a:buClr>
              <a:buFont typeface="Wingdings" pitchFamily="2" charset="2"/>
              <a:buChar char="Ø"/>
            </a:pPr>
            <a:r>
              <a:rPr lang="th-TH" sz="3600" b="1" dirty="0" smtClean="0">
                <a:cs typeface="FreesiaUPC" pitchFamily="34" charset="-34"/>
              </a:rPr>
              <a:t>ความสำคัญและประโยชน์ของความรู้ต่อมนุษย์</a:t>
            </a:r>
            <a:endParaRPr lang="en-US" sz="3600" b="1" dirty="0"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 smtClean="0"/>
              <a:t>3.  การตั้งจุดมุ่งหมายของปัจเจกชนและสังค</a:t>
            </a:r>
            <a:r>
              <a:rPr lang="th-TH" b="1" dirty="0" smtClean="0"/>
              <a:t>ม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1000100" y="1785926"/>
            <a:ext cx="8143900" cy="5072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/>
              <a:t>3.1  จุดมุ่งหมายในทัศนะของปรัชญา</a:t>
            </a:r>
          </a:p>
          <a:p>
            <a:pPr>
              <a:buNone/>
            </a:pPr>
            <a:r>
              <a:rPr lang="th-TH" sz="3200" b="1" dirty="0" smtClean="0"/>
              <a:t>3.2  จุดมุ่งหมายในทัศนะของศาสนา</a:t>
            </a:r>
          </a:p>
          <a:p>
            <a:pPr>
              <a:buNone/>
            </a:pPr>
            <a:r>
              <a:rPr lang="th-TH" sz="3200" b="1" dirty="0" smtClean="0"/>
              <a:t>3.3  จุดมุ่งหมายในทัศนะของวิทยาศาสตร์</a:t>
            </a:r>
          </a:p>
          <a:p>
            <a:pPr>
              <a:buNone/>
            </a:pPr>
            <a:r>
              <a:rPr lang="th-TH" sz="3200" b="1" dirty="0" smtClean="0"/>
              <a:t>3.4  สังคมในอุดมคติ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1752" y="142852"/>
            <a:ext cx="8534400" cy="857256"/>
          </a:xfrm>
        </p:spPr>
        <p:txBody>
          <a:bodyPr>
            <a:normAutofit/>
          </a:bodyPr>
          <a:lstStyle/>
          <a:p>
            <a:r>
              <a:rPr lang="th-TH" b="1" dirty="0" smtClean="0"/>
              <a:t>3.1  จุดมุ่งหมายในทัศนะของปรัชญา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1000100" y="1428736"/>
            <a:ext cx="8143900" cy="5429264"/>
          </a:xfrm>
        </p:spPr>
        <p:txBody>
          <a:bodyPr>
            <a:normAutofit/>
          </a:bodyPr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th-TH" b="1" dirty="0" smtClean="0"/>
              <a:t>	   </a:t>
            </a:r>
            <a:r>
              <a:rPr lang="th-TH" sz="3200" b="1" dirty="0" smtClean="0"/>
              <a:t>ตอบสนองความอยากรู้ของคนแต่ละบุคคล</a:t>
            </a:r>
          </a:p>
          <a:p>
            <a:pPr>
              <a:buNone/>
            </a:pPr>
            <a:r>
              <a:rPr lang="th-TH" sz="3200" b="1" dirty="0" smtClean="0"/>
              <a:t>	   และเสนอมุมมองในการใช้ชีวิตของปัจเจกและสังคม</a:t>
            </a:r>
          </a:p>
          <a:p>
            <a:pPr>
              <a:buNone/>
            </a:pPr>
            <a:r>
              <a:rPr lang="th-TH" sz="3200" b="1" dirty="0"/>
              <a:t>	</a:t>
            </a:r>
            <a:r>
              <a:rPr lang="th-TH" sz="3200" b="1" dirty="0" smtClean="0"/>
              <a:t>	</a:t>
            </a:r>
          </a:p>
          <a:p>
            <a:pPr>
              <a:buNone/>
            </a:pPr>
            <a:r>
              <a:rPr lang="th-TH" sz="3200" b="1" dirty="0" smtClean="0"/>
              <a:t>	   </a:t>
            </a:r>
            <a:r>
              <a:rPr lang="th-TH" sz="3200" b="1" dirty="0" err="1" smtClean="0"/>
              <a:t>จริย</a:t>
            </a:r>
            <a:r>
              <a:rPr lang="th-TH" sz="3200" b="1" dirty="0" smtClean="0"/>
              <a:t>ศาสตร์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3200" b="1" dirty="0" smtClean="0"/>
              <a:t> เสนอวิธีคิดในการประเมินคุณค่าทางจริยธรรม</a:t>
            </a:r>
          </a:p>
          <a:p>
            <a:pPr marL="1792288" indent="-360363">
              <a:buFont typeface="Courier New" pitchFamily="49" charset="0"/>
              <a:buChar char="o"/>
            </a:pPr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อุดมคติของชีวิต</a:t>
            </a:r>
          </a:p>
          <a:p>
            <a:pPr marL="1792288" indent="-360363">
              <a:buFont typeface="Courier New" pitchFamily="49" charset="0"/>
              <a:buChar char="o"/>
            </a:pPr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เกณฑ์การตัดสินทางจริยธรรม</a:t>
            </a:r>
          </a:p>
          <a:p>
            <a:pPr marL="1792288" indent="-360363">
              <a:buFont typeface="Courier New" pitchFamily="49" charset="0"/>
              <a:buChar char="o"/>
            </a:pPr>
            <a:r>
              <a:rPr lang="th-TH" sz="3200" b="1" dirty="0" err="1" smtClean="0">
                <a:solidFill>
                  <a:schemeClr val="accent1">
                    <a:lumMod val="75000"/>
                  </a:schemeClr>
                </a:solidFill>
              </a:rPr>
              <a:t>อภิจริย</a:t>
            </a:r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ศาสตร์</a:t>
            </a:r>
            <a:r>
              <a:rPr lang="th-TH" sz="3200" b="1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สรุปจุดมุ่งหมายของ</a:t>
            </a:r>
            <a:r>
              <a:rPr lang="th-TH" b="1" dirty="0" smtClean="0"/>
              <a:t>ชีวิตในทัศนะของปรัชญา</a:t>
            </a:r>
            <a:endParaRPr lang="th-TH" b="1" dirty="0"/>
          </a:p>
        </p:txBody>
      </p:sp>
      <p:sp>
        <p:nvSpPr>
          <p:cNvPr id="2539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14348" y="1857364"/>
            <a:ext cx="8091324" cy="4241684"/>
          </a:xfrm>
        </p:spPr>
        <p:txBody>
          <a:bodyPr>
            <a:normAutofit/>
          </a:bodyPr>
          <a:lstStyle/>
          <a:p>
            <a:pPr marL="449263" indent="-365125"/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สุขนิยม</a:t>
            </a:r>
          </a:p>
          <a:p>
            <a:pPr marL="449263" indent="-365125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ปัญญา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นิยม </a:t>
            </a:r>
          </a:p>
          <a:p>
            <a:pPr marL="449263" indent="-365125"/>
            <a:r>
              <a:rPr lang="th-TH" sz="3200" b="1" dirty="0" err="1" smtClean="0">
                <a:latin typeface="Angsana New" pitchFamily="18" charset="-34"/>
                <a:cs typeface="Angsana New" pitchFamily="18" charset="-34"/>
              </a:rPr>
              <a:t>มนุษย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นิยม</a:t>
            </a:r>
          </a:p>
          <a:p>
            <a:pPr marL="449263" indent="-365125"/>
            <a:r>
              <a:rPr lang="th-TH" sz="3200" b="1" dirty="0" err="1">
                <a:latin typeface="Angsana New" pitchFamily="18" charset="-34"/>
                <a:cs typeface="Angsana New" pitchFamily="18" charset="-34"/>
              </a:rPr>
              <a:t>อัตถิภาวนิ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ยม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214282" y="1643050"/>
            <a:ext cx="8715436" cy="5214950"/>
          </a:xfrm>
        </p:spPr>
        <p:txBody>
          <a:bodyPr>
            <a:noAutofit/>
          </a:bodyPr>
          <a:lstStyle/>
          <a:p>
            <a:pPr>
              <a:buNone/>
              <a:tabLst>
                <a:tab pos="444500" algn="l"/>
                <a:tab pos="1708150" algn="l"/>
                <a:tab pos="2695575" algn="l"/>
                <a:tab pos="2874963" algn="l"/>
              </a:tabLst>
            </a:pPr>
            <a:r>
              <a:rPr lang="th-TH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ความสงบสุขทางจิตใจ 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3000" b="1" dirty="0" smtClean="0"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  การทำใจให้บริสุทธิ์ทำความดี</a:t>
            </a:r>
          </a:p>
          <a:p>
            <a:pPr>
              <a:buNone/>
              <a:tabLst>
                <a:tab pos="444500" algn="l"/>
                <a:tab pos="1708150" algn="l"/>
                <a:tab pos="2695575" algn="l"/>
                <a:tab pos="2874963" algn="l"/>
              </a:tabLst>
            </a:pPr>
            <a:r>
              <a:rPr lang="th-TH" sz="30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เอก</a:t>
            </a:r>
            <a:r>
              <a:rPr lang="th-TH" sz="3000" b="1" i="1" dirty="0" err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เทวนิ</a:t>
            </a:r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ยม 		</a:t>
            </a:r>
            <a:r>
              <a:rPr lang="en-US" sz="3000" b="1" dirty="0" smtClean="0"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  คริสต์,  อิสลาม</a:t>
            </a:r>
          </a:p>
          <a:p>
            <a:pPr>
              <a:buNone/>
              <a:tabLst>
                <a:tab pos="444500" algn="l"/>
                <a:tab pos="1708150" algn="l"/>
                <a:tab pos="2695575" algn="l"/>
                <a:tab pos="2874963" algn="l"/>
              </a:tabLst>
            </a:pPr>
            <a:r>
              <a:rPr lang="th-TH" sz="30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จุดมุ่งหมาย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  		</a:t>
            </a:r>
            <a:r>
              <a:rPr lang="en-US" sz="3000" b="1" dirty="0" smtClean="0"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  ชีวิตนิ</a:t>
            </a:r>
            <a:r>
              <a:rPr lang="th-TH" sz="3000" b="1" dirty="0" err="1" smtClean="0">
                <a:latin typeface="Cordia New" pitchFamily="34" charset="-34"/>
                <a:cs typeface="Cordia New" pitchFamily="34" charset="-34"/>
              </a:rPr>
              <a:t>รันดร์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กับพระเจ้า</a:t>
            </a:r>
          </a:p>
          <a:p>
            <a:pPr>
              <a:buNone/>
              <a:tabLst>
                <a:tab pos="444500" algn="l"/>
                <a:tab pos="1708150" algn="l"/>
                <a:tab pos="2695575" algn="l"/>
                <a:tab pos="2874963" algn="l"/>
                <a:tab pos="3849688" algn="l"/>
              </a:tabLst>
            </a:pPr>
            <a:r>
              <a:rPr lang="th-TH" sz="30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วิธีการ 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 		</a:t>
            </a:r>
            <a:r>
              <a:rPr lang="en-US" sz="3000" b="1" dirty="0" smtClean="0">
                <a:latin typeface="Cordia New" pitchFamily="34" charset="-34"/>
                <a:cs typeface="Cordia New" pitchFamily="34" charset="-34"/>
              </a:rPr>
              <a:t>:  </a:t>
            </a:r>
            <a:r>
              <a:rPr lang="th-TH" sz="3000" b="1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คริสต์-</a:t>
            </a:r>
            <a:r>
              <a:rPr lang="en-US" sz="30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“ความรัก” ระหว่างมนุษย์กับพระเจ้า </a:t>
            </a:r>
            <a:r>
              <a:rPr lang="en-US" sz="3000" b="1" dirty="0" smtClean="0">
                <a:latin typeface="Cordia New" pitchFamily="34" charset="-34"/>
                <a:cs typeface="Cordia New" pitchFamily="34" charset="-34"/>
              </a:rPr>
              <a:t>:  </a:t>
            </a:r>
          </a:p>
          <a:p>
            <a:pPr>
              <a:spcBef>
                <a:spcPts val="0"/>
              </a:spcBef>
              <a:buNone/>
              <a:tabLst>
                <a:tab pos="444500" algn="l"/>
                <a:tab pos="1708150" algn="l"/>
                <a:tab pos="2695575" algn="l"/>
                <a:tab pos="2874963" algn="l"/>
                <a:tab pos="3849688" algn="l"/>
              </a:tabLst>
            </a:pPr>
            <a:r>
              <a:rPr lang="en-US" sz="3000" b="1" dirty="0" smtClean="0">
                <a:latin typeface="Cordia New" pitchFamily="34" charset="-34"/>
                <a:cs typeface="Cordia New" pitchFamily="34" charset="-34"/>
              </a:rPr>
              <a:t>				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	การสละตนเองและการให้อภัย</a:t>
            </a:r>
          </a:p>
          <a:p>
            <a:pPr>
              <a:buNone/>
              <a:tabLst>
                <a:tab pos="444500" algn="l"/>
                <a:tab pos="1708150" algn="l"/>
                <a:tab pos="2695575" algn="l"/>
                <a:tab pos="2874963" algn="l"/>
                <a:tab pos="3849688" algn="l"/>
              </a:tabLst>
            </a:pPr>
            <a:r>
              <a:rPr lang="th-TH" sz="30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			</a:t>
            </a:r>
            <a:r>
              <a:rPr lang="th-TH" sz="3000" b="1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อิสลาม-	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“การปฏิบัติ” ตามหลักศาสนา</a:t>
            </a:r>
          </a:p>
          <a:p>
            <a:pPr>
              <a:buNone/>
              <a:tabLst>
                <a:tab pos="444500" algn="l"/>
                <a:tab pos="1708150" algn="l"/>
                <a:tab pos="2695575" algn="l"/>
              </a:tabLst>
            </a:pPr>
            <a:endParaRPr lang="th-TH" sz="2000" b="1" dirty="0" smtClean="0">
              <a:latin typeface="Cordia New" pitchFamily="34" charset="-34"/>
              <a:cs typeface="Cordia New" pitchFamily="34" charset="-34"/>
            </a:endParaRPr>
          </a:p>
          <a:p>
            <a:pPr marL="84138" indent="-1588">
              <a:buNone/>
              <a:tabLst>
                <a:tab pos="444500" algn="l"/>
                <a:tab pos="1708150" algn="l"/>
                <a:tab pos="2695575" algn="l"/>
              </a:tabLst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th-TH" sz="3000" b="1" i="1" dirty="0" smtClean="0">
                <a:latin typeface="Cordia New" pitchFamily="34" charset="-34"/>
                <a:cs typeface="Cordia New" pitchFamily="34" charset="-34"/>
              </a:rPr>
              <a:t>อิสลาม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 หมายถึง “การยอมจำนน” ต่อพระประสงค์ของ “</a:t>
            </a:r>
            <a:r>
              <a:rPr lang="th-TH" sz="3000" b="1" i="1" dirty="0" err="1" smtClean="0">
                <a:latin typeface="Cordia New" pitchFamily="34" charset="-34"/>
                <a:cs typeface="Cordia New" pitchFamily="34" charset="-34"/>
              </a:rPr>
              <a:t>พระอัลเลาะห์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”  </a:t>
            </a:r>
          </a:p>
          <a:p>
            <a:pPr marL="84138" indent="-1588">
              <a:spcBef>
                <a:spcPts val="0"/>
              </a:spcBef>
              <a:buNone/>
              <a:tabLst>
                <a:tab pos="444500" algn="l"/>
                <a:tab pos="1708150" algn="l"/>
                <a:tab pos="2695575" algn="l"/>
              </a:tabLst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หน้าที่</a:t>
            </a:r>
            <a:r>
              <a:rPr lang="th-TH" sz="3000" b="1" dirty="0" err="1" smtClean="0">
                <a:latin typeface="Cordia New" pitchFamily="34" charset="-34"/>
                <a:cs typeface="Cordia New" pitchFamily="34" charset="-34"/>
              </a:rPr>
              <a:t>ซึ่งศา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สนิกต้องปฏิบัติมี 5 ประการ  และมีหลักเกณฑ์ในการปฏิบัติตน)</a:t>
            </a:r>
            <a:endParaRPr lang="en-US" sz="3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301752" y="142852"/>
            <a:ext cx="8534400" cy="857256"/>
          </a:xfrm>
        </p:spPr>
        <p:txBody>
          <a:bodyPr>
            <a:normAutofit/>
          </a:bodyPr>
          <a:lstStyle/>
          <a:p>
            <a:r>
              <a:rPr lang="th-TH" b="1" dirty="0" smtClean="0"/>
              <a:t>3.2  จุดมุ่งหมายในทัศนะของศาสนา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285720" y="1500174"/>
            <a:ext cx="8647968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000" b="1" dirty="0" smtClean="0">
                <a:solidFill>
                  <a:srgbClr val="00B050"/>
                </a:solidFill>
                <a:latin typeface="Cordia New" pitchFamily="34" charset="-34"/>
                <a:cs typeface="Cordia New" pitchFamily="34" charset="-34"/>
              </a:rPr>
              <a:t>พุทธ</a:t>
            </a:r>
          </a:p>
          <a:p>
            <a:pPr>
              <a:buNone/>
              <a:tabLst>
                <a:tab pos="1431925" algn="l"/>
                <a:tab pos="1792288" algn="l"/>
              </a:tabLst>
            </a:pPr>
            <a:r>
              <a:rPr lang="th-TH" sz="30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เป้าหมาย	</a:t>
            </a:r>
            <a:r>
              <a:rPr lang="en-US" sz="3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ความสุข 3 ระดับ คือ  </a:t>
            </a:r>
            <a:r>
              <a:rPr lang="th-TH" sz="3000" b="1" i="1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กามสุข  ญาณสุข  นิพพานสุข</a:t>
            </a:r>
          </a:p>
          <a:p>
            <a:pPr>
              <a:buNone/>
              <a:tabLst>
                <a:tab pos="1431925" algn="l"/>
                <a:tab pos="1792288" algn="l"/>
              </a:tabLst>
            </a:pPr>
            <a:r>
              <a:rPr lang="th-TH" sz="30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วิธีการ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   	</a:t>
            </a:r>
            <a:r>
              <a:rPr lang="en-US" sz="3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เป็นไปตามเป้าหมาย</a:t>
            </a:r>
          </a:p>
          <a:p>
            <a:pPr>
              <a:buNone/>
              <a:tabLst>
                <a:tab pos="1431925" algn="l"/>
                <a:tab pos="1792288" algn="l"/>
              </a:tabLst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นิ</a:t>
            </a:r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พ</a:t>
            </a:r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พาน</a:t>
            </a:r>
            <a:r>
              <a:rPr lang="th-TH" sz="3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sz="3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ทางสายกลาง  (ศีล  สมาธิ  ปัญญา)</a:t>
            </a:r>
          </a:p>
          <a:p>
            <a:pPr>
              <a:buNone/>
              <a:tabLst>
                <a:tab pos="1431925" algn="l"/>
                <a:tab pos="1792288" algn="l"/>
              </a:tabLst>
            </a:pPr>
            <a:endParaRPr lang="th-TH" sz="3000" b="1" dirty="0" smtClean="0"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(สุทธิ  เมตตา  ปัญญา)</a:t>
            </a:r>
            <a:endParaRPr lang="en-US" sz="3000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647968" cy="5143536"/>
          </a:xfrm>
        </p:spPr>
        <p:txBody>
          <a:bodyPr>
            <a:normAutofit/>
          </a:bodyPr>
          <a:lstStyle/>
          <a:p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หินยาน</a:t>
            </a:r>
            <a:r>
              <a:rPr lang="th-TH" sz="3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 </a:t>
            </a:r>
            <a:r>
              <a:rPr lang="en-US" sz="3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  </a:t>
            </a:r>
          </a:p>
          <a:p>
            <a:pPr>
              <a:spcBef>
                <a:spcPts val="0"/>
              </a:spcBef>
              <a:buNone/>
            </a:pPr>
            <a:r>
              <a:rPr lang="th-TH" sz="3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	การเข้าสู่นิพพานเมื่อการปฏิบัติของตนถึงพร้อม</a:t>
            </a:r>
          </a:p>
          <a:p>
            <a:pPr>
              <a:buNone/>
            </a:pPr>
            <a:endParaRPr lang="th-TH" sz="1800" b="1" dirty="0" smtClean="0">
              <a:solidFill>
                <a:srgbClr val="00206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3000" b="1" i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มหายาน</a:t>
            </a:r>
            <a:r>
              <a:rPr lang="th-TH" sz="3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  </a:t>
            </a:r>
            <a:r>
              <a:rPr lang="en-US" sz="3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:  </a:t>
            </a:r>
            <a:endParaRPr lang="th-TH" sz="3000" b="1" dirty="0" smtClean="0">
              <a:solidFill>
                <a:srgbClr val="00206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th-TH" sz="3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	ปรัชญาโพธิสัตว์  ช่วยเหลือสัตว์โลก ช่วยผู้อื่นให้เข้าสู่พระนิพพานก่อน</a:t>
            </a:r>
          </a:p>
          <a:p>
            <a:pPr algn="ctr">
              <a:buNone/>
            </a:pPr>
            <a:r>
              <a:rPr lang="th-TH" sz="3000" b="1" dirty="0" smtClean="0">
                <a:solidFill>
                  <a:srgbClr val="458349"/>
                </a:solidFill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3000" b="1" i="1" dirty="0" smtClean="0">
                <a:solidFill>
                  <a:srgbClr val="458349"/>
                </a:solidFill>
                <a:latin typeface="Cordia New" pitchFamily="34" charset="-34"/>
                <a:cs typeface="Cordia New" pitchFamily="34" charset="-34"/>
              </a:rPr>
              <a:t>คนเราเกิดมาเพื่อทำให้ตนเองสิ้นทุกข์  </a:t>
            </a:r>
          </a:p>
          <a:p>
            <a:pPr algn="ctr">
              <a:spcBef>
                <a:spcPts val="0"/>
              </a:spcBef>
              <a:buNone/>
            </a:pPr>
            <a:r>
              <a:rPr lang="th-TH" sz="3000" b="1" i="1" dirty="0" smtClean="0">
                <a:solidFill>
                  <a:srgbClr val="458349"/>
                </a:solidFill>
                <a:latin typeface="Cordia New" pitchFamily="34" charset="-34"/>
                <a:cs typeface="Cordia New" pitchFamily="34" charset="-34"/>
              </a:rPr>
              <a:t>และช่วยเหลือผู้อื่นให้สิ้นทุกข์</a:t>
            </a:r>
            <a:r>
              <a:rPr lang="th-TH" sz="3000" b="1" dirty="0" smtClean="0">
                <a:solidFill>
                  <a:srgbClr val="458349"/>
                </a:solidFill>
                <a:latin typeface="Cordia New" pitchFamily="34" charset="-34"/>
                <a:cs typeface="Cordia New" pitchFamily="34" charset="-34"/>
              </a:rPr>
              <a:t>”</a:t>
            </a:r>
          </a:p>
          <a:p>
            <a:pPr algn="ctr">
              <a:buNone/>
            </a:pPr>
            <a:endParaRPr lang="th-TH" sz="2000" b="1" dirty="0"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3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พุทธ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  การไปถึงนิพพาน ใช้ปัญญาเป็นตัวนำ</a:t>
            </a:r>
            <a:endParaRPr lang="en-US" sz="3000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/>
              <a:t>3.3  จุดมุ่งหมายของกระบวนทัศน์ทางวิทยาศาสตร์</a:t>
            </a:r>
            <a:endParaRPr lang="en-US" sz="3600" dirty="0"/>
          </a:p>
        </p:txBody>
      </p:sp>
      <p:pic>
        <p:nvPicPr>
          <p:cNvPr id="4" name="Picture 6" descr="lsem_0001_0001_0_img00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857847"/>
            <a:ext cx="3594609" cy="245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im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857628"/>
            <a:ext cx="1750666" cy="245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news.thaieasyjob.com/pic_news/2_6612_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72086" y="3857841"/>
            <a:ext cx="3529070" cy="245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285720" y="1428736"/>
            <a:ext cx="8647968" cy="5286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000" b="1" i="1" dirty="0" smtClean="0">
                <a:solidFill>
                  <a:srgbClr val="7030A0"/>
                </a:solidFill>
                <a:latin typeface="Cordia New" pitchFamily="34" charset="-34"/>
                <a:cs typeface="Cordia New" pitchFamily="34" charset="-34"/>
              </a:rPr>
              <a:t>ความหมายของกระบวนทัศน์ทางวิทยาศาสตร์</a:t>
            </a:r>
          </a:p>
          <a:p>
            <a:pPr>
              <a:buNone/>
            </a:pPr>
            <a:r>
              <a:rPr lang="th-TH" sz="1600" b="1" dirty="0">
                <a:latin typeface="Cordia New" pitchFamily="34" charset="-34"/>
                <a:cs typeface="Cordia New" pitchFamily="34" charset="-34"/>
              </a:rPr>
              <a:t>	</a:t>
            </a:r>
            <a:endParaRPr lang="th-TH" sz="1600" b="1" dirty="0" smtClean="0"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3000" b="1" i="1" dirty="0" smtClean="0">
                <a:solidFill>
                  <a:srgbClr val="7030A0"/>
                </a:solidFill>
                <a:latin typeface="Cordia New" pitchFamily="34" charset="-34"/>
                <a:cs typeface="Cordia New" pitchFamily="34" charset="-34"/>
              </a:rPr>
              <a:t>กระบวนทัศน์ต่างกันไปแต่ละยุคสมัย  แต่จุดหมายใหญ่คือ</a:t>
            </a:r>
          </a:p>
          <a:p>
            <a:pPr>
              <a:buNone/>
              <a:tabLst>
                <a:tab pos="541338" algn="l"/>
              </a:tabLst>
            </a:pPr>
            <a:r>
              <a:rPr lang="th-TH" sz="30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1.	เข้าถึงความจริงเรื่องชีวิต โลก จักรวาล</a:t>
            </a:r>
          </a:p>
          <a:p>
            <a:pPr>
              <a:buNone/>
              <a:tabLst>
                <a:tab pos="541338" algn="l"/>
              </a:tabLst>
            </a:pPr>
            <a:r>
              <a:rPr lang="th-TH" sz="3000" b="1" dirty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2.	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สร้างความสุขสมบูรณ์ทางวัตถุแก่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มนุษย์</a:t>
            </a:r>
          </a:p>
          <a:p>
            <a:pPr>
              <a:buNone/>
              <a:tabLst>
                <a:tab pos="541338" algn="l"/>
              </a:tabLst>
            </a:pP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	ด้วย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ความรู้ทางวิทยาศาสตร์และเทคโนโลยี </a:t>
            </a:r>
          </a:p>
          <a:p>
            <a:pPr>
              <a:spcBef>
                <a:spcPts val="0"/>
              </a:spcBef>
              <a:buNone/>
              <a:tabLst>
                <a:tab pos="541338" algn="l"/>
              </a:tabLst>
            </a:pPr>
            <a:r>
              <a:rPr lang="th-TH" sz="1600" b="1" dirty="0" smtClean="0">
                <a:latin typeface="Cordia New" pitchFamily="34" charset="-34"/>
                <a:cs typeface="Cordia New" pitchFamily="34" charset="-34"/>
              </a:rPr>
              <a:t>			</a:t>
            </a:r>
          </a:p>
          <a:p>
            <a:pPr>
              <a:buNone/>
              <a:tabLst>
                <a:tab pos="901700" algn="l"/>
                <a:tab pos="1166813" algn="l"/>
              </a:tabLst>
            </a:pPr>
            <a:r>
              <a:rPr lang="th-TH" sz="3000" b="1" i="1" dirty="0" smtClean="0">
                <a:solidFill>
                  <a:srgbClr val="7030A0"/>
                </a:solidFill>
                <a:latin typeface="Cordia New" pitchFamily="34" charset="-34"/>
                <a:cs typeface="Cordia New" pitchFamily="34" charset="-34"/>
              </a:rPr>
              <a:t>วิธีการ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sz="3000" b="1" dirty="0" smtClean="0"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ขึ้นอยู่กับกระบวนทัศน์ที่มีอิทธิพล</a:t>
            </a:r>
          </a:p>
          <a:p>
            <a:pPr>
              <a:buNone/>
              <a:tabLst>
                <a:tab pos="901700" algn="l"/>
                <a:tab pos="1166813" algn="l"/>
              </a:tabLst>
            </a:pPr>
            <a:r>
              <a:rPr lang="th-TH" sz="3000" b="1" i="1" dirty="0" err="1" smtClean="0">
                <a:solidFill>
                  <a:srgbClr val="7030A0"/>
                </a:solidFill>
                <a:latin typeface="Cordia New" pitchFamily="34" charset="-34"/>
                <a:cs typeface="Cordia New" pitchFamily="34" charset="-34"/>
              </a:rPr>
              <a:t>นิว</a:t>
            </a:r>
            <a:r>
              <a:rPr lang="th-TH" sz="3000" b="1" i="1" dirty="0" smtClean="0">
                <a:solidFill>
                  <a:srgbClr val="7030A0"/>
                </a:solidFill>
                <a:latin typeface="Cordia New" pitchFamily="34" charset="-34"/>
                <a:cs typeface="Cordia New" pitchFamily="34" charset="-34"/>
              </a:rPr>
              <a:t>ตัน 	</a:t>
            </a:r>
            <a:r>
              <a:rPr lang="en-US" sz="3000" b="1" dirty="0" smtClean="0"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	ควบคุมธรรมชาติ</a:t>
            </a:r>
          </a:p>
          <a:p>
            <a:pPr>
              <a:buNone/>
              <a:tabLst>
                <a:tab pos="541338" algn="l"/>
              </a:tabLst>
            </a:pPr>
            <a:r>
              <a:rPr lang="th-TH" sz="3000" b="1" i="1" dirty="0" smtClean="0">
                <a:solidFill>
                  <a:srgbClr val="7030A0"/>
                </a:solidFill>
                <a:latin typeface="Cordia New" pitchFamily="34" charset="-34"/>
                <a:cs typeface="Cordia New" pitchFamily="34" charset="-34"/>
              </a:rPr>
              <a:t>องค์รวมแบบไอน์สไตน์ </a:t>
            </a:r>
            <a:r>
              <a:rPr lang="en-US" sz="3000" b="1" dirty="0" smtClean="0">
                <a:latin typeface="Cordia New" pitchFamily="34" charset="-34"/>
                <a:cs typeface="Cordia New" pitchFamily="34" charset="-34"/>
              </a:rPr>
              <a:t>: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  เป็นส่วนหนึ่งของธรรมชาติ “</a:t>
            </a:r>
            <a:r>
              <a:rPr lang="th-TH" sz="3000" b="1" i="1" dirty="0" smtClean="0">
                <a:latin typeface="Cordia New" pitchFamily="34" charset="-34"/>
                <a:cs typeface="Cordia New" pitchFamily="34" charset="-34"/>
              </a:rPr>
              <a:t>นิเวศวิถี</a:t>
            </a:r>
            <a:r>
              <a:rPr lang="th-TH" sz="3000" b="1" dirty="0" smtClean="0">
                <a:latin typeface="Cordia New" pitchFamily="34" charset="-34"/>
                <a:cs typeface="Cordia New" pitchFamily="34" charset="-34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bg2">
                    <a:lumMod val="75000"/>
                  </a:schemeClr>
                </a:solidFill>
              </a:rPr>
              <a:t>3.4	สังคมอุดมคติ</a:t>
            </a:r>
            <a:endParaRPr lang="en-US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142844" y="1447800"/>
            <a:ext cx="8858280" cy="4800600"/>
          </a:xfrm>
        </p:spPr>
        <p:txBody>
          <a:bodyPr/>
          <a:lstStyle/>
          <a:p>
            <a:pPr marL="541338" indent="-458788">
              <a:buClr>
                <a:srgbClr val="0070C0"/>
              </a:buClr>
              <a:buFont typeface="Wingdings" pitchFamily="2" charset="2"/>
              <a:buChar char="Ø"/>
              <a:tabLst>
                <a:tab pos="541338" algn="l"/>
              </a:tabLst>
            </a:pPr>
            <a:r>
              <a:rPr lang="th-TH" sz="3000" dirty="0" smtClean="0">
                <a:latin typeface="Cordia New" pitchFamily="34" charset="-34"/>
                <a:cs typeface="Cordia New" pitchFamily="34" charset="-34"/>
              </a:rPr>
              <a:t>ความหมายของสังคมอุดมคติ</a:t>
            </a:r>
            <a:endParaRPr lang="th-TH" sz="3000" dirty="0">
              <a:latin typeface="Cordia New" pitchFamily="34" charset="-34"/>
              <a:cs typeface="Cordia New" pitchFamily="34" charset="-34"/>
            </a:endParaRPr>
          </a:p>
          <a:p>
            <a:pPr marL="541338" indent="-458788">
              <a:buClr>
                <a:srgbClr val="0070C0"/>
              </a:buClr>
              <a:buFont typeface="Wingdings" pitchFamily="2" charset="2"/>
              <a:buChar char="Ø"/>
              <a:tabLst>
                <a:tab pos="541338" algn="l"/>
              </a:tabLst>
            </a:pPr>
            <a:r>
              <a:rPr lang="th-TH" sz="3000" dirty="0" smtClean="0">
                <a:latin typeface="Cordia New" pitchFamily="34" charset="-34"/>
                <a:cs typeface="Cordia New" pitchFamily="34" charset="-34"/>
              </a:rPr>
              <a:t>รูปแบบต่างๆ ของสังคมอุดมคติซึ่งเกิดจากบริบทของสังคมและยุคสมัยที่ต่างกัน</a:t>
            </a:r>
          </a:p>
          <a:p>
            <a:pPr marL="541338" indent="-458788">
              <a:buClr>
                <a:srgbClr val="0070C0"/>
              </a:buClr>
              <a:buFont typeface="Wingdings" pitchFamily="2" charset="2"/>
              <a:buChar char="Ø"/>
              <a:tabLst>
                <a:tab pos="541338" algn="l"/>
              </a:tabLst>
            </a:pPr>
            <a:r>
              <a:rPr lang="th-TH" sz="3000" dirty="0" smtClean="0">
                <a:latin typeface="Cordia New" pitchFamily="34" charset="-34"/>
                <a:cs typeface="Cordia New" pitchFamily="34" charset="-34"/>
              </a:rPr>
              <a:t>ความใฝ่ฝันของมนุษยชาติ</a:t>
            </a:r>
          </a:p>
          <a:p>
            <a:pPr marL="541338" indent="-458788">
              <a:buClr>
                <a:srgbClr val="0070C0"/>
              </a:buClr>
              <a:buFont typeface="Wingdings" pitchFamily="2" charset="2"/>
              <a:buChar char="Ø"/>
              <a:tabLst>
                <a:tab pos="541338" algn="l"/>
              </a:tabLst>
            </a:pPr>
            <a:r>
              <a:rPr lang="th-TH" sz="3000" dirty="0" smtClean="0">
                <a:latin typeface="Cordia New" pitchFamily="34" charset="-34"/>
                <a:cs typeface="Cordia New" pitchFamily="34" charset="-34"/>
              </a:rPr>
              <a:t>แรงบันดาลใจในการสร้างสังคมที่น่าอยู่จากสังคมอุดมคติ</a:t>
            </a:r>
          </a:p>
          <a:p>
            <a:pPr marL="541338" indent="-458788">
              <a:buClr>
                <a:srgbClr val="0070C0"/>
              </a:buClr>
              <a:buFont typeface="Wingdings" pitchFamily="2" charset="2"/>
              <a:buChar char="Ø"/>
              <a:tabLst>
                <a:tab pos="541338" algn="l"/>
              </a:tabLst>
            </a:pPr>
            <a:r>
              <a:rPr lang="th-TH" sz="3000" dirty="0" smtClean="0">
                <a:latin typeface="Cordia New" pitchFamily="34" charset="-34"/>
                <a:cs typeface="Cordia New" pitchFamily="34" charset="-34"/>
              </a:rPr>
              <a:t>สังคมอุดมคติที่นักศึกษาเลือก</a:t>
            </a:r>
            <a:r>
              <a:rPr lang="en-US" sz="3000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3000" dirty="0" smtClean="0">
                <a:latin typeface="Cordia New" pitchFamily="34" charset="-34"/>
                <a:cs typeface="Cordia New" pitchFamily="34" charset="-34"/>
              </a:rPr>
              <a:t>?</a:t>
            </a:r>
            <a:endParaRPr lang="en-US" sz="3000" dirty="0">
              <a:latin typeface="Cordia New" pitchFamily="34" charset="-34"/>
              <a:cs typeface="Cordia New" pitchFamily="34" charset="-34"/>
            </a:endParaRPr>
          </a:p>
        </p:txBody>
      </p:sp>
      <p:pic>
        <p:nvPicPr>
          <p:cNvPr id="4" name="Picture 4" descr="http://d1shzm2uca9f83.cloudfront.net/large/jbrueghel_rubens_zon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854606"/>
            <a:ext cx="2190549" cy="140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thaimtb.com/webboard/47/23840-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7" y="4844008"/>
            <a:ext cx="1000132" cy="148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amortecedor.files.wordpress.com/2009/04/utopia-mo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4871583"/>
            <a:ext cx="928694" cy="1441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new a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6" y="4865410"/>
            <a:ext cx="1000132" cy="1442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www.bangkokbookclub.com/shop/b/bangkokbookclub/img-lib/spd_2005032401322_b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6" y="4857760"/>
            <a:ext cx="1071570" cy="145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ปรัชญาการปกครองของเม่งจื๊อ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38993" y="4857760"/>
            <a:ext cx="976342" cy="145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57224" y="1214422"/>
            <a:ext cx="7829576" cy="4792869"/>
          </a:xfrm>
        </p:spPr>
        <p:txBody>
          <a:bodyPr>
            <a:normAutofit/>
          </a:bodyPr>
          <a:lstStyle/>
          <a:p>
            <a:pPr marL="444500" indent="-334963">
              <a:spcBef>
                <a:spcPts val="1200"/>
              </a:spcBef>
              <a:buSzPct val="75000"/>
              <a:buFont typeface="Courier New" pitchFamily="49" charset="0"/>
              <a:buChar char="o"/>
            </a:pP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อ่านหนังสือ</a:t>
            </a:r>
          </a:p>
          <a:p>
            <a:pPr marL="444500" indent="-334963">
              <a:spcBef>
                <a:spcPts val="1200"/>
              </a:spcBef>
              <a:buSzPct val="75000"/>
              <a:buFont typeface="Courier New" pitchFamily="49" charset="0"/>
              <a:buChar char="o"/>
            </a:pP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ทำความเข้าใจ</a:t>
            </a:r>
          </a:p>
          <a:p>
            <a:pPr marL="444500" indent="-334963">
              <a:spcBef>
                <a:spcPts val="1200"/>
              </a:spcBef>
              <a:buSzPct val="75000"/>
              <a:buFont typeface="Courier New" pitchFamily="49" charset="0"/>
              <a:buChar char="o"/>
            </a:pP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พักผ่อนให้พอเพียง</a:t>
            </a:r>
          </a:p>
          <a:p>
            <a:pPr marL="444500" indent="-334963">
              <a:spcBef>
                <a:spcPts val="1200"/>
              </a:spcBef>
              <a:buSzPct val="75000"/>
              <a:buFont typeface="Courier New" pitchFamily="49" charset="0"/>
              <a:buChar char="o"/>
            </a:pP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มาสอบตรงตามเวลาที่กำหนดในตารางสอบ</a:t>
            </a:r>
          </a:p>
          <a:p>
            <a:pPr marL="444500" indent="-334963">
              <a:spcBef>
                <a:spcPts val="1200"/>
              </a:spcBef>
              <a:buSzPct val="75000"/>
              <a:buFont typeface="Courier New" pitchFamily="49" charset="0"/>
              <a:buChar char="o"/>
            </a:pP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เอาบัตรประจำตัวนักศึกษามาด้วย</a:t>
            </a:r>
          </a:p>
          <a:p>
            <a:pPr marL="444500" indent="-334963">
              <a:spcBef>
                <a:spcPts val="1200"/>
              </a:spcBef>
              <a:buSzPct val="75000"/>
              <a:buFont typeface="Courier New" pitchFamily="49" charset="0"/>
              <a:buChar char="o"/>
            </a:pP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เข้าห้องสอบให้ถูกตาม </a:t>
            </a:r>
            <a:r>
              <a:rPr lang="th-TH" sz="3200" i="1" dirty="0" smtClean="0">
                <a:solidFill>
                  <a:srgbClr val="7030A0"/>
                </a:solidFill>
                <a:latin typeface="Cordia New" pitchFamily="34" charset="-34"/>
                <a:cs typeface="Cordia New" pitchFamily="34" charset="-34"/>
              </a:rPr>
              <a:t>รหัสนักศึกษา 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และ </a:t>
            </a:r>
            <a:r>
              <a:rPr lang="th-TH" sz="3200" i="1" dirty="0" smtClean="0">
                <a:solidFill>
                  <a:srgbClr val="7030A0"/>
                </a:solidFill>
                <a:latin typeface="Cordia New" pitchFamily="34" charset="-34"/>
                <a:cs typeface="Cordia New" pitchFamily="34" charset="-34"/>
              </a:rPr>
              <a:t>ตอน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 (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section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)</a:t>
            </a:r>
            <a:endParaRPr lang="en-US" sz="3200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solidFill>
                  <a:srgbClr val="FF0000"/>
                </a:solidFill>
              </a:rPr>
              <a:t>การเตรียมตัวสอบ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ความรู้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Knowledge)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85786" y="2000240"/>
            <a:ext cx="7901014" cy="4574296"/>
          </a:xfrm>
        </p:spPr>
        <p:txBody>
          <a:bodyPr>
            <a:normAutofit/>
          </a:bodyPr>
          <a:lstStyle/>
          <a:p>
            <a:pPr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th-TH" sz="3600" b="1" dirty="0" smtClean="0"/>
              <a:t> องค์ของข้อเท็จจริง  หลักการ ฯลฯ ที่มนุษย์สะสมไว้</a:t>
            </a:r>
          </a:p>
          <a:p>
            <a:pPr>
              <a:buClr>
                <a:schemeClr val="tx1">
                  <a:lumMod val="75000"/>
                </a:schemeClr>
              </a:buClr>
              <a:buFontTx/>
              <a:buChar char="-"/>
            </a:pPr>
            <a:r>
              <a:rPr lang="th-TH" sz="3600" b="1" dirty="0" smtClean="0"/>
              <a:t>องค์ประกอบหนึ่งในสามส่วนของกระบวนการรับรู้</a:t>
            </a:r>
            <a:endParaRPr lang="th-TH" sz="3600" b="1" dirty="0"/>
          </a:p>
          <a:p>
            <a:pPr>
              <a:buClr>
                <a:schemeClr val="tx1">
                  <a:lumMod val="75000"/>
                </a:schemeClr>
              </a:buClr>
              <a:buNone/>
            </a:pPr>
            <a:endParaRPr lang="th-TH" sz="3600" b="1" dirty="0" smtClean="0"/>
          </a:p>
          <a:p>
            <a:pPr>
              <a:buClr>
                <a:schemeClr val="tx1">
                  <a:lumMod val="75000"/>
                </a:schemeClr>
              </a:buClr>
              <a:buNone/>
            </a:pPr>
            <a:r>
              <a:rPr lang="th-TH" sz="3600" b="1" dirty="0" smtClean="0">
                <a:solidFill>
                  <a:srgbClr val="5D55F7"/>
                </a:solidFill>
              </a:rPr>
              <a:t>ผู้รู้ – ความรู้ – สิ่งที่ถูกรู้</a:t>
            </a:r>
          </a:p>
          <a:p>
            <a:pPr>
              <a:buClr>
                <a:schemeClr val="tx1">
                  <a:lumMod val="75000"/>
                </a:schemeClr>
              </a:buClr>
              <a:buNone/>
            </a:pPr>
            <a:endParaRPr lang="th-TH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0" y="1571612"/>
          <a:ext cx="9144000" cy="5286388"/>
        </p:xfrm>
        <a:graphic>
          <a:graphicData uri="http://schemas.openxmlformats.org/drawingml/2006/table">
            <a:tbl>
              <a:tblPr/>
              <a:tblGrid>
                <a:gridCol w="5715008"/>
                <a:gridCol w="3428992"/>
              </a:tblGrid>
              <a:tr h="13215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46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010490  </a:t>
                      </a:r>
                      <a:r>
                        <a:rPr lang="th-TH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-  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245</a:t>
                      </a:r>
                      <a:endParaRPr lang="en-US" sz="5400" dirty="0">
                        <a:ln w="0">
                          <a:solidFill>
                            <a:prstClr val="black"/>
                          </a:solidFill>
                        </a:ln>
                        <a:solidFill>
                          <a:srgbClr val="C00000"/>
                        </a:solidFill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F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HB </a:t>
                      </a:r>
                      <a:r>
                        <a:rPr lang="en-US" sz="360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7304</a:t>
                      </a:r>
                      <a:endParaRPr lang="th-TH" sz="3600" smtClean="0">
                        <a:ln w="0">
                          <a:solidFill>
                            <a:prstClr val="black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3215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246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  </a:t>
                      </a:r>
                      <a:r>
                        <a:rPr lang="th-TH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-  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319</a:t>
                      </a:r>
                      <a:endParaRPr lang="en-US" sz="5400" dirty="0">
                        <a:ln w="0">
                          <a:solidFill>
                            <a:prstClr val="black"/>
                          </a:solidFill>
                        </a:ln>
                        <a:solidFill>
                          <a:srgbClr val="C00000"/>
                        </a:solidFill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F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HB 7305</a:t>
                      </a:r>
                      <a:endParaRPr lang="en-US" sz="3600" dirty="0">
                        <a:ln w="0">
                          <a:solidFill>
                            <a:prstClr val="black"/>
                          </a:solidFill>
                        </a:ln>
                        <a:noFill/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3215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320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  </a:t>
                      </a:r>
                      <a:r>
                        <a:rPr lang="th-TH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-  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434</a:t>
                      </a:r>
                      <a:endParaRPr lang="en-US" sz="5400" dirty="0">
                        <a:ln w="0">
                          <a:solidFill>
                            <a:prstClr val="black"/>
                          </a:solidFill>
                        </a:ln>
                        <a:solidFill>
                          <a:srgbClr val="C00000"/>
                        </a:solidFill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F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HB 7306</a:t>
                      </a:r>
                      <a:endParaRPr lang="en-US" sz="3600" dirty="0">
                        <a:ln w="0">
                          <a:solidFill>
                            <a:prstClr val="black"/>
                          </a:solidFill>
                        </a:ln>
                        <a:noFill/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3215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435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  </a:t>
                      </a:r>
                      <a:r>
                        <a:rPr lang="th-TH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-  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547</a:t>
                      </a:r>
                      <a:endParaRPr lang="en-US" sz="5400" dirty="0">
                        <a:ln w="0">
                          <a:solidFill>
                            <a:prstClr val="black"/>
                          </a:solidFill>
                        </a:ln>
                        <a:solidFill>
                          <a:srgbClr val="C00000"/>
                        </a:solidFill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F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HB </a:t>
                      </a:r>
                      <a:r>
                        <a:rPr lang="en-US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7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3</a:t>
                      </a:r>
                      <a:r>
                        <a:rPr lang="en-US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0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7</a:t>
                      </a:r>
                      <a:endParaRPr lang="en-US" sz="3600" dirty="0">
                        <a:ln w="0">
                          <a:solidFill>
                            <a:prstClr val="black"/>
                          </a:solidFill>
                        </a:ln>
                        <a:noFill/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ห้องสอบกระบวนวิชา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050111 :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มนุษย์กับการแสวงหาความรู้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CFFDD7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sng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ตอนที่ 001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</a:t>
            </a: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เรียนวันจันทร์ / พฤหัสบดี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rgbClr val="CFFDD7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ห้องสอบกระบวนวิชา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050111 :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มนุษย์กับการแสวงหาความรู้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CFFDD7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h-TH" sz="3600" b="1" i="0" u="sng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ตอนที่ 002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</a:t>
            </a: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rgbClr val="CFFDD7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เรียนวันอังคาร / ศุกร์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rgbClr val="CFFDD7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0" y="1500174"/>
          <a:ext cx="9144000" cy="5357828"/>
        </p:xfrm>
        <a:graphic>
          <a:graphicData uri="http://schemas.openxmlformats.org/drawingml/2006/table">
            <a:tbl>
              <a:tblPr/>
              <a:tblGrid>
                <a:gridCol w="5743523"/>
                <a:gridCol w="3400477"/>
              </a:tblGrid>
              <a:tr h="1339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49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0110483  </a:t>
                      </a:r>
                      <a:r>
                        <a:rPr lang="th-TH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-  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064</a:t>
                      </a:r>
                      <a:endParaRPr lang="en-US" sz="5400" dirty="0">
                        <a:ln w="0">
                          <a:solidFill>
                            <a:prstClr val="black"/>
                          </a:solidFill>
                        </a:ln>
                        <a:solidFill>
                          <a:srgbClr val="C00000"/>
                        </a:solidFill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F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HB </a:t>
                      </a:r>
                      <a:r>
                        <a:rPr lang="en-US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7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501</a:t>
                      </a:r>
                      <a:endParaRPr lang="en-US" sz="3600" dirty="0">
                        <a:ln w="0">
                          <a:solidFill>
                            <a:prstClr val="black"/>
                          </a:solidFill>
                        </a:ln>
                        <a:noFill/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339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065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  </a:t>
                      </a:r>
                      <a:r>
                        <a:rPr lang="th-TH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-  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183</a:t>
                      </a:r>
                      <a:endParaRPr lang="en-US" sz="5400" dirty="0">
                        <a:ln w="0">
                          <a:solidFill>
                            <a:prstClr val="black"/>
                          </a:solidFill>
                        </a:ln>
                        <a:solidFill>
                          <a:srgbClr val="C00000"/>
                        </a:solidFill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F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HB </a:t>
                      </a:r>
                      <a:r>
                        <a:rPr lang="en-US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750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2</a:t>
                      </a:r>
                      <a:endParaRPr lang="en-US" sz="3600" dirty="0">
                        <a:ln w="0">
                          <a:solidFill>
                            <a:prstClr val="black"/>
                          </a:solidFill>
                        </a:ln>
                        <a:noFill/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339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184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  </a:t>
                      </a:r>
                      <a:r>
                        <a:rPr lang="th-TH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-  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422</a:t>
                      </a:r>
                      <a:endParaRPr lang="en-US" sz="5400" dirty="0">
                        <a:ln w="0">
                          <a:solidFill>
                            <a:prstClr val="black"/>
                          </a:solidFill>
                        </a:ln>
                        <a:solidFill>
                          <a:srgbClr val="C00000"/>
                        </a:solidFill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F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HB </a:t>
                      </a:r>
                      <a:r>
                        <a:rPr lang="en-US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750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3</a:t>
                      </a:r>
                      <a:endParaRPr lang="en-US" sz="3600" dirty="0">
                        <a:ln w="0">
                          <a:solidFill>
                            <a:prstClr val="black"/>
                          </a:solidFill>
                        </a:ln>
                        <a:noFill/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339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423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  </a:t>
                      </a:r>
                      <a:r>
                        <a:rPr lang="th-TH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-  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530110</a:t>
                      </a:r>
                      <a:r>
                        <a:rPr lang="th-TH" sz="5400" b="1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316</a:t>
                      </a:r>
                      <a:endParaRPr lang="en-US" sz="5400" dirty="0">
                        <a:ln w="0">
                          <a:solidFill>
                            <a:prstClr val="black"/>
                          </a:solidFill>
                        </a:ln>
                        <a:solidFill>
                          <a:srgbClr val="C00000"/>
                        </a:solidFill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F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HB </a:t>
                      </a:r>
                      <a:r>
                        <a:rPr lang="en-US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750</a:t>
                      </a:r>
                      <a:r>
                        <a:rPr lang="th-TH" sz="3600" dirty="0" smtClean="0">
                          <a:ln w="0">
                            <a:solidFill>
                              <a:prstClr val="black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ngsana New"/>
                          <a:ea typeface="Times New Roman"/>
                          <a:cs typeface="Cordia New"/>
                        </a:rPr>
                        <a:t>4</a:t>
                      </a:r>
                      <a:endParaRPr lang="en-US" sz="3600" dirty="0">
                        <a:ln w="0">
                          <a:solidFill>
                            <a:prstClr val="black"/>
                          </a:solidFill>
                        </a:ln>
                        <a:noFill/>
                        <a:latin typeface="Angsana New"/>
                        <a:ea typeface="Times New Roman"/>
                        <a:cs typeface="Cordia New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4282" y="714356"/>
            <a:ext cx="8929750" cy="5292935"/>
          </a:xfrm>
        </p:spPr>
        <p:txBody>
          <a:bodyPr>
            <a:normAutofit/>
          </a:bodyPr>
          <a:lstStyle/>
          <a:p>
            <a:pPr marL="625475" indent="-515938">
              <a:buClr>
                <a:schemeClr val="bg2">
                  <a:lumMod val="75000"/>
                </a:schemeClr>
              </a:buClr>
              <a:buFont typeface="Wingdings" pitchFamily="2" charset="2"/>
              <a:buChar char="q"/>
            </a:pPr>
            <a:r>
              <a:rPr lang="th-TH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อ่าน </a:t>
            </a:r>
            <a:r>
              <a:rPr lang="th-TH" sz="3200" b="1" i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คำสั่ง</a:t>
            </a:r>
            <a:r>
              <a:rPr lang="th-TH" sz="3200" b="1" i="1" dirty="0" smtClean="0">
                <a:solidFill>
                  <a:srgbClr val="FFC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และ </a:t>
            </a:r>
            <a:r>
              <a:rPr lang="th-TH" sz="3200" b="1" i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ข้อสอบ</a:t>
            </a:r>
            <a:r>
              <a:rPr lang="th-TH" sz="32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ให้ละเอียด </a:t>
            </a:r>
          </a:p>
          <a:p>
            <a:pPr marL="625475" indent="-515938">
              <a:spcBef>
                <a:spcPts val="2400"/>
              </a:spcBef>
              <a:buClr>
                <a:schemeClr val="bg2">
                  <a:lumMod val="75000"/>
                </a:schemeClr>
              </a:buClr>
              <a:buFont typeface="Wingdings" pitchFamily="2" charset="2"/>
              <a:buChar char="q"/>
            </a:pPr>
            <a:r>
              <a:rPr lang="th-TH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เขียน </a:t>
            </a:r>
            <a:r>
              <a:rPr lang="th-TH" sz="3200" b="1" i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ชื่อ – นามสกุล  รหัสนักศึกษา  ตอนที่ (</a:t>
            </a:r>
            <a:r>
              <a:rPr lang="en-US" sz="3200" b="1" i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section</a:t>
            </a:r>
            <a:r>
              <a:rPr lang="th-TH" sz="3200" b="1" i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)  </a:t>
            </a:r>
          </a:p>
          <a:p>
            <a:pPr marL="625475" indent="-515938">
              <a:spcBef>
                <a:spcPts val="0"/>
              </a:spcBef>
              <a:buClr>
                <a:schemeClr val="bg2">
                  <a:lumMod val="75000"/>
                </a:schemeClr>
              </a:buClr>
              <a:buNone/>
            </a:pPr>
            <a:r>
              <a:rPr lang="th-TH" sz="3200" b="1" i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	ลำดับที่ในใบเซ็นชื่อ  </a:t>
            </a:r>
            <a:r>
              <a:rPr lang="th-TH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ลงบนหัวกระดาษข้อสอบทุกหน้า</a:t>
            </a:r>
          </a:p>
          <a:p>
            <a:pPr marL="625475" indent="-515938">
              <a:spcBef>
                <a:spcPts val="0"/>
              </a:spcBef>
              <a:buClr>
                <a:schemeClr val="bg2">
                  <a:lumMod val="75000"/>
                </a:schemeClr>
              </a:buClr>
              <a:buNone/>
            </a:pPr>
            <a:r>
              <a:rPr lang="th-TH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	(ข้อสอบมี 4 ชุด รวม 6 หน้า)</a:t>
            </a:r>
          </a:p>
          <a:p>
            <a:pPr marL="625475" indent="-515938">
              <a:spcBef>
                <a:spcPts val="2400"/>
              </a:spcBef>
              <a:buClr>
                <a:schemeClr val="bg2">
                  <a:lumMod val="75000"/>
                </a:schemeClr>
              </a:buClr>
              <a:buFont typeface="Wingdings" pitchFamily="2" charset="2"/>
              <a:buChar char="q"/>
            </a:pPr>
            <a:r>
              <a:rPr lang="th-TH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อ่านข้อสอบให้เข้าใจ แล้วจึงตอบ</a:t>
            </a:r>
          </a:p>
          <a:p>
            <a:pPr marL="625475" indent="-515938">
              <a:spcBef>
                <a:spcPts val="2400"/>
              </a:spcBef>
              <a:buClr>
                <a:schemeClr val="bg2">
                  <a:lumMod val="75000"/>
                </a:schemeClr>
              </a:buClr>
              <a:buFont typeface="Wingdings" pitchFamily="2" charset="2"/>
              <a:buChar char="q"/>
            </a:pPr>
            <a:r>
              <a:rPr lang="th-TH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ใช้ปากกาตอบ</a:t>
            </a:r>
          </a:p>
          <a:p>
            <a:pPr marL="625475" indent="-515938">
              <a:spcBef>
                <a:spcPts val="2400"/>
              </a:spcBef>
              <a:buClr>
                <a:schemeClr val="bg2">
                  <a:lumMod val="75000"/>
                </a:schemeClr>
              </a:buClr>
              <a:buFont typeface="Wingdings" pitchFamily="2" charset="2"/>
              <a:buChar char="q"/>
            </a:pPr>
            <a:r>
              <a:rPr lang="th-TH" sz="3200" b="1" dirty="0" smtClean="0">
                <a:solidFill>
                  <a:srgbClr val="FFFFFF"/>
                </a:solidFill>
                <a:latin typeface="Browallia New" pitchFamily="34" charset="-34"/>
                <a:cs typeface="Browallia New" pitchFamily="34" charset="-34"/>
              </a:rPr>
              <a:t>ส่งข้อสอบ</a:t>
            </a:r>
            <a:r>
              <a:rPr lang="th-TH" sz="3200" b="1" i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แยกชุด</a:t>
            </a:r>
            <a:r>
              <a:rPr lang="th-TH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ตามที่กรรมการคุมสอบกำหนด</a:t>
            </a:r>
          </a:p>
          <a:p>
            <a:pPr marL="625475" indent="-515938">
              <a:spcBef>
                <a:spcPts val="0"/>
              </a:spcBef>
              <a:buClr>
                <a:schemeClr val="bg2">
                  <a:lumMod val="75000"/>
                </a:schemeClr>
              </a:buClr>
              <a:buNone/>
            </a:pPr>
            <a:endParaRPr lang="th-TH" sz="3200" b="1" dirty="0" smtClean="0">
              <a:solidFill>
                <a:schemeClr val="accent3">
                  <a:lumMod val="20000"/>
                  <a:lumOff val="8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 marL="625475" indent="-515938">
              <a:spcBef>
                <a:spcPts val="0"/>
              </a:spcBef>
              <a:buClr>
                <a:schemeClr val="bg2">
                  <a:lumMod val="75000"/>
                </a:schemeClr>
              </a:buClr>
              <a:buNone/>
            </a:pPr>
            <a:endParaRPr lang="th-TH" sz="3200" b="1" dirty="0" smtClean="0">
              <a:solidFill>
                <a:schemeClr val="accent3">
                  <a:lumMod val="20000"/>
                  <a:lumOff val="8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b="1" dirty="0" smtClean="0"/>
              <a:t>คำบรรยายในชั้นเรียน</a:t>
            </a:r>
          </a:p>
          <a:p>
            <a:r>
              <a:rPr lang="th-TH" sz="3600" b="1" dirty="0" smtClean="0"/>
              <a:t>บทอ่าน – เอกสารแจกเพิ่มเติมแต่ละหัวข้อ</a:t>
            </a:r>
          </a:p>
          <a:p>
            <a:r>
              <a:rPr lang="th-TH" sz="3600" b="1" dirty="0" smtClean="0"/>
              <a:t>หนังสือ “</a:t>
            </a:r>
            <a:r>
              <a:rPr lang="th-TH" sz="3600" b="1" i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โลกของ</a:t>
            </a:r>
            <a:r>
              <a:rPr lang="th-TH" sz="3600" b="1" i="1" dirty="0" err="1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โซฟี</a:t>
            </a:r>
            <a:r>
              <a:rPr lang="th-TH" sz="3600" b="1" dirty="0" smtClean="0"/>
              <a:t>”</a:t>
            </a:r>
            <a:endParaRPr lang="en-US" sz="3600" b="1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solidFill>
                  <a:schemeClr val="accent2">
                    <a:lumMod val="50000"/>
                  </a:schemeClr>
                </a:solidFill>
              </a:rPr>
              <a:t>สาระที่นักศึกษาเรียน - อ่าน</a:t>
            </a:r>
            <a:endParaRPr lang="en-US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862150" cy="1143000"/>
          </a:xfrm>
        </p:spPr>
        <p:txBody>
          <a:bodyPr/>
          <a:lstStyle/>
          <a:p>
            <a:r>
              <a:rPr lang="th-TH" b="1" dirty="0" smtClean="0"/>
              <a:t>เนื้อหาสาระจากการบรรยายในชั้นเรียน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4800600"/>
          </a:xfrm>
        </p:spPr>
        <p:txBody>
          <a:bodyPr>
            <a:normAutofit/>
          </a:bodyPr>
          <a:lstStyle/>
          <a:p>
            <a:r>
              <a:rPr lang="th-TH" b="1" dirty="0" smtClean="0"/>
              <a:t>บทนำ </a:t>
            </a:r>
            <a:r>
              <a:rPr lang="en-US" b="1" dirty="0" smtClean="0"/>
              <a:t>:</a:t>
            </a:r>
            <a:r>
              <a:rPr lang="th-TH" b="1" dirty="0" smtClean="0"/>
              <a:t> การได้มาซึ่งความรู้</a:t>
            </a:r>
          </a:p>
          <a:p>
            <a:r>
              <a:rPr lang="th-TH" b="1" dirty="0" smtClean="0"/>
              <a:t>พัฒนาการของความคิดและวิธีคิดอันนำไปสู่ความรู้</a:t>
            </a:r>
          </a:p>
          <a:p>
            <a:r>
              <a:rPr lang="th-TH" b="1" dirty="0" smtClean="0"/>
              <a:t>การตั้งจุดมุ่งหมายของปัจเจกบุคคลและสังคม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70416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th-TH" sz="4000" b="1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ความสำคัญของความรู้ทางมนุษยศาสตร์</a:t>
            </a:r>
          </a:p>
          <a:p>
            <a:pPr>
              <a:buNone/>
            </a:pPr>
            <a:endParaRPr lang="th-TH" b="1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th-TH" b="1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th-TH" b="1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th-TH" b="1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th-TH" b="1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th-TH" b="1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th-TH" b="1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th-TH" b="1" dirty="0" smtClean="0">
              <a:solidFill>
                <a:srgbClr val="FFFFFF"/>
              </a:solidFill>
            </a:endParaRPr>
          </a:p>
        </p:txBody>
      </p:sp>
      <p:pic>
        <p:nvPicPr>
          <p:cNvPr id="4" name="รูปภาพ 3" descr="Picture 011.jpg"/>
          <p:cNvPicPr>
            <a:picLocks noChangeAspect="1"/>
          </p:cNvPicPr>
          <p:nvPr/>
        </p:nvPicPr>
        <p:blipFill>
          <a:blip r:embed="rId3" cstate="print"/>
          <a:srcRect r="1708"/>
          <a:stretch>
            <a:fillRect/>
          </a:stretch>
        </p:blipFill>
        <p:spPr>
          <a:xfrm flipH="1">
            <a:off x="362672" y="1191766"/>
            <a:ext cx="2923444" cy="43089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2857488" y="4972963"/>
            <a:ext cx="58579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th-TH" sz="2800" b="1" dirty="0" smtClean="0">
                <a:solidFill>
                  <a:srgbClr val="FFFF00"/>
                </a:solidFill>
              </a:rPr>
              <a:t>ศ. เกียรติคุณ ดร. </a:t>
            </a:r>
            <a:r>
              <a:rPr lang="th-TH" sz="2800" b="1" dirty="0" err="1" smtClean="0">
                <a:solidFill>
                  <a:srgbClr val="FFFF00"/>
                </a:solidFill>
              </a:rPr>
              <a:t>ม.ล.</a:t>
            </a:r>
            <a:r>
              <a:rPr lang="th-TH" sz="2800" b="1" dirty="0" smtClean="0">
                <a:solidFill>
                  <a:srgbClr val="FFFF00"/>
                </a:solidFill>
              </a:rPr>
              <a:t> ตุ้ย  ชุมสาย</a:t>
            </a:r>
          </a:p>
          <a:p>
            <a:pPr algn="r">
              <a:buNone/>
            </a:pPr>
            <a:r>
              <a:rPr lang="th-TH" sz="2800" b="1" dirty="0" smtClean="0">
                <a:solidFill>
                  <a:srgbClr val="FFFF00"/>
                </a:solidFill>
              </a:rPr>
              <a:t>ผู้ก่อตั้งคณะมนุษยศาสตร์ มหาวิทยาลัยเชียงใหม่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86808" cy="1143008"/>
          </a:xfrm>
        </p:spPr>
        <p:txBody>
          <a:bodyPr/>
          <a:lstStyle/>
          <a:p>
            <a:pPr algn="ctr"/>
            <a:r>
              <a:rPr lang="th-TH" dirty="0" smtClean="0">
                <a:solidFill>
                  <a:srgbClr val="FFFF00"/>
                </a:solidFill>
              </a:rPr>
              <a:t>มนุษยศาสตร์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4339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5C8A50-CA86-491A-8F2B-452BFB1AA8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  <p:pic>
        <p:nvPicPr>
          <p:cNvPr id="14338" name="ตัวยึดเนื้อหา 3" descr="scan0003.jpg"/>
          <p:cNvPicPr>
            <a:picLocks noGrp="1" noChangeAspect="1"/>
          </p:cNvPicPr>
          <p:nvPr>
            <p:ph sz="quarter" idx="1"/>
          </p:nvPr>
        </p:nvPicPr>
        <p:blipFill>
          <a:blip r:embed="rId3">
            <a:lum bright="-10000" contrast="20000"/>
          </a:blip>
          <a:srcRect l="4520" t="15036" r="2344"/>
          <a:stretch>
            <a:fillRect/>
          </a:stretch>
        </p:blipFill>
        <p:spPr>
          <a:xfrm>
            <a:off x="428596" y="1857364"/>
            <a:ext cx="8286808" cy="4024006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990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solidFill>
                  <a:srgbClr val="FFC000"/>
                </a:solidFill>
              </a:rPr>
              <a:t>1.1  การรับรู้และการสร้างสรรค์ความรู้ของมนุษย์</a:t>
            </a:r>
          </a:p>
          <a:p>
            <a:pPr>
              <a:buNone/>
            </a:pPr>
            <a:endParaRPr lang="th-TH" sz="3200" b="1" dirty="0" smtClean="0">
              <a:solidFill>
                <a:srgbClr val="FFFFFF"/>
              </a:solidFill>
            </a:endParaRPr>
          </a:p>
          <a:p>
            <a:pPr algn="ctr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ผัสสะ			ใจ</a:t>
            </a:r>
          </a:p>
          <a:p>
            <a:pPr algn="ctr">
              <a:buNone/>
            </a:pPr>
            <a:r>
              <a:rPr lang="th-TH" sz="3200" b="1" dirty="0" smtClean="0">
                <a:solidFill>
                  <a:srgbClr val="FFFF00"/>
                </a:solidFill>
              </a:rPr>
              <a:t>อายตนะ</a:t>
            </a:r>
          </a:p>
          <a:p>
            <a:pPr algn="ctr">
              <a:buNone/>
            </a:pPr>
            <a:endParaRPr lang="th-TH" sz="3200" b="1" dirty="0" smtClean="0">
              <a:solidFill>
                <a:srgbClr val="FFFFFF"/>
              </a:solidFill>
            </a:endParaRPr>
          </a:p>
          <a:p>
            <a:pPr>
              <a:buNone/>
            </a:pPr>
            <a:r>
              <a:rPr lang="th-TH" sz="3200" b="1" dirty="0" smtClean="0">
                <a:solidFill>
                  <a:srgbClr val="FFFFFF"/>
                </a:solidFill>
              </a:rPr>
              <a:t>		ความคมชัด – สติกำลังการรับรู้</a:t>
            </a:r>
          </a:p>
          <a:p>
            <a:pPr>
              <a:spcBef>
                <a:spcPts val="1800"/>
              </a:spcBef>
              <a:buNone/>
            </a:pPr>
            <a:r>
              <a:rPr lang="th-TH" sz="3200" b="1" dirty="0" smtClean="0">
                <a:solidFill>
                  <a:srgbClr val="FFFFFF"/>
                </a:solidFill>
              </a:rPr>
              <a:t>		การรับรู้ – การแปลความหมาย</a:t>
            </a:r>
          </a:p>
          <a:p>
            <a:pPr>
              <a:spcBef>
                <a:spcPts val="1800"/>
              </a:spcBef>
              <a:buNone/>
            </a:pPr>
            <a:r>
              <a:rPr lang="th-TH" sz="3200" b="1" dirty="0" smtClean="0">
                <a:solidFill>
                  <a:srgbClr val="FFFFFF"/>
                </a:solidFill>
              </a:rPr>
              <a:t>		การรับรู้ – พัฒนาศิลปวัฒนธรรม</a:t>
            </a:r>
          </a:p>
          <a:p>
            <a:pPr>
              <a:spcBef>
                <a:spcPts val="1800"/>
              </a:spcBef>
              <a:buNone/>
            </a:pPr>
            <a:r>
              <a:rPr lang="th-TH" sz="3200" b="1" dirty="0" smtClean="0">
                <a:solidFill>
                  <a:srgbClr val="FFFFFF"/>
                </a:solidFill>
              </a:rPr>
              <a:t>		สื่อสารเรื่องราวอารมณ์ความรู้สึกรูปแบบต่าง ๆ</a:t>
            </a:r>
            <a:endParaRPr lang="en-US" sz="32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ในเมือง">
  <a:themeElements>
    <a:clrScheme name="กำหนดเอง 6">
      <a:dk1>
        <a:srgbClr val="F6DE55"/>
      </a:dk1>
      <a:lt1>
        <a:srgbClr val="009900"/>
      </a:lt1>
      <a:dk2>
        <a:srgbClr val="FCF4C6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ในเมือง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ในเมือง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รวมกลุ่ม">
  <a:themeElements>
    <a:clrScheme name="กำหนดเอง 12">
      <a:dk1>
        <a:sysClr val="windowText" lastClr="000000"/>
      </a:dk1>
      <a:lt1>
        <a:srgbClr val="F7D8C5"/>
      </a:lt1>
      <a:dk2>
        <a:srgbClr val="575F6D"/>
      </a:dk2>
      <a:lt2>
        <a:srgbClr val="7030A0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จุดที่สุด">
  <a:themeElements>
    <a:clrScheme name="จุดที่สุด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จุดที่สุด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จุดที่สุด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มุมมอง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มุมมอง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มุมมอง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โมดูล">
  <a:themeElements>
    <a:clrScheme name="โมดูล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โมดูล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โมดูล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อุดมสมบูรณ์">
  <a:themeElements>
    <a:clrScheme name="อุดมสมบูรณ์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อุดมสมบูรณ์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อุดมสมบูรณ์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เทศบาล">
  <a:themeElements>
    <a:clrScheme name="เทศบาล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เทศบาล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ทศบาล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0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1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2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3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4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5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16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17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18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19.xml><?xml version="1.0" encoding="utf-8"?>
<a:themeOverride xmlns:a="http://schemas.openxmlformats.org/drawingml/2006/main">
  <a:clrScheme name="กำหนดเอง 28">
    <a:dk1>
      <a:sysClr val="windowText" lastClr="000000"/>
    </a:dk1>
    <a:lt1>
      <a:srgbClr val="FBEED5"/>
    </a:lt1>
    <a:dk2>
      <a:srgbClr val="00B05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กำหนดเอง 18">
    <a:dk1>
      <a:sysClr val="windowText" lastClr="000000"/>
    </a:dk1>
    <a:lt1>
      <a:srgbClr val="D3F3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0.xml><?xml version="1.0" encoding="utf-8"?>
<a:themeOverride xmlns:a="http://schemas.openxmlformats.org/drawingml/2006/main">
  <a:clrScheme name="กำหนดเอง 28">
    <a:dk1>
      <a:sysClr val="windowText" lastClr="000000"/>
    </a:dk1>
    <a:lt1>
      <a:srgbClr val="FBEED5"/>
    </a:lt1>
    <a:dk2>
      <a:srgbClr val="00B05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1.xml><?xml version="1.0" encoding="utf-8"?>
<a:themeOverride xmlns:a="http://schemas.openxmlformats.org/drawingml/2006/main">
  <a:clrScheme name="กำหนดเอง 28">
    <a:dk1>
      <a:sysClr val="windowText" lastClr="000000"/>
    </a:dk1>
    <a:lt1>
      <a:srgbClr val="FBEED5"/>
    </a:lt1>
    <a:dk2>
      <a:srgbClr val="00B05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2.xml><?xml version="1.0" encoding="utf-8"?>
<a:themeOverride xmlns:a="http://schemas.openxmlformats.org/drawingml/2006/main">
  <a:clrScheme name="กำหนดเอง 28">
    <a:dk1>
      <a:sysClr val="windowText" lastClr="000000"/>
    </a:dk1>
    <a:lt1>
      <a:srgbClr val="FBEED5"/>
    </a:lt1>
    <a:dk2>
      <a:srgbClr val="00B05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3.xml><?xml version="1.0" encoding="utf-8"?>
<a:themeOverride xmlns:a="http://schemas.openxmlformats.org/drawingml/2006/main">
  <a:clrScheme name="กำหนดเอง 28">
    <a:dk1>
      <a:sysClr val="windowText" lastClr="000000"/>
    </a:dk1>
    <a:lt1>
      <a:srgbClr val="FBEED5"/>
    </a:lt1>
    <a:dk2>
      <a:srgbClr val="00B05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4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5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6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7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8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9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3.xml><?xml version="1.0" encoding="utf-8"?>
<a:themeOverride xmlns:a="http://schemas.openxmlformats.org/drawingml/2006/main">
  <a:clrScheme name="กำหนดเอง 17">
    <a:dk1>
      <a:srgbClr val="3691AA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2.xml><?xml version="1.0" encoding="utf-8"?>
<a:themeOverride xmlns:a="http://schemas.openxmlformats.org/drawingml/2006/main">
  <a:clrScheme name="กระบวนการหลอม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3.xml><?xml version="1.0" encoding="utf-8"?>
<a:themeOverride xmlns:a="http://schemas.openxmlformats.org/drawingml/2006/main">
  <a:clrScheme name="กำหนดเอง 18">
    <a:dk1>
      <a:sysClr val="windowText" lastClr="000000"/>
    </a:dk1>
    <a:lt1>
      <a:srgbClr val="D3F3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4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00B0F0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93E2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5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93E2FF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6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00B0F0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7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00B0F0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8.xml><?xml version="1.0" encoding="utf-8"?>
<a:themeOverride xmlns:a="http://schemas.openxmlformats.org/drawingml/2006/main">
  <a:clrScheme name="กำหนดเอง 7">
    <a:dk1>
      <a:sysClr val="windowText" lastClr="000000"/>
    </a:dk1>
    <a:lt1>
      <a:srgbClr val="00B0F0"/>
    </a:lt1>
    <a:dk2>
      <a:srgbClr val="66A7B8"/>
    </a:dk2>
    <a:lt2>
      <a:srgbClr val="DB5353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9.xml><?xml version="1.0" encoding="utf-8"?>
<a:themeOverride xmlns:a="http://schemas.openxmlformats.org/drawingml/2006/main">
  <a:clrScheme name="กำหนดเอง 6">
    <a:dk1>
      <a:srgbClr val="F6DE55"/>
    </a:dk1>
    <a:lt1>
      <a:srgbClr val="009900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712</Words>
  <Application>Microsoft Office PowerPoint</Application>
  <PresentationFormat>นำเสนอทางหน้าจอ (4:3)</PresentationFormat>
  <Paragraphs>264</Paragraphs>
  <Slides>42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8</vt:i4>
      </vt:variant>
      <vt:variant>
        <vt:lpstr>ชื่อเรื่องภาพนิ่ง</vt:lpstr>
      </vt:variant>
      <vt:variant>
        <vt:i4>42</vt:i4>
      </vt:variant>
    </vt:vector>
  </HeadingPairs>
  <TitlesOfParts>
    <vt:vector size="50" baseType="lpstr">
      <vt:lpstr>ชุดรูปแบบของ Office</vt:lpstr>
      <vt:lpstr>ในเมือง</vt:lpstr>
      <vt:lpstr>รวมกลุ่ม</vt:lpstr>
      <vt:lpstr>จุดที่สุด</vt:lpstr>
      <vt:lpstr>มุมมอง</vt:lpstr>
      <vt:lpstr>โมดูล</vt:lpstr>
      <vt:lpstr>อุดมสมบูรณ์</vt:lpstr>
      <vt:lpstr>เทศบาล</vt:lpstr>
      <vt:lpstr>สรุปก่อนสอบกลางภาค ด กระบวนวิชา 050111 : มนุษย์กับการแสวงหาความรู้</vt:lpstr>
      <vt:lpstr>จุดประสงค์ของกระบวนวิชา</vt:lpstr>
      <vt:lpstr>มนุษย์กับการแสวงหาความรู้</vt:lpstr>
      <vt:lpstr>ความรู้  (Knowledge)</vt:lpstr>
      <vt:lpstr>สาระที่นักศึกษาเรียน - อ่าน</vt:lpstr>
      <vt:lpstr>เนื้อหาสาระจากการบรรยายในชั้นเรียน</vt:lpstr>
      <vt:lpstr>ภาพนิ่ง 7</vt:lpstr>
      <vt:lpstr>มนุษยศาสตร์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ทฤษฎีและการปฏิบัติ</vt:lpstr>
      <vt:lpstr>2.  พัฒนาการของความคิดและวิธีคิดอันนำไปสู่ความรู้</vt:lpstr>
      <vt:lpstr>2.1 ความรู้เรื่องชีวิต</vt:lpstr>
      <vt:lpstr>การหาคำตอบ</vt:lpstr>
      <vt:lpstr>ชีวิตจากวิธีคิดของศาสนา</vt:lpstr>
      <vt:lpstr>ภาพนิ่ง 19</vt:lpstr>
      <vt:lpstr>ภาพนิ่ง 20</vt:lpstr>
      <vt:lpstr>2.2 ความรู้เรื่องโลกและจักรวาล</vt:lpstr>
      <vt:lpstr>ภาพนิ่ง 22</vt:lpstr>
      <vt:lpstr>1.  ตำนาน / เทพปกรณัม / ศาสนา</vt:lpstr>
      <vt:lpstr>ภาพนิ่ง 24</vt:lpstr>
      <vt:lpstr>2.3 ความเข้าใจเรื่องเวลาและพื้นที่</vt:lpstr>
      <vt:lpstr>ภาพนิ่ง 26</vt:lpstr>
      <vt:lpstr>ภาพนิ่ง 27</vt:lpstr>
      <vt:lpstr>ความเป็นชุมชน  VS  ความเป็นปัจเจก</vt:lpstr>
      <vt:lpstr>การมีชีวิต : เคลื่อนตัวเข้าไปในเวลาและพื้นที่</vt:lpstr>
      <vt:lpstr>3.  การตั้งจุดมุ่งหมายของปัจเจกชนและสังคม</vt:lpstr>
      <vt:lpstr>3.1  จุดมุ่งหมายในทัศนะของปรัชญา</vt:lpstr>
      <vt:lpstr>สรุปจุดมุ่งหมายของชีวิตในทัศนะของปรัชญา</vt:lpstr>
      <vt:lpstr>3.2  จุดมุ่งหมายในทัศนะของศาสนา</vt:lpstr>
      <vt:lpstr>ภาพนิ่ง 34</vt:lpstr>
      <vt:lpstr>ภาพนิ่ง 35</vt:lpstr>
      <vt:lpstr>3.3  จุดมุ่งหมายของกระบวนทัศน์ทางวิทยาศาสตร์</vt:lpstr>
      <vt:lpstr>ภาพนิ่ง 37</vt:lpstr>
      <vt:lpstr>3.4 สังคมอุดมคติ</vt:lpstr>
      <vt:lpstr>การเตรียมตัวสอบ</vt:lpstr>
      <vt:lpstr>ภาพนิ่ง 40</vt:lpstr>
      <vt:lpstr>ภาพนิ่ง 41</vt:lpstr>
      <vt:lpstr>ภาพนิ่ง 42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สรุปก่อนสอบกลางภาค  กระบวนวิชา 050111 : มนุษย์กับการแสวงหาความรู้</dc:title>
  <dc:creator>human</dc:creator>
  <cp:lastModifiedBy>human</cp:lastModifiedBy>
  <cp:revision>122</cp:revision>
  <dcterms:created xsi:type="dcterms:W3CDTF">2009-07-22T00:42:55Z</dcterms:created>
  <dcterms:modified xsi:type="dcterms:W3CDTF">2010-07-22T06:47:37Z</dcterms:modified>
</cp:coreProperties>
</file>