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heme/themeOverride12.xml" ContentType="application/vnd.openxmlformats-officedocument.themeOverride+xml"/>
  <Override PartName="/ppt/theme/themeOverride30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Override5.xml" ContentType="application/vnd.openxmlformats-officedocument.themeOverr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24.xml" ContentType="application/vnd.openxmlformats-officedocument.themeOverr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theme/themeOverride13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heme/themeOverride20.xml" ContentType="application/vnd.openxmlformats-officedocument.themeOverride+xml"/>
  <Override PartName="/ppt/theme/themeOverride31.xml" ContentType="application/vnd.openxmlformats-officedocument.themeOverr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Override29.xml" ContentType="application/vnd.openxmlformats-officedocument.themeOverride+xml"/>
  <Override PartName="/ppt/slideLayouts/slideLayout10.xml" ContentType="application/vnd.openxmlformats-officedocument.presentationml.slideLayout+xml"/>
  <Default Extension="gif" ContentType="image/gif"/>
  <Override PartName="/ppt/theme/themeOverride18.xml" ContentType="application/vnd.openxmlformats-officedocument.themeOverride+xml"/>
  <Override PartName="/ppt/theme/themeOverride27.xml" ContentType="application/vnd.openxmlformats-officedocument.themeOverr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ppt/theme/themeOverride32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Override19.xml" ContentType="application/vnd.openxmlformats-officedocument.themeOverrid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Override22.xml" ContentType="application/vnd.openxmlformats-officedocument.themeOverr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81"/>
  </p:notesMasterIdLst>
  <p:handoutMasterIdLst>
    <p:handoutMasterId r:id="rId82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5" r:id="rId10"/>
    <p:sldId id="266" r:id="rId11"/>
    <p:sldId id="267" r:id="rId12"/>
    <p:sldId id="337" r:id="rId13"/>
    <p:sldId id="338" r:id="rId14"/>
    <p:sldId id="339" r:id="rId15"/>
    <p:sldId id="294" r:id="rId16"/>
    <p:sldId id="295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36" r:id="rId26"/>
    <p:sldId id="331" r:id="rId27"/>
    <p:sldId id="308" r:id="rId28"/>
    <p:sldId id="309" r:id="rId29"/>
    <p:sldId id="329" r:id="rId30"/>
    <p:sldId id="310" r:id="rId31"/>
    <p:sldId id="311" r:id="rId32"/>
    <p:sldId id="321" r:id="rId33"/>
    <p:sldId id="316" r:id="rId34"/>
    <p:sldId id="347" r:id="rId35"/>
    <p:sldId id="323" r:id="rId36"/>
    <p:sldId id="322" r:id="rId37"/>
    <p:sldId id="324" r:id="rId38"/>
    <p:sldId id="325" r:id="rId39"/>
    <p:sldId id="341" r:id="rId40"/>
    <p:sldId id="342" r:id="rId41"/>
    <p:sldId id="344" r:id="rId42"/>
    <p:sldId id="343" r:id="rId43"/>
    <p:sldId id="351" r:id="rId44"/>
    <p:sldId id="352" r:id="rId45"/>
    <p:sldId id="353" r:id="rId46"/>
    <p:sldId id="354" r:id="rId47"/>
    <p:sldId id="355" r:id="rId48"/>
    <p:sldId id="356" r:id="rId49"/>
    <p:sldId id="357" r:id="rId50"/>
    <p:sldId id="358" r:id="rId51"/>
    <p:sldId id="359" r:id="rId52"/>
    <p:sldId id="360" r:id="rId53"/>
    <p:sldId id="387" r:id="rId54"/>
    <p:sldId id="362" r:id="rId55"/>
    <p:sldId id="363" r:id="rId56"/>
    <p:sldId id="364" r:id="rId57"/>
    <p:sldId id="365" r:id="rId58"/>
    <p:sldId id="366" r:id="rId59"/>
    <p:sldId id="367" r:id="rId60"/>
    <p:sldId id="368" r:id="rId61"/>
    <p:sldId id="369" r:id="rId62"/>
    <p:sldId id="370" r:id="rId63"/>
    <p:sldId id="371" r:id="rId64"/>
    <p:sldId id="390" r:id="rId65"/>
    <p:sldId id="388" r:id="rId66"/>
    <p:sldId id="373" r:id="rId67"/>
    <p:sldId id="374" r:id="rId68"/>
    <p:sldId id="389" r:id="rId69"/>
    <p:sldId id="375" r:id="rId70"/>
    <p:sldId id="376" r:id="rId71"/>
    <p:sldId id="377" r:id="rId72"/>
    <p:sldId id="378" r:id="rId73"/>
    <p:sldId id="379" r:id="rId74"/>
    <p:sldId id="381" r:id="rId75"/>
    <p:sldId id="382" r:id="rId76"/>
    <p:sldId id="383" r:id="rId77"/>
    <p:sldId id="384" r:id="rId78"/>
    <p:sldId id="385" r:id="rId79"/>
    <p:sldId id="386" r:id="rId80"/>
  </p:sldIdLst>
  <p:sldSz cx="9144000" cy="6858000" type="screen4x3"/>
  <p:notesSz cx="6797675" cy="987425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CC00"/>
    <a:srgbClr val="FF9933"/>
    <a:srgbClr val="E7FFE7"/>
    <a:srgbClr val="CC00CC"/>
    <a:srgbClr val="FFF3FF"/>
    <a:srgbClr val="FFEBFF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7" autoAdjust="0"/>
    <p:restoredTop sz="94625" autoAdjust="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viewProps" Target="viewProp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1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B58B326-9639-4F71-8131-3735D500C47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1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83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41363"/>
            <a:ext cx="493712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1" y="4691063"/>
            <a:ext cx="5438775" cy="444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37895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00BB981-2D08-4499-B2C3-3BA398BB98F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ahoma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A13E6D-CFA8-42BE-B77B-94F710383EDA}" type="slidenum">
              <a:rPr lang="en-US">
                <a:latin typeface="Arial" pitchFamily="34" charset="0"/>
              </a:rPr>
              <a:pPr/>
              <a:t>10</a:t>
            </a:fld>
            <a:endParaRPr lang="th-TH">
              <a:latin typeface="Arial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B6D59A-477A-4CCB-ACD3-D409F543FF48}" type="slidenum">
              <a:rPr lang="en-US">
                <a:latin typeface="Arial" pitchFamily="34" charset="0"/>
              </a:rPr>
              <a:pPr/>
              <a:t>11</a:t>
            </a:fld>
            <a:endParaRPr lang="th-TH">
              <a:latin typeface="Arial" pitchFamily="34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B354DE-BA0F-4E6E-BE22-422E56B7F5B4}" type="slidenum">
              <a:rPr lang="en-US">
                <a:latin typeface="Arial" pitchFamily="34" charset="0"/>
              </a:rPr>
              <a:pPr/>
              <a:t>12</a:t>
            </a:fld>
            <a:endParaRPr lang="th-TH">
              <a:latin typeface="Arial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94CAC-4D44-44F5-9A73-CB158A54A83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BD6068-6719-4D12-B952-AC22772E2D2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B77F4-313C-4786-84E1-BD96AE5879B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C494CAC-4D44-44F5-9A73-CB158A54A83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73FD015-EA7D-4F07-9885-6F959DDE0A94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9362721-C974-4E66-8511-C653F2AE26C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2060000-C53D-4FED-A08D-9AB3557B792E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153E30B-FAEA-4CDF-BD1A-7AF5B7E4C105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33B95FE-2D0F-40FF-9AC3-A45C82C31F15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740E3CE-4AA1-46EB-B604-1E8DB358805E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0DCBB0-17CB-4F97-B834-D6B9E1816AFD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FD015-EA7D-4F07-9885-6F959DDE0A9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4725E8B-DF04-499C-A450-796946CE63EA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97BD6068-6719-4D12-B952-AC22772E2D2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CBB77F4-313C-4786-84E1-BD96AE5879BC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1C494CAC-4D44-44F5-9A73-CB158A54A83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73FD015-EA7D-4F07-9885-6F959DDE0A94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9362721-C974-4E66-8511-C653F2AE26C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E2060000-C53D-4FED-A08D-9AB3557B792E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B153E30B-FAEA-4CDF-BD1A-7AF5B7E4C105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33B95FE-2D0F-40FF-9AC3-A45C82C31F15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740E3CE-4AA1-46EB-B604-1E8DB358805E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62721-C974-4E66-8511-C653F2AE26C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70DCBB0-17CB-4F97-B834-D6B9E1816AFD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44725E8B-DF04-499C-A450-796946CE63EA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BD6068-6719-4D12-B952-AC22772E2D21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CCBB77F4-313C-4786-84E1-BD96AE5879BC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60000-C53D-4FED-A08D-9AB3557B792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3E30B-FAEA-4CDF-BD1A-7AF5B7E4C10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B95FE-2D0F-40FF-9AC3-A45C82C31F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0E3CE-4AA1-46EB-B604-1E8DB358805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DCBB0-17CB-4F97-B834-D6B9E1816AF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25E8B-DF04-499C-A450-796946CE63E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9CE5168B-67C3-466E-B5E5-8D72816E59F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E5168B-67C3-466E-B5E5-8D72816E59F0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CE5168B-67C3-466E-B5E5-8D72816E59F0}" type="slidenum">
              <a:rPr lang="en-US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0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1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41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4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549275"/>
            <a:ext cx="9144000" cy="3308353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ct val="15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  <a:t>กระบวนวิชาศึกษาทั่วไป</a:t>
            </a:r>
            <a:br>
              <a:rPr lang="th-TH" sz="6000" b="1" dirty="0" smtClean="0">
                <a:solidFill>
                  <a:schemeClr val="tx1"/>
                </a:solidFill>
                <a:latin typeface="Browallia New" pitchFamily="34" charset="-34"/>
                <a:cs typeface="Browallia New" pitchFamily="34" charset="-34"/>
              </a:rPr>
            </a:br>
            <a:endParaRPr lang="th-TH" sz="4800" b="1" dirty="0" smtClean="0">
              <a:solidFill>
                <a:schemeClr val="tx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685800" y="1357298"/>
            <a:ext cx="7773988" cy="328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ct val="150000"/>
              </a:spcBef>
            </a:pPr>
            <a:r>
              <a:rPr lang="th-TH" sz="4800" b="1" dirty="0">
                <a:solidFill>
                  <a:schemeClr val="accent2"/>
                </a:solidFill>
                <a:latin typeface="Browallia New" pitchFamily="34" charset="-34"/>
                <a:cs typeface="Browallia New" pitchFamily="34" charset="-34"/>
              </a:rPr>
              <a:t>กลุ่มมนุษยศาสตร์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  <a:solidFill>
            <a:srgbClr val="0000FF"/>
          </a:solidFill>
        </p:spPr>
        <p:txBody>
          <a:bodyPr/>
          <a:lstStyle/>
          <a:p>
            <a:pPr indent="450850" algn="l" eaLnBrk="1" hangingPunct="1"/>
            <a:r>
              <a:rPr lang="th-TH" sz="4800" b="1" smtClean="0">
                <a:solidFill>
                  <a:schemeClr val="bg1"/>
                </a:solidFill>
              </a:rPr>
              <a:t>ความเชื่อมโยงในวิชาศึกษาทั่วไปทั้ง 3 วิชา</a:t>
            </a:r>
          </a:p>
        </p:txBody>
      </p:sp>
      <p:sp>
        <p:nvSpPr>
          <p:cNvPr id="11267" name="Oval 3"/>
          <p:cNvSpPr>
            <a:spLocks noChangeArrowheads="1"/>
          </p:cNvSpPr>
          <p:nvPr/>
        </p:nvSpPr>
        <p:spPr bwMode="auto">
          <a:xfrm>
            <a:off x="900113" y="1484313"/>
            <a:ext cx="2736850" cy="2735262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3275013" y="3716338"/>
            <a:ext cx="2736850" cy="2735262"/>
          </a:xfrm>
          <a:prstGeom prst="ellipse">
            <a:avLst/>
          </a:prstGeom>
          <a:solidFill>
            <a:srgbClr val="C9BAE4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69" name="Oval 5"/>
          <p:cNvSpPr>
            <a:spLocks noChangeArrowheads="1"/>
          </p:cNvSpPr>
          <p:nvPr/>
        </p:nvSpPr>
        <p:spPr bwMode="auto">
          <a:xfrm>
            <a:off x="5580063" y="1484313"/>
            <a:ext cx="2736850" cy="2735262"/>
          </a:xfrm>
          <a:prstGeom prst="ellipse">
            <a:avLst/>
          </a:prstGeom>
          <a:solidFill>
            <a:srgbClr val="A7FEA0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836738" y="1557338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111</a:t>
            </a: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6589713" y="1574800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112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4283075" y="3789363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113</a:t>
            </a: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2555875" y="4221163"/>
            <a:ext cx="64770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 flipV="1">
            <a:off x="3708400" y="2708275"/>
            <a:ext cx="1800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3348038" y="4724400"/>
            <a:ext cx="3095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  ท้องถิ่นและโลกาภิวัตน์</a:t>
            </a:r>
          </a:p>
        </p:txBody>
      </p:sp>
      <p:sp>
        <p:nvSpPr>
          <p:cNvPr id="11276" name="Text Box 12"/>
          <p:cNvSpPr txBox="1">
            <a:spLocks noChangeArrowheads="1"/>
          </p:cNvSpPr>
          <p:nvPr/>
        </p:nvSpPr>
        <p:spPr bwMode="auto">
          <a:xfrm>
            <a:off x="827088" y="2622550"/>
            <a:ext cx="3095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มนุษย์กับการแสวงหาความรู้</a:t>
            </a: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5651500" y="2636838"/>
            <a:ext cx="3095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การอ่านกับโลกวรรณกรรม</a:t>
            </a:r>
          </a:p>
        </p:txBody>
      </p:sp>
      <p:sp>
        <p:nvSpPr>
          <p:cNvPr id="11278" name="Line 14"/>
          <p:cNvSpPr>
            <a:spLocks noChangeShapeType="1"/>
          </p:cNvSpPr>
          <p:nvPr/>
        </p:nvSpPr>
        <p:spPr bwMode="auto">
          <a:xfrm flipV="1">
            <a:off x="6011863" y="4221163"/>
            <a:ext cx="504825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1279" name="Line 15"/>
          <p:cNvSpPr>
            <a:spLocks noChangeShapeType="1"/>
          </p:cNvSpPr>
          <p:nvPr/>
        </p:nvSpPr>
        <p:spPr bwMode="auto">
          <a:xfrm flipH="1">
            <a:off x="5867400" y="4005263"/>
            <a:ext cx="360363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1692275" y="3357563"/>
            <a:ext cx="1152525" cy="588962"/>
          </a:xfrm>
          <a:prstGeom prst="rect">
            <a:avLst/>
          </a:prstGeom>
          <a:noFill/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chemeClr val="accent2"/>
                </a:solidFill>
                <a:latin typeface="Angsana New" pitchFamily="18" charset="-34"/>
              </a:rPr>
              <a:t>เทอม 1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4067175" y="5516563"/>
            <a:ext cx="1152525" cy="588962"/>
          </a:xfrm>
          <a:prstGeom prst="rect">
            <a:avLst/>
          </a:prstGeom>
          <a:noFill/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chemeClr val="accent2"/>
                </a:solidFill>
                <a:latin typeface="Angsana New" pitchFamily="18" charset="-34"/>
              </a:rPr>
              <a:t>เทอม 2</a:t>
            </a: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6372225" y="3284538"/>
            <a:ext cx="1152525" cy="588962"/>
          </a:xfrm>
          <a:prstGeom prst="rect">
            <a:avLst/>
          </a:prstGeom>
          <a:noFill/>
          <a:ln w="9525">
            <a:solidFill>
              <a:srgbClr val="9933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200" b="1">
                <a:solidFill>
                  <a:schemeClr val="accent2"/>
                </a:solidFill>
                <a:latin typeface="Angsana New" pitchFamily="18" charset="-34"/>
              </a:rPr>
              <a:t>เทอม 2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2"/>
          <p:cNvSpPr>
            <a:spLocks noChangeArrowheads="1"/>
          </p:cNvSpPr>
          <p:nvPr/>
        </p:nvSpPr>
        <p:spPr bwMode="auto">
          <a:xfrm>
            <a:off x="900113" y="1484313"/>
            <a:ext cx="2736850" cy="2735262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auto">
          <a:xfrm>
            <a:off x="3275013" y="3716338"/>
            <a:ext cx="2736850" cy="2735262"/>
          </a:xfrm>
          <a:prstGeom prst="ellipse">
            <a:avLst/>
          </a:prstGeom>
          <a:solidFill>
            <a:srgbClr val="C9BAE4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5580063" y="1484313"/>
            <a:ext cx="2736850" cy="2735262"/>
          </a:xfrm>
          <a:prstGeom prst="ellipse">
            <a:avLst/>
          </a:prstGeom>
          <a:solidFill>
            <a:srgbClr val="A7FEA0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940425" y="2636838"/>
            <a:ext cx="24479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ความหลากหลายของสังคมผ่านวรรณกรรมและศิลปะ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1836738" y="1557338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111</a:t>
            </a: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6589713" y="1574800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112</a:t>
            </a:r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4283075" y="3789363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113</a:t>
            </a: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2555875" y="4221163"/>
            <a:ext cx="647700" cy="720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3708400" y="2708275"/>
            <a:ext cx="1800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 flipV="1">
            <a:off x="6011863" y="4221163"/>
            <a:ext cx="504825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H="1">
            <a:off x="5867400" y="4005263"/>
            <a:ext cx="360363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116013" y="2205038"/>
            <a:ext cx="1225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  </a:t>
            </a: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ปรัชญา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2124075" y="234950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ความรู้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042988" y="283845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ความคิด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2122488" y="3068638"/>
            <a:ext cx="1225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จริยธรรม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6732588" y="213360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สุนทรียะ</a:t>
            </a:r>
          </a:p>
        </p:txBody>
      </p:sp>
      <p:sp>
        <p:nvSpPr>
          <p:cNvPr id="12306" name="Rectangle 1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  <a:solidFill>
            <a:srgbClr val="0000FF"/>
          </a:solidFill>
        </p:spPr>
        <p:txBody>
          <a:bodyPr/>
          <a:lstStyle/>
          <a:p>
            <a:pPr indent="450850" algn="l" eaLnBrk="1" hangingPunct="1"/>
            <a:r>
              <a:rPr lang="th-TH" sz="4800" b="1" smtClean="0">
                <a:solidFill>
                  <a:schemeClr val="bg1"/>
                </a:solidFill>
              </a:rPr>
              <a:t>ความเชื่อมโยงในวิชาศึกษาทั่วไปทั้ง 3 วิชา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3492500" y="4437063"/>
            <a:ext cx="1225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ท้องถิ่น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4425950" y="4437063"/>
            <a:ext cx="1441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โลกาภิวัตน์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3709988" y="5214938"/>
            <a:ext cx="2590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solidFill>
                  <a:srgbClr val="CC0000"/>
                </a:solidFill>
                <a:latin typeface="Angsana New" pitchFamily="18" charset="-34"/>
              </a:rPr>
              <a:t>ภูมิหลังทางสังคม       และ</a:t>
            </a:r>
            <a:r>
              <a:rPr lang="th-TH" b="1">
                <a:solidFill>
                  <a:srgbClr val="CC0000"/>
                </a:solidFill>
              </a:rPr>
              <a:t>ประวัติศาสตร์</a:t>
            </a:r>
            <a:endParaRPr lang="th-TH" b="1">
              <a:solidFill>
                <a:srgbClr val="CC0000"/>
              </a:solidFill>
              <a:latin typeface="Angsana New" pitchFamily="18" charset="-34"/>
            </a:endParaRP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0" y="14843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latin typeface="Angsana New" pitchFamily="18" charset="-34"/>
              </a:rPr>
              <a:t>เนื้อหา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900113" y="1700213"/>
            <a:ext cx="2736850" cy="2735262"/>
          </a:xfrm>
          <a:prstGeom prst="ellipse">
            <a:avLst/>
          </a:prstGeom>
          <a:solidFill>
            <a:schemeClr val="accent1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5" name="Oval 3"/>
          <p:cNvSpPr>
            <a:spLocks noChangeArrowheads="1"/>
          </p:cNvSpPr>
          <p:nvPr/>
        </p:nvSpPr>
        <p:spPr bwMode="auto">
          <a:xfrm>
            <a:off x="3275013" y="4076700"/>
            <a:ext cx="2736850" cy="2735263"/>
          </a:xfrm>
          <a:prstGeom prst="ellipse">
            <a:avLst/>
          </a:prstGeom>
          <a:solidFill>
            <a:srgbClr val="C9BAE4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5580063" y="1700213"/>
            <a:ext cx="2736850" cy="2735262"/>
          </a:xfrm>
          <a:prstGeom prst="ellipse">
            <a:avLst/>
          </a:prstGeom>
          <a:solidFill>
            <a:srgbClr val="A7FEA0"/>
          </a:solidFill>
          <a:ln w="38100" cmpd="dbl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1836738" y="1773238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111</a:t>
            </a:r>
          </a:p>
        </p:txBody>
      </p:sp>
      <p:sp>
        <p:nvSpPr>
          <p:cNvPr id="99334" name="Text Box 6"/>
          <p:cNvSpPr txBox="1">
            <a:spLocks noChangeArrowheads="1"/>
          </p:cNvSpPr>
          <p:nvPr/>
        </p:nvSpPr>
        <p:spPr bwMode="auto">
          <a:xfrm>
            <a:off x="6589713" y="1790700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112</a:t>
            </a:r>
          </a:p>
        </p:txBody>
      </p:sp>
      <p:sp>
        <p:nvSpPr>
          <p:cNvPr id="99335" name="Text Box 7"/>
          <p:cNvSpPr txBox="1">
            <a:spLocks noChangeArrowheads="1"/>
          </p:cNvSpPr>
          <p:nvPr/>
        </p:nvSpPr>
        <p:spPr bwMode="auto">
          <a:xfrm>
            <a:off x="4283075" y="4005263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113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>
            <a:off x="2555875" y="4437063"/>
            <a:ext cx="647700" cy="7207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th-TH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 flipH="1" flipV="1">
            <a:off x="2987675" y="4221163"/>
            <a:ext cx="431800" cy="503237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th-TH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H="1" flipV="1">
            <a:off x="3635375" y="2565400"/>
            <a:ext cx="2016125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th-TH"/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V="1">
            <a:off x="3708400" y="2924175"/>
            <a:ext cx="1800225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th-TH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V="1">
            <a:off x="6011863" y="4437063"/>
            <a:ext cx="504825" cy="5762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th-TH"/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H="1">
            <a:off x="5867400" y="4221163"/>
            <a:ext cx="360363" cy="360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1116013" y="2420938"/>
            <a:ext cx="1225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  ปรัชญา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2124075" y="256540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ความรู้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1042988" y="305435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ความคิด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2122488" y="3284538"/>
            <a:ext cx="1225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จริยธรรม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492500" y="4652963"/>
            <a:ext cx="1225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ท้องถิ่น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4425950" y="4652963"/>
            <a:ext cx="1441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โลกาภิวัตน์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3709988" y="5430838"/>
            <a:ext cx="2590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ภูมิหลังทางสังคม       และ</a:t>
            </a:r>
            <a:r>
              <a:rPr lang="th-TH" b="1"/>
              <a:t>ประวัติศาสตร์</a:t>
            </a:r>
            <a:endParaRPr lang="th-TH" b="1">
              <a:latin typeface="Angsana New" pitchFamily="18" charset="-34"/>
            </a:endParaRP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5940425" y="2852738"/>
            <a:ext cx="24479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ความหลากหลายของสังคมผ่านวรรณกรรมและศิลปะ</a:t>
            </a:r>
          </a:p>
        </p:txBody>
      </p:sp>
      <p:sp>
        <p:nvSpPr>
          <p:cNvPr id="13334" name="Line 22"/>
          <p:cNvSpPr>
            <a:spLocks noChangeShapeType="1"/>
          </p:cNvSpPr>
          <p:nvPr/>
        </p:nvSpPr>
        <p:spPr bwMode="auto">
          <a:xfrm flipH="1">
            <a:off x="5867400" y="4221163"/>
            <a:ext cx="360363" cy="3603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stealth" w="lg" len="lg"/>
          </a:ln>
        </p:spPr>
        <p:txBody>
          <a:bodyPr/>
          <a:lstStyle/>
          <a:p>
            <a:endParaRPr lang="th-TH"/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6732588" y="234950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>
                <a:latin typeface="Angsana New" pitchFamily="18" charset="-34"/>
              </a:rPr>
              <a:t>สุนทรียะ</a:t>
            </a:r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68413"/>
          </a:xfrm>
          <a:solidFill>
            <a:srgbClr val="0000FF"/>
          </a:solidFill>
        </p:spPr>
        <p:txBody>
          <a:bodyPr/>
          <a:lstStyle/>
          <a:p>
            <a:pPr indent="450850" algn="l" eaLnBrk="1" hangingPunct="1"/>
            <a:r>
              <a:rPr lang="th-TH" sz="4800" b="1" smtClean="0">
                <a:solidFill>
                  <a:schemeClr val="bg1"/>
                </a:solidFill>
              </a:rPr>
              <a:t>ความเชื่อมโยงในวิชาศึกษาทั่วไปทั้ง 3 วิชา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0" y="126841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latin typeface="Angsana New" pitchFamily="18" charset="-34"/>
              </a:rPr>
              <a:t>เมื่อเรียนครบทั้ง 3 วิชา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F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28775"/>
          </a:xfrm>
          <a:solidFill>
            <a:srgbClr val="FFFFCC"/>
          </a:solidFill>
        </p:spPr>
        <p:txBody>
          <a:bodyPr/>
          <a:lstStyle/>
          <a:p>
            <a:pPr marL="533400" algn="l" eaLnBrk="1" hangingPunct="1"/>
            <a:r>
              <a:rPr lang="th-TH" sz="4800" b="1" smtClean="0">
                <a:solidFill>
                  <a:schemeClr val="accent2"/>
                </a:solidFill>
                <a:latin typeface="Browallia New" pitchFamily="34" charset="-34"/>
                <a:cs typeface="BrowalliaUPC" pitchFamily="34" charset="-34"/>
              </a:rPr>
              <a:t>กระบวนวิชา </a:t>
            </a:r>
            <a:r>
              <a:rPr lang="en-US" sz="4800" b="1" smtClean="0">
                <a:solidFill>
                  <a:schemeClr val="accent2"/>
                </a:solidFill>
                <a:latin typeface="Browallia New" pitchFamily="34" charset="-34"/>
                <a:cs typeface="AngsanaUPC" pitchFamily="18" charset="-34"/>
              </a:rPr>
              <a:t>050111</a:t>
            </a:r>
            <a:r>
              <a:rPr lang="en-US" sz="4800" b="1" smtClean="0">
                <a:solidFill>
                  <a:schemeClr val="accent2"/>
                </a:solidFill>
                <a:latin typeface="Browallia New" pitchFamily="34" charset="-34"/>
                <a:cs typeface="BrowalliaUPC" pitchFamily="34" charset="-34"/>
              </a:rPr>
              <a:t/>
            </a:r>
            <a:br>
              <a:rPr lang="en-US" sz="4800" b="1" smtClean="0">
                <a:solidFill>
                  <a:schemeClr val="accent2"/>
                </a:solidFill>
                <a:latin typeface="Browallia New" pitchFamily="34" charset="-34"/>
                <a:cs typeface="BrowalliaUPC" pitchFamily="34" charset="-34"/>
              </a:rPr>
            </a:br>
            <a:r>
              <a:rPr lang="th-TH" b="1" smtClean="0">
                <a:solidFill>
                  <a:srgbClr val="800080"/>
                </a:solidFill>
                <a:latin typeface="Browallia New" pitchFamily="34" charset="-34"/>
                <a:cs typeface="BrowalliaUPC" pitchFamily="34" charset="-34"/>
              </a:rPr>
              <a:t>มนุษย์กับการแสวงหาความรู้</a:t>
            </a:r>
            <a:endParaRPr lang="en-US" b="1" smtClean="0">
              <a:solidFill>
                <a:srgbClr val="800080"/>
              </a:solidFill>
              <a:latin typeface="Browallia New" pitchFamily="34" charset="-34"/>
              <a:cs typeface="BrowalliaUPC" pitchFamily="34" charset="-34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4824413"/>
          </a:xfrm>
        </p:spPr>
        <p:txBody>
          <a:bodyPr/>
          <a:lstStyle/>
          <a:p>
            <a:pPr marL="1079500" indent="0" eaLnBrk="1" hangingPunct="1">
              <a:buFontTx/>
              <a:buNone/>
            </a:pPr>
            <a:endParaRPr lang="th-TH" sz="2000" b="1" dirty="0" smtClean="0"/>
          </a:p>
          <a:p>
            <a:pPr marL="1079500" indent="0" eaLnBrk="1" hangingPunct="1">
              <a:buFontTx/>
              <a:buNone/>
            </a:pPr>
            <a:r>
              <a:rPr lang="th-TH" sz="4000" b="1" dirty="0" smtClean="0"/>
              <a:t>พัฒนาการของความคิดและวิธีคิดอันนำไปสู่ความรู้</a:t>
            </a:r>
          </a:p>
          <a:p>
            <a:pPr marL="1079500" indent="0" eaLnBrk="1" hangingPunct="1">
              <a:spcBef>
                <a:spcPts val="0"/>
              </a:spcBef>
              <a:buFontTx/>
              <a:buNone/>
            </a:pPr>
            <a:r>
              <a:rPr lang="th-TH" sz="4000" b="1" dirty="0" smtClean="0"/>
              <a:t>การตั้งจุดมุ่งหมายสูงสุดในชีวิตของปัจเจกบุคคลและสังคม</a:t>
            </a:r>
          </a:p>
          <a:p>
            <a:pPr marL="1079500" indent="0" eaLnBrk="1" hangingPunct="1">
              <a:spcBef>
                <a:spcPts val="0"/>
              </a:spcBef>
              <a:buFontTx/>
              <a:buNone/>
            </a:pPr>
            <a:r>
              <a:rPr lang="th-TH" sz="4000" b="1" dirty="0" smtClean="0"/>
              <a:t>การสืบทอด เชื่อมโยง และ</a:t>
            </a:r>
            <a:r>
              <a:rPr lang="th-TH" sz="4000" b="1" dirty="0" err="1" smtClean="0"/>
              <a:t>บูรณา</a:t>
            </a:r>
            <a:r>
              <a:rPr lang="th-TH" sz="4000" b="1" dirty="0" smtClean="0"/>
              <a:t>การความรู้</a:t>
            </a:r>
          </a:p>
          <a:p>
            <a:pPr marL="1079500" indent="0" eaLnBrk="1" hangingPunct="1">
              <a:spcBef>
                <a:spcPts val="0"/>
              </a:spcBef>
              <a:buFontTx/>
              <a:buNone/>
            </a:pPr>
            <a:r>
              <a:rPr lang="th-TH" sz="4000" b="1" dirty="0" smtClean="0"/>
              <a:t>ความขัดแย้งทางความคิดในองค์ความรู้</a:t>
            </a:r>
          </a:p>
          <a:p>
            <a:pPr marL="1079500" indent="0" eaLnBrk="1" hangingPunct="1">
              <a:spcBef>
                <a:spcPts val="0"/>
              </a:spcBef>
              <a:buFontTx/>
              <a:buNone/>
            </a:pPr>
            <a:r>
              <a:rPr lang="th-TH" sz="4000" b="1" dirty="0" smtClean="0"/>
              <a:t>แนวทางการอธิบายปรากฏการณ์ในสังคมปัจจุบัน</a:t>
            </a:r>
            <a:endParaRPr lang="en-US" sz="4000" b="1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50000">
              <a:srgbClr val="FFFFFF"/>
            </a:gs>
            <a:gs pos="100000">
              <a:srgbClr val="99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800080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วัตถุประสงค์ของกระบวนวิชา</a:t>
            </a:r>
            <a:endParaRPr lang="en-US" sz="4800" b="1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600200"/>
            <a:ext cx="7561263" cy="4525963"/>
          </a:xfrm>
        </p:spPr>
        <p:txBody>
          <a:bodyPr/>
          <a:lstStyle/>
          <a:p>
            <a:pPr marL="511175" indent="-511175" eaLnBrk="1" hangingPunct="1">
              <a:buFontTx/>
              <a:buNone/>
            </a:pPr>
            <a:r>
              <a:rPr lang="en-US" sz="4000" b="1" dirty="0" smtClean="0">
                <a:latin typeface="Angsana New" pitchFamily="18" charset="-34"/>
              </a:rPr>
              <a:t>1.	</a:t>
            </a:r>
            <a:r>
              <a:rPr lang="th-TH" sz="4000" b="1" dirty="0" smtClean="0"/>
              <a:t>เข้าใจพัฒนาการของความคิดและวิธีคิดเชิงปรัชญา      ที่เปลี่ยนแปลงไปตามยุคสมัยและตามบริบท</a:t>
            </a:r>
            <a:r>
              <a:rPr lang="en-US" sz="4000" b="1" dirty="0" smtClean="0"/>
              <a:t>      </a:t>
            </a:r>
            <a:r>
              <a:rPr lang="th-TH" sz="4000" b="1" dirty="0" smtClean="0"/>
              <a:t>ที่ต่างกัน ด้วยเงื่อนไขทางสังคมและวัฒนธรรม</a:t>
            </a:r>
            <a:endParaRPr lang="en-US" sz="4000" b="1" dirty="0" smtClean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50000">
              <a:srgbClr val="FFFFFF"/>
            </a:gs>
            <a:gs pos="100000">
              <a:srgbClr val="99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600200"/>
            <a:ext cx="7848600" cy="4525963"/>
          </a:xfrm>
        </p:spPr>
        <p:txBody>
          <a:bodyPr/>
          <a:lstStyle/>
          <a:p>
            <a:pPr marL="577850" indent="-577850" eaLnBrk="1" hangingPunct="1">
              <a:spcBef>
                <a:spcPts val="0"/>
              </a:spcBef>
              <a:buFontTx/>
              <a:buNone/>
            </a:pPr>
            <a:r>
              <a:rPr lang="en-US" sz="4000" b="1" dirty="0" smtClean="0">
                <a:latin typeface="Angsana New" pitchFamily="18" charset="-34"/>
              </a:rPr>
              <a:t>2.</a:t>
            </a:r>
            <a:r>
              <a:rPr lang="en-US" sz="4000" b="1" dirty="0" smtClean="0"/>
              <a:t>  </a:t>
            </a:r>
            <a:r>
              <a:rPr lang="th-TH" sz="4000" b="1" dirty="0" smtClean="0"/>
              <a:t>ตระหนักในความสำคัญของประวัติศาสตร์ภูมิปัญญา   ของมนุษยชาติที่มีส่วนกำหนดคุณลักษณะของมนุษย์  ในโลกปัจจุบัน</a:t>
            </a:r>
            <a:endParaRPr lang="en-US" sz="4000" b="1" dirty="0" smtClean="0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วัตถุประสงค์ของกระบวนวิชา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CC"/>
            </a:gs>
            <a:gs pos="50000">
              <a:srgbClr val="FFFFFF"/>
            </a:gs>
            <a:gs pos="100000">
              <a:srgbClr val="99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4929188"/>
          </a:xfrm>
        </p:spPr>
        <p:txBody>
          <a:bodyPr/>
          <a:lstStyle/>
          <a:p>
            <a:pPr marL="1438275" indent="-358775" eaLnBrk="1" hangingPunct="1">
              <a:buFontTx/>
              <a:buNone/>
            </a:pPr>
            <a:endParaRPr lang="en-US" sz="2000" b="1" dirty="0" smtClean="0">
              <a:latin typeface="Angsana New" pitchFamily="18" charset="-34"/>
            </a:endParaRPr>
          </a:p>
          <a:p>
            <a:pPr marL="1438275" indent="-358775" eaLnBrk="1" hangingPunct="1">
              <a:spcBef>
                <a:spcPts val="0"/>
              </a:spcBef>
              <a:buFontTx/>
              <a:buNone/>
            </a:pPr>
            <a:r>
              <a:rPr lang="en-US" sz="4000" b="1" dirty="0" smtClean="0">
                <a:latin typeface="Angsana New" pitchFamily="18" charset="-34"/>
              </a:rPr>
              <a:t>3.	</a:t>
            </a:r>
            <a:r>
              <a:rPr lang="th-TH" sz="4000" b="1" dirty="0" smtClean="0"/>
              <a:t>พัฒนาทักษะการวิเคราะห์และวิจารณญาณ         </a:t>
            </a:r>
            <a:endParaRPr lang="en-US" sz="4000" b="1" dirty="0" smtClean="0"/>
          </a:p>
          <a:p>
            <a:pPr marL="1438275" indent="-358775" eaLnBrk="1" hangingPunct="1">
              <a:spcBef>
                <a:spcPts val="0"/>
              </a:spcBef>
              <a:buFontTx/>
              <a:buNone/>
            </a:pPr>
            <a:r>
              <a:rPr lang="en-US" sz="4000" b="1" dirty="0" smtClean="0"/>
              <a:t>	</a:t>
            </a:r>
            <a:r>
              <a:rPr lang="th-TH" sz="4000" b="1" dirty="0" smtClean="0"/>
              <a:t>และวิธีการแสวงหาความรู้ของตน                   </a:t>
            </a:r>
            <a:endParaRPr lang="en-US" sz="4000" b="1" dirty="0" smtClean="0"/>
          </a:p>
          <a:p>
            <a:pPr marL="1438275" indent="-358775" eaLnBrk="1" hangingPunct="1">
              <a:spcBef>
                <a:spcPts val="0"/>
              </a:spcBef>
              <a:buFontTx/>
              <a:buNone/>
            </a:pPr>
            <a:r>
              <a:rPr lang="en-US" sz="4000" b="1" dirty="0" smtClean="0"/>
              <a:t>	</a:t>
            </a:r>
            <a:r>
              <a:rPr lang="th-TH" sz="4000" b="1" dirty="0" smtClean="0"/>
              <a:t>ตามแนวทางการศึกษาปรัชญาและมนุษยศาสตร์</a:t>
            </a:r>
            <a:endParaRPr lang="en-US" sz="4000" b="1" dirty="0" smtClean="0"/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80008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วัตถุประสงค์ของกระบวนวิชา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0" y="6237288"/>
            <a:ext cx="9144000" cy="620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FFFFFF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143001"/>
          </a:xfrm>
          <a:solidFill>
            <a:srgbClr val="CC0000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เนื้อหากระบวนวิชา</a:t>
            </a:r>
            <a:endParaRPr lang="en-US" sz="4800" b="1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029200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indent="-355600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cs typeface="AngsanaUPC" pitchFamily="18" charset="-34"/>
              </a:rPr>
              <a:t>การได้มาซึ่งความรู้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การรับรู้และการสร้างสรรค์ความรู้ของมนุษย์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ความสำคัญของความรู้ต่อมนุษย์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ความรู้ของคนตะวันออกกับคนตะวันตก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การเรียนรู้ในศตวรรษที่ 21</a:t>
            </a:r>
            <a:endParaRPr lang="en-US" sz="3600" b="1" dirty="0" smtClean="0">
              <a:cs typeface="AngsanaUPC" pitchFamily="18" charset="-34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50000">
              <a:srgbClr val="FFFFFF"/>
            </a:gs>
            <a:gs pos="100000">
              <a:srgbClr val="FF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029200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u="sng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indent="-355600" eaLnBrk="1" hangingPunct="1">
              <a:buFontTx/>
              <a:buNone/>
            </a:pPr>
            <a:r>
              <a:rPr lang="th-TH" sz="4000" b="1" u="sng" smtClean="0">
                <a:solidFill>
                  <a:schemeClr val="accent2"/>
                </a:solidFill>
                <a:cs typeface="AngsanaUPC" pitchFamily="18" charset="-34"/>
              </a:rPr>
              <a:t>พัฒนาการของความคิดและวิธีคิดอันนำไปสู่ความรู้</a:t>
            </a: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ความรู้เรื่องชีวิต</a:t>
            </a: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ความรู้เรื่องโลกและจักรวาล</a:t>
            </a: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ความเข้าใจเรื่องเวลาและพื้นที่</a:t>
            </a:r>
            <a:endParaRPr lang="en-US" sz="3600" b="1" smtClean="0">
              <a:cs typeface="AngsanaUPC" pitchFamily="18" charset="-34"/>
            </a:endParaRPr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143001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เนื้อหากระบวนวิชา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50000">
              <a:srgbClr val="FFFFFF"/>
            </a:gs>
            <a:gs pos="100000">
              <a:srgbClr val="FF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029200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indent="-355600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cs typeface="AngsanaUPC" pitchFamily="18" charset="-34"/>
              </a:rPr>
              <a:t>การตั้งจุดมุ่งหมายของปัจเจกชนและสังคม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จุดมุ่งหมายในทัศนะของปรัชญา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จุดมุ่งหมายในทัศนะของศาสนา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จุดมุ่งหมายของวิทยาศาสตร์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สังคมในอุดมคติ</a:t>
            </a:r>
            <a:endParaRPr lang="en-US" sz="3600" b="1" dirty="0" smtClean="0">
              <a:cs typeface="AngsanaUPC" pitchFamily="18" charset="-34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143001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เนื้อหากระบวนวิชา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295401"/>
          </a:xfrm>
          <a:solidFill>
            <a:schemeClr val="accent2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</a:rPr>
              <a:t>กระบวนวิชาศึกษาทั่วไป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611188" y="26463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b="1">
                <a:solidFill>
                  <a:srgbClr val="00CC00"/>
                </a:solidFill>
                <a:latin typeface="BrowalliaUPC" pitchFamily="34" charset="-34"/>
                <a:cs typeface="BrowalliaUPC" pitchFamily="34" charset="-34"/>
              </a:rPr>
              <a:t>050111  </a:t>
            </a:r>
            <a:r>
              <a:rPr lang="th-TH" sz="4400" b="1">
                <a:solidFill>
                  <a:srgbClr val="00CC00"/>
                </a:solidFill>
                <a:latin typeface="BrowalliaUPC" pitchFamily="34" charset="-34"/>
                <a:cs typeface="BrowalliaUPC" pitchFamily="34" charset="-34"/>
              </a:rPr>
              <a:t>มนุษย์กับการแสวงหาความรู้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539750" y="36544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en-US" sz="4400" b="1">
                <a:solidFill>
                  <a:srgbClr val="9900CC"/>
                </a:solidFill>
                <a:latin typeface="BrowalliaUPC" pitchFamily="34" charset="-34"/>
                <a:cs typeface="BrowalliaUPC" pitchFamily="34" charset="-34"/>
              </a:rPr>
              <a:t>050112</a:t>
            </a:r>
            <a:r>
              <a:rPr lang="th-TH" sz="4400" b="1">
                <a:solidFill>
                  <a:srgbClr val="9900CC"/>
                </a:solidFill>
                <a:latin typeface="BrowalliaUPC" pitchFamily="34" charset="-34"/>
                <a:cs typeface="BrowalliaUPC" pitchFamily="34" charset="-34"/>
              </a:rPr>
              <a:t>  การอ่านกับโลกวรรณกรรม</a:t>
            </a: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590550" y="465296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4400" b="1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050113  </a:t>
            </a:r>
            <a:r>
              <a:rPr lang="th-TH" sz="4400" b="1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ท้องถิ่นและโลกาภิวัตน์</a:t>
            </a: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1341438"/>
            <a:ext cx="90566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4400" b="1">
                <a:latin typeface="BrowalliaUPC" pitchFamily="34" charset="-34"/>
                <a:cs typeface="BrowalliaUPC" pitchFamily="34" charset="-34"/>
              </a:rPr>
              <a:t>นักศึกษาคณะมนุษยศาสตร์ เรียนในชั้นปีที่ 1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50000">
              <a:srgbClr val="FFFFFF"/>
            </a:gs>
            <a:gs pos="100000">
              <a:srgbClr val="FF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029200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indent="-355600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cs typeface="AngsanaUPC" pitchFamily="18" charset="-34"/>
              </a:rPr>
              <a:t>การสืบทอด เชื่อมโยง และ</a:t>
            </a:r>
            <a:r>
              <a:rPr lang="th-TH" sz="4000" b="1" u="sng" dirty="0" err="1" smtClean="0">
                <a:solidFill>
                  <a:schemeClr val="accent2"/>
                </a:solidFill>
                <a:cs typeface="AngsanaUPC" pitchFamily="18" charset="-34"/>
              </a:rPr>
              <a:t>บูรณา</a:t>
            </a:r>
            <a:r>
              <a:rPr lang="th-TH" sz="4000" b="1" u="sng" dirty="0" smtClean="0">
                <a:solidFill>
                  <a:schemeClr val="accent2"/>
                </a:solidFill>
                <a:cs typeface="AngsanaUPC" pitchFamily="18" charset="-34"/>
              </a:rPr>
              <a:t>การความรู้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บทบาทของภาษา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การเชื่อมโยงและ</a:t>
            </a:r>
            <a:r>
              <a:rPr lang="th-TH" sz="3600" b="1" dirty="0" err="1" smtClean="0">
                <a:cs typeface="AngsanaUPC" pitchFamily="18" charset="-34"/>
              </a:rPr>
              <a:t>บูรณา</a:t>
            </a:r>
            <a:r>
              <a:rPr lang="th-TH" sz="3600" b="1" dirty="0" smtClean="0">
                <a:cs typeface="AngsanaUPC" pitchFamily="18" charset="-34"/>
              </a:rPr>
              <a:t>การความรู้</a:t>
            </a:r>
          </a:p>
          <a:p>
            <a:pPr marL="1435100" indent="-355600" eaLnBrk="1" hangingPunct="1"/>
            <a:r>
              <a:rPr lang="th-TH" sz="3600" b="1" dirty="0" smtClean="0">
                <a:cs typeface="AngsanaUPC" pitchFamily="18" charset="-34"/>
              </a:rPr>
              <a:t>รูปแบบการถ่ายทอดความรู้</a:t>
            </a:r>
            <a:endParaRPr lang="en-US" sz="3600" b="1" dirty="0" smtClean="0">
              <a:solidFill>
                <a:srgbClr val="5F5F5F"/>
              </a:solidFill>
              <a:cs typeface="AngsanaUPC" pitchFamily="18" charset="-34"/>
            </a:endParaRP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143001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เนื้อหากระบวนวิชา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50000">
              <a:srgbClr val="FFFFFF"/>
            </a:gs>
            <a:gs pos="100000">
              <a:srgbClr val="FF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029200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u="sng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indent="-355600" eaLnBrk="1" hangingPunct="1">
              <a:buFontTx/>
              <a:buNone/>
            </a:pPr>
            <a:r>
              <a:rPr lang="th-TH" sz="4000" b="1" u="sng" smtClean="0">
                <a:solidFill>
                  <a:schemeClr val="accent2"/>
                </a:solidFill>
                <a:cs typeface="AngsanaUPC" pitchFamily="18" charset="-34"/>
              </a:rPr>
              <a:t>ความขัดแย้งทางความคิด </a:t>
            </a:r>
            <a:r>
              <a:rPr lang="en-US" sz="4000" b="1" u="sng" smtClean="0">
                <a:solidFill>
                  <a:schemeClr val="accent2"/>
                </a:solidFill>
                <a:cs typeface="AngsanaUPC" pitchFamily="18" charset="-34"/>
              </a:rPr>
              <a:t>:</a:t>
            </a:r>
            <a:r>
              <a:rPr lang="th-TH" sz="4000" b="1" u="sng" smtClean="0">
                <a:solidFill>
                  <a:schemeClr val="accent2"/>
                </a:solidFill>
                <a:cs typeface="AngsanaUPC" pitchFamily="18" charset="-34"/>
              </a:rPr>
              <a:t> กรณีศึกษา</a:t>
            </a: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ทัศนะในเรื่องเพศ</a:t>
            </a: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โคลนนิ่ง การุณยฆาต</a:t>
            </a: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มนุษย์ สิ่งแวดล้อม เทคโนโลยี</a:t>
            </a:r>
            <a:endParaRPr lang="en-US" sz="3600" b="1" smtClean="0">
              <a:cs typeface="AngsanaUPC" pitchFamily="18" charset="-34"/>
            </a:endParaRP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143001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เนื้อหากระบวนวิชา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50000">
              <a:srgbClr val="FFFFFF"/>
            </a:gs>
            <a:gs pos="100000">
              <a:srgbClr val="FFFF6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3671887"/>
          </a:xfrm>
        </p:spPr>
        <p:txBody>
          <a:bodyPr/>
          <a:lstStyle/>
          <a:p>
            <a:pPr marL="1079500" indent="0" eaLnBrk="1" hangingPunct="1">
              <a:buFontTx/>
              <a:buNone/>
            </a:pPr>
            <a:endParaRPr lang="th-TH" sz="2000" b="1" u="sng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079500" indent="0" eaLnBrk="1" hangingPunct="1">
              <a:buFontTx/>
              <a:buNone/>
            </a:pPr>
            <a:r>
              <a:rPr lang="th-TH" sz="4000" b="1" u="sng" smtClean="0">
                <a:solidFill>
                  <a:schemeClr val="accent2"/>
                </a:solidFill>
                <a:cs typeface="AngsanaUPC" pitchFamily="18" charset="-34"/>
              </a:rPr>
              <a:t>แนวทางการอธิบายปรากฏการณ์ในสังคมปัจจุบัน </a:t>
            </a:r>
            <a:r>
              <a:rPr lang="en-US" sz="4000" b="1" u="sng" smtClean="0">
                <a:solidFill>
                  <a:schemeClr val="accent2"/>
                </a:solidFill>
                <a:cs typeface="AngsanaUPC" pitchFamily="18" charset="-34"/>
              </a:rPr>
              <a:t>:</a:t>
            </a:r>
            <a:r>
              <a:rPr lang="th-TH" sz="4000" b="1" u="sng" smtClean="0">
                <a:solidFill>
                  <a:schemeClr val="accent2"/>
                </a:solidFill>
                <a:cs typeface="AngsanaUPC" pitchFamily="18" charset="-34"/>
              </a:rPr>
              <a:t> กรณีศึกษา</a:t>
            </a:r>
          </a:p>
          <a:p>
            <a:pPr marL="1079500" indent="0" eaLnBrk="1" hangingPunct="1"/>
            <a:r>
              <a:rPr lang="th-TH" sz="3600" b="1" smtClean="0">
                <a:cs typeface="AngsanaUPC" pitchFamily="18" charset="-34"/>
              </a:rPr>
              <a:t> การแสวงหาความรู้ในปัจจุบัน </a:t>
            </a:r>
            <a:r>
              <a:rPr lang="en-US" sz="3600" b="1" smtClean="0">
                <a:cs typeface="AngsanaUPC" pitchFamily="18" charset="-34"/>
              </a:rPr>
              <a:t>:</a:t>
            </a:r>
            <a:r>
              <a:rPr lang="th-TH" sz="3600" b="1" smtClean="0">
                <a:cs typeface="AngsanaUPC" pitchFamily="18" charset="-34"/>
              </a:rPr>
              <a:t> สังคมสื่อสาร</a:t>
            </a:r>
          </a:p>
          <a:p>
            <a:pPr marL="1079500" indent="0" eaLnBrk="1" hangingPunct="1"/>
            <a:r>
              <a:rPr lang="th-TH" sz="3600" b="1" smtClean="0">
                <a:cs typeface="AngsanaUPC" pitchFamily="18" charset="-34"/>
              </a:rPr>
              <a:t> การจัดการความรู้ในสังคมสมัยใหม่</a:t>
            </a:r>
            <a:endParaRPr lang="en-US" sz="3600" b="1" smtClean="0">
              <a:cs typeface="AngsanaUPC" pitchFamily="18" charset="-34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0" y="6237288"/>
            <a:ext cx="9144000" cy="620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0" y="-26988"/>
            <a:ext cx="9144000" cy="1143001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เนื้อหากระบวนวิชา</a:t>
            </a:r>
            <a:endParaRPr lang="en-US" sz="4800" b="1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F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143001"/>
          </a:xfrm>
          <a:solidFill>
            <a:srgbClr val="00CC00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วิธีการเรียน</a:t>
            </a:r>
            <a:endParaRPr lang="en-US" sz="4800" b="1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029200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smtClean="0">
              <a:cs typeface="AngsanaUPC" pitchFamily="18" charset="-34"/>
            </a:endParaRPr>
          </a:p>
          <a:p>
            <a:pPr marL="1435100" indent="-355600" eaLnBrk="1" hangingPunct="1"/>
            <a:r>
              <a:rPr lang="th-TH" sz="3600" b="1" smtClean="0">
                <a:cs typeface="AngsanaUPC" pitchFamily="18" charset="-34"/>
              </a:rPr>
              <a:t> </a:t>
            </a:r>
            <a:r>
              <a:rPr lang="th-TH" sz="4000" b="1" smtClean="0">
                <a:cs typeface="AngsanaUPC" pitchFamily="18" charset="-34"/>
              </a:rPr>
              <a:t>ฟังบรรยาย</a:t>
            </a:r>
          </a:p>
          <a:p>
            <a:pPr marL="1435100" indent="-355600" eaLnBrk="1" hangingPunct="1"/>
            <a:r>
              <a:rPr lang="th-TH" sz="4000" b="1" smtClean="0">
                <a:cs typeface="AngsanaUPC" pitchFamily="18" charset="-34"/>
              </a:rPr>
              <a:t> จดเนื้อหาสำคัญลงในโครงร่างเนื้อหารายหัวข้อ</a:t>
            </a:r>
          </a:p>
          <a:p>
            <a:pPr marL="1435100" indent="-355600" eaLnBrk="1" hangingPunct="1"/>
            <a:r>
              <a:rPr lang="th-TH" sz="4000" b="1" smtClean="0">
                <a:cs typeface="AngsanaUPC" pitchFamily="18" charset="-34"/>
              </a:rPr>
              <a:t> อ่านบทอ่าน / หนังสือตามที่ผู้สอนแนะนำ</a:t>
            </a:r>
            <a:endParaRPr lang="en-US" sz="4000" b="1" smtClean="0">
              <a:cs typeface="AngsanaUPC" pitchFamily="18" charset="-34"/>
            </a:endParaRPr>
          </a:p>
          <a:p>
            <a:pPr marL="1435100" indent="-355600" eaLnBrk="1" hangingPunct="1"/>
            <a:r>
              <a:rPr lang="en-US" sz="4000" b="1" smtClean="0">
                <a:cs typeface="AngsanaUPC" pitchFamily="18" charset="-34"/>
              </a:rPr>
              <a:t> </a:t>
            </a:r>
            <a:r>
              <a:rPr lang="th-TH" sz="4000" b="1" smtClean="0">
                <a:cs typeface="AngsanaUPC" pitchFamily="18" charset="-34"/>
              </a:rPr>
              <a:t>ค้นคว้าเพิ่มเติมตามความสนใจ</a:t>
            </a:r>
          </a:p>
          <a:p>
            <a:pPr marL="1435100" indent="-355600" eaLnBrk="1" hangingPunct="1"/>
            <a:r>
              <a:rPr lang="th-TH" sz="4000" b="1" smtClean="0">
                <a:cs typeface="AngsanaUPC" pitchFamily="18" charset="-34"/>
              </a:rPr>
              <a:t> ฝึกสรุปความรู้ ความคิด ตามประเด็นต่าง ๆ</a:t>
            </a:r>
            <a:endParaRPr lang="en-US" sz="4000" b="1" smtClean="0">
              <a:cs typeface="AngsanaUPC" pitchFamily="18" charset="-34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8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600200"/>
            <a:ext cx="814705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h-TH" sz="3600" b="1" smtClean="0">
                <a:solidFill>
                  <a:schemeClr val="accent2"/>
                </a:solidFill>
                <a:cs typeface="AngsanaUPC" pitchFamily="18" charset="-34"/>
              </a:rPr>
              <a:t>โลกของโซฟี</a:t>
            </a:r>
          </a:p>
        </p:txBody>
      </p:sp>
      <p:pic>
        <p:nvPicPr>
          <p:cNvPr id="29699" name="Picture 4" descr="scan0003"/>
          <p:cNvPicPr>
            <a:picLocks noChangeAspect="1" noChangeArrowheads="1"/>
          </p:cNvPicPr>
          <p:nvPr/>
        </p:nvPicPr>
        <p:blipFill>
          <a:blip r:embed="rId2" cstate="print">
            <a:lum bright="-36000" contrast="54000"/>
          </a:blip>
          <a:srcRect/>
          <a:stretch>
            <a:fillRect/>
          </a:stretch>
        </p:blipFill>
        <p:spPr bwMode="auto">
          <a:xfrm>
            <a:off x="642910" y="2500306"/>
            <a:ext cx="2714644" cy="382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EF89E8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723900"/>
            <a:r>
              <a:rPr lang="th-TH" sz="4800" b="1" dirty="0" smtClean="0">
                <a:latin typeface="Browallia New" pitchFamily="34" charset="-34"/>
                <a:cs typeface="Browallia New" pitchFamily="34" charset="-34"/>
              </a:rPr>
              <a:t>หนังสือนอกเวลา</a:t>
            </a:r>
            <a:endParaRPr lang="en-US" sz="4800" b="1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0962" name="Picture 2" descr="http://www.chulabook.com/images/book-400/978974576776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500306"/>
            <a:ext cx="2571768" cy="382842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7FFE7"/>
            </a:gs>
            <a:gs pos="50000">
              <a:srgbClr val="CCFFCC"/>
            </a:gs>
            <a:gs pos="100000">
              <a:srgbClr val="E7FFE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463"/>
            <a:ext cx="9144000" cy="1143001"/>
          </a:xfrm>
          <a:solidFill>
            <a:schemeClr val="bg2"/>
          </a:solidFill>
        </p:spPr>
        <p:txBody>
          <a:bodyPr/>
          <a:lstStyle/>
          <a:p>
            <a:pPr indent="723900" algn="l" eaLnBrk="1" hangingPunct="1"/>
            <a:r>
              <a:rPr lang="th-TH" sz="4800" b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การเรียนการสอนและการวัดผลประเมินผล</a:t>
            </a:r>
            <a:endParaRPr lang="en-US" sz="4800" b="1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600200"/>
            <a:ext cx="7499350" cy="4525963"/>
          </a:xfrm>
        </p:spPr>
        <p:txBody>
          <a:bodyPr/>
          <a:lstStyle/>
          <a:p>
            <a:pPr eaLnBrk="1" hangingPunct="1"/>
            <a:r>
              <a:rPr lang="th-TH" sz="3600" b="1" dirty="0" smtClean="0">
                <a:solidFill>
                  <a:schemeClr val="accent2"/>
                </a:solidFill>
                <a:cs typeface="AngsanaUPC" pitchFamily="18" charset="-34"/>
              </a:rPr>
              <a:t>จิตพิสัย			</a:t>
            </a:r>
            <a:r>
              <a:rPr lang="en-US" sz="3600" b="1" dirty="0" smtClean="0">
                <a:solidFill>
                  <a:schemeClr val="accent2"/>
                </a:solidFill>
                <a:latin typeface="Angsana New" pitchFamily="18" charset="-34"/>
              </a:rPr>
              <a:t>10  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 คะแนน</a:t>
            </a:r>
          </a:p>
          <a:p>
            <a:pPr eaLnBrk="1" hangingPunct="1">
              <a:buSzPct val="150000"/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หนังสืออ่านนอกเวลา	10   คะแนน</a:t>
            </a:r>
          </a:p>
          <a:p>
            <a:pPr eaLnBrk="1" hangingPunct="1"/>
            <a:r>
              <a:rPr lang="th-TH" sz="3600" b="1" dirty="0" smtClean="0">
                <a:solidFill>
                  <a:schemeClr val="accent2"/>
                </a:solidFill>
                <a:cs typeface="AngsanaUPC" pitchFamily="18" charset="-34"/>
              </a:rPr>
              <a:t>กิจกรรมเสนองาน		</a:t>
            </a:r>
            <a:r>
              <a:rPr lang="en-US" sz="3600" b="1" dirty="0" smtClean="0">
                <a:solidFill>
                  <a:schemeClr val="accent2"/>
                </a:solidFill>
                <a:latin typeface="Angsana New" pitchFamily="18" charset="-34"/>
              </a:rPr>
              <a:t>20  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 คะแนน</a:t>
            </a:r>
            <a:endParaRPr lang="th-TH" sz="3600" b="1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eaLnBrk="1" hangingPunct="1"/>
            <a:r>
              <a:rPr lang="th-TH" sz="3600" b="1" dirty="0" smtClean="0">
                <a:cs typeface="AngsanaUPC" pitchFamily="18" charset="-34"/>
              </a:rPr>
              <a:t>สอบกลางภาค		</a:t>
            </a:r>
            <a:r>
              <a:rPr lang="en-US" sz="3600" b="1" dirty="0" smtClean="0">
                <a:latin typeface="Angsana New" pitchFamily="18" charset="-34"/>
              </a:rPr>
              <a:t>30  </a:t>
            </a:r>
            <a:r>
              <a:rPr lang="th-TH" sz="3600" b="1" dirty="0" smtClean="0">
                <a:latin typeface="Angsana New" pitchFamily="18" charset="-34"/>
              </a:rPr>
              <a:t> คะแนน</a:t>
            </a:r>
            <a:endParaRPr lang="th-TH" sz="3600" b="1" dirty="0" smtClean="0">
              <a:cs typeface="AngsanaUPC" pitchFamily="18" charset="-34"/>
            </a:endParaRPr>
          </a:p>
          <a:p>
            <a:pPr eaLnBrk="1" hangingPunct="1"/>
            <a:r>
              <a:rPr lang="th-TH" sz="3600" b="1" dirty="0" smtClean="0">
                <a:latin typeface="Angsana New" pitchFamily="18" charset="-34"/>
                <a:cs typeface="AngsanaUPC" pitchFamily="18" charset="-34"/>
              </a:rPr>
              <a:t>สอบปลายภาค		</a:t>
            </a:r>
            <a:r>
              <a:rPr lang="th-TH" sz="3600" b="1" dirty="0" smtClean="0">
                <a:latin typeface="Angsana New" pitchFamily="18" charset="-34"/>
              </a:rPr>
              <a:t>3</a:t>
            </a:r>
            <a:r>
              <a:rPr lang="en-US" sz="3600" b="1" dirty="0" smtClean="0">
                <a:latin typeface="Angsana New" pitchFamily="18" charset="-34"/>
              </a:rPr>
              <a:t>0  </a:t>
            </a:r>
            <a:r>
              <a:rPr lang="th-TH" sz="3600" b="1" dirty="0" smtClean="0">
                <a:latin typeface="Angsana New" pitchFamily="18" charset="-34"/>
              </a:rPr>
              <a:t> คะแนน</a:t>
            </a:r>
            <a:endParaRPr lang="en-US" sz="3600" b="1" dirty="0" smtClean="0">
              <a:latin typeface="Angsana New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7FFE7"/>
            </a:gs>
            <a:gs pos="50000">
              <a:srgbClr val="CCFFCC"/>
            </a:gs>
            <a:gs pos="100000">
              <a:srgbClr val="E7FFE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7463"/>
            <a:ext cx="9144000" cy="1143001"/>
          </a:xfrm>
          <a:solidFill>
            <a:schemeClr val="bg1"/>
          </a:solidFill>
        </p:spPr>
        <p:txBody>
          <a:bodyPr/>
          <a:lstStyle/>
          <a:p>
            <a:pPr indent="723900" algn="l" eaLnBrk="1" hangingPunct="1"/>
            <a:r>
              <a:rPr lang="th-TH" sz="4800" b="1" smtClean="0">
                <a:solidFill>
                  <a:schemeClr val="bg2"/>
                </a:solidFill>
                <a:latin typeface="Browallia New" pitchFamily="34" charset="-34"/>
                <a:cs typeface="Browallia New" pitchFamily="34" charset="-34"/>
              </a:rPr>
              <a:t>กำหนดวันสอบ</a:t>
            </a:r>
            <a:endParaRPr lang="en-US" sz="4800" b="1" smtClean="0">
              <a:solidFill>
                <a:schemeClr val="bg2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327650"/>
          </a:xfrm>
        </p:spPr>
        <p:txBody>
          <a:bodyPr/>
          <a:lstStyle/>
          <a:p>
            <a:pPr marL="1435100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สอบกลางภาค</a:t>
            </a:r>
          </a:p>
          <a:p>
            <a:pPr marL="1435100" eaLnBrk="1" hangingPunct="1">
              <a:buFontTx/>
              <a:buNone/>
            </a:pPr>
            <a:endParaRPr lang="th-TH" sz="2000" b="1" dirty="0" smtClean="0">
              <a:solidFill>
                <a:schemeClr val="accent2"/>
              </a:solidFill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		วันพฤหัสบดีที่  </a:t>
            </a:r>
            <a:r>
              <a:rPr lang="en-US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2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9  กรกฎาคม</a:t>
            </a:r>
            <a:r>
              <a:rPr lang="en-US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 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 </a:t>
            </a:r>
            <a:r>
              <a:rPr lang="en-US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255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3</a:t>
            </a:r>
            <a:r>
              <a:rPr lang="en-US" sz="40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	    </a:t>
            </a:r>
            <a:endParaRPr lang="th-TH" sz="4000" b="1" dirty="0" smtClean="0">
              <a:solidFill>
                <a:schemeClr val="accent2"/>
              </a:solidFill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endParaRPr lang="th-TH" sz="2000" b="1" dirty="0" smtClean="0">
              <a:solidFill>
                <a:schemeClr val="accent2"/>
              </a:solidFill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		เวลา </a:t>
            </a:r>
            <a:r>
              <a:rPr lang="en-US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15:30 - 18:30 </a:t>
            </a: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น.</a:t>
            </a: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7FFE7"/>
            </a:gs>
            <a:gs pos="50000">
              <a:srgbClr val="CCFFCC"/>
            </a:gs>
            <a:gs pos="100000">
              <a:srgbClr val="E7FFE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25538"/>
            <a:ext cx="9144000" cy="5399087"/>
          </a:xfrm>
        </p:spPr>
        <p:txBody>
          <a:bodyPr/>
          <a:lstStyle/>
          <a:p>
            <a:pPr marL="1435100" eaLnBrk="1" hangingPunct="1">
              <a:buFontTx/>
              <a:buNone/>
            </a:pPr>
            <a:endParaRPr lang="th-TH" sz="2000" b="1" u="sng" dirty="0" smtClean="0"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000" b="1" u="sng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สอบปลายภาค</a:t>
            </a:r>
            <a:endParaRPr lang="th-TH" sz="4000" b="1" dirty="0" smtClean="0">
              <a:solidFill>
                <a:srgbClr val="CC0000"/>
              </a:solidFill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endParaRPr lang="th-TH" sz="2000" b="1" dirty="0" smtClean="0">
              <a:solidFill>
                <a:srgbClr val="CC0000"/>
              </a:solidFill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800" b="1" dirty="0" smtClean="0">
                <a:latin typeface="Angsana New" pitchFamily="18" charset="-34"/>
                <a:cs typeface="AngsanaUPC" pitchFamily="18" charset="-34"/>
              </a:rPr>
              <a:t>		</a:t>
            </a: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วันพุธที่  </a:t>
            </a:r>
            <a:r>
              <a:rPr lang="en-US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2</a:t>
            </a: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9 </a:t>
            </a:r>
            <a:r>
              <a:rPr lang="en-US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 </a:t>
            </a: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กันยายน  </a:t>
            </a:r>
            <a:r>
              <a:rPr lang="en-US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255</a:t>
            </a:r>
            <a:r>
              <a:rPr lang="th-TH" sz="48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3</a:t>
            </a:r>
            <a:r>
              <a:rPr lang="en-US" sz="4000" b="1" dirty="0" smtClean="0">
                <a:solidFill>
                  <a:schemeClr val="accent2"/>
                </a:solidFill>
                <a:latin typeface="Angsana New" pitchFamily="18" charset="-34"/>
                <a:cs typeface="AngsanaUPC" pitchFamily="18" charset="-34"/>
              </a:rPr>
              <a:t>	</a:t>
            </a:r>
            <a:r>
              <a:rPr lang="en-US" sz="4000" b="1" dirty="0" smtClean="0">
                <a:latin typeface="Angsana New" pitchFamily="18" charset="-34"/>
                <a:cs typeface="AngsanaUPC" pitchFamily="18" charset="-34"/>
              </a:rPr>
              <a:t>    </a:t>
            </a:r>
            <a:endParaRPr lang="th-TH" sz="4000" b="1" dirty="0" smtClean="0"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endParaRPr lang="th-TH" sz="2000" b="1" dirty="0" smtClean="0">
              <a:latin typeface="Angsana New" pitchFamily="18" charset="-34"/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800" b="1" dirty="0" smtClean="0">
                <a:latin typeface="Angsana New" pitchFamily="18" charset="-34"/>
                <a:cs typeface="AngsanaUPC" pitchFamily="18" charset="-34"/>
              </a:rPr>
              <a:t>		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เวลา</a:t>
            </a:r>
            <a:r>
              <a:rPr lang="en-US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 15:30 - 18:30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  <a:cs typeface="AngsanaUPC" pitchFamily="18" charset="-34"/>
              </a:rPr>
              <a:t> น.</a:t>
            </a:r>
            <a:endParaRPr lang="en-US" sz="4800" b="1" u="sng" dirty="0" smtClean="0">
              <a:solidFill>
                <a:srgbClr val="CC0000"/>
              </a:solidFill>
              <a:latin typeface="Angsana New" pitchFamily="18" charset="-34"/>
              <a:cs typeface="AngsanaUPC" pitchFamily="18" charset="-34"/>
            </a:endParaRP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0" y="-17463"/>
            <a:ext cx="9144000" cy="114300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723900"/>
            <a:r>
              <a:rPr lang="th-TH" sz="4800" b="1">
                <a:solidFill>
                  <a:schemeClr val="bg2"/>
                </a:solidFill>
                <a:latin typeface="Browallia New" pitchFamily="34" charset="-34"/>
                <a:cs typeface="Browallia New" pitchFamily="34" charset="-34"/>
              </a:rPr>
              <a:t>กำหนดวันสอบ</a:t>
            </a:r>
            <a:endParaRPr lang="en-US" sz="4800" b="1">
              <a:solidFill>
                <a:schemeClr val="bg2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87450"/>
          </a:xfrm>
          <a:solidFill>
            <a:srgbClr val="BE6681"/>
          </a:solidFill>
        </p:spPr>
        <p:txBody>
          <a:bodyPr/>
          <a:lstStyle/>
          <a:p>
            <a:pPr indent="723900" algn="l" eaLnBrk="1" hangingPunct="1"/>
            <a:r>
              <a:rPr lang="th-TH" sz="4800" b="1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กิจกรรม</a:t>
            </a:r>
            <a:endParaRPr lang="en-US" sz="4800" b="1" smtClean="0">
              <a:solidFill>
                <a:schemeClr val="bg1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4929188"/>
          </a:xfrm>
        </p:spPr>
        <p:txBody>
          <a:bodyPr/>
          <a:lstStyle/>
          <a:p>
            <a:pPr marL="1435100" indent="-355600" eaLnBrk="1" hangingPunct="1">
              <a:buFontTx/>
              <a:buNone/>
            </a:pPr>
            <a:endParaRPr lang="th-TH" sz="2000" b="1" smtClean="0">
              <a:cs typeface="AngsanaUPC" pitchFamily="18" charset="-34"/>
            </a:endParaRPr>
          </a:p>
          <a:p>
            <a:pPr marL="1435100" indent="-355600" eaLnBrk="1" hangingPunct="1"/>
            <a:r>
              <a:rPr lang="th-TH" sz="4000" b="1" smtClean="0">
                <a:cs typeface="AngsanaUPC" pitchFamily="18" charset="-34"/>
              </a:rPr>
              <a:t>กิจกรรมในหลักสูตร</a:t>
            </a:r>
          </a:p>
          <a:p>
            <a:pPr marL="1435100" indent="-355600" eaLnBrk="1" hangingPunct="1"/>
            <a:r>
              <a:rPr lang="th-TH" sz="4000" b="1" smtClean="0">
                <a:cs typeface="AngsanaUPC" pitchFamily="18" charset="-34"/>
              </a:rPr>
              <a:t>กิจกรรมเสริมหลักสูตร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1790700" indent="-711200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790700" indent="-711200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cs typeface="AngsanaUPC" pitchFamily="18" charset="-34"/>
              </a:rPr>
              <a:t>โครงงานกลุ่ม</a:t>
            </a:r>
            <a:endParaRPr lang="th-TH" sz="4000" b="1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790700" indent="-711200" eaLnBrk="1" hangingPunct="1">
              <a:buFontTx/>
              <a:buNone/>
            </a:pPr>
            <a:r>
              <a:rPr lang="th-TH" sz="4000" b="1" dirty="0" smtClean="0">
                <a:cs typeface="AngsanaUPC" pitchFamily="18" charset="-34"/>
              </a:rPr>
              <a:t>	กลุ่มละไม่เกิน</a:t>
            </a:r>
            <a:r>
              <a:rPr lang="th-TH" sz="4000" b="1" dirty="0" smtClean="0">
                <a:latin typeface="Angsana New" pitchFamily="18" charset="-34"/>
                <a:cs typeface="AngsanaUPC" pitchFamily="18" charset="-34"/>
              </a:rPr>
              <a:t>  20 – 25  </a:t>
            </a:r>
            <a:r>
              <a:rPr lang="th-TH" sz="4000" b="1" dirty="0" smtClean="0">
                <a:cs typeface="AngsanaUPC" pitchFamily="18" charset="-34"/>
              </a:rPr>
              <a:t>คน</a:t>
            </a:r>
          </a:p>
        </p:txBody>
      </p:sp>
      <p:sp>
        <p:nvSpPr>
          <p:cNvPr id="34819" name="Rectangle 4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กิจกรรมในหลักสูตร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02065_002"/>
          <p:cNvPicPr>
            <a:picLocks noChangeAspect="1" noChangeArrowheads="1"/>
          </p:cNvPicPr>
          <p:nvPr/>
        </p:nvPicPr>
        <p:blipFill>
          <a:blip r:embed="rId2">
            <a:lum bright="60000" contrast="-66000"/>
          </a:blip>
          <a:srcRect t="2577" b="4901"/>
          <a:stretch>
            <a:fillRect/>
          </a:stretch>
        </p:blipFill>
        <p:spPr bwMode="auto">
          <a:xfrm>
            <a:off x="0" y="1233488"/>
            <a:ext cx="9144000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indent="14288" eaLnBrk="1" hangingPunct="1">
              <a:spcBef>
                <a:spcPts val="0"/>
              </a:spcBef>
              <a:buFontTx/>
              <a:buNone/>
            </a:pPr>
            <a:r>
              <a:rPr lang="th-TH" sz="4400" b="1" dirty="0" smtClean="0"/>
              <a:t>ให้นักศึกษาเข้าใจตนเองหรือ </a:t>
            </a:r>
            <a:r>
              <a:rPr lang="th-TH" sz="4400" b="1" i="1" dirty="0" smtClean="0">
                <a:solidFill>
                  <a:schemeClr val="accent2"/>
                </a:solidFill>
              </a:rPr>
              <a:t>โลกภายใน </a:t>
            </a:r>
            <a:r>
              <a:rPr lang="th-TH" sz="4400" b="1" dirty="0" smtClean="0"/>
              <a:t>ของตนเอง ขัดเกลาจิตใจ และมีจินตนาการในการสร้างสรรค์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295401"/>
          </a:xfrm>
          <a:solidFill>
            <a:schemeClr val="accent2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</a:rPr>
              <a:t>ปรัชญากระบวนวิชาศึกษาทั่วไป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1431925" indent="-530225" eaLnBrk="1" hangingPunct="1">
              <a:buFontTx/>
              <a:buNone/>
            </a:pPr>
            <a:endParaRPr lang="th-TH" sz="2000" b="1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000" b="1" dirty="0" smtClean="0">
                <a:solidFill>
                  <a:schemeClr val="accent2"/>
                </a:solidFill>
                <a:cs typeface="AngsanaUPC" pitchFamily="18" charset="-34"/>
              </a:rPr>
              <a:t>กำหนดการอธิบายรายละเอียดเกี่ยวกับการทำโครงงานกลุ่ม</a:t>
            </a:r>
          </a:p>
          <a:p>
            <a:pPr marL="1431925" indent="-530225" eaLnBrk="1" hangingPunct="1">
              <a:buFontTx/>
              <a:buNone/>
            </a:pPr>
            <a:r>
              <a:rPr lang="th-TH" b="1" dirty="0" smtClean="0">
                <a:latin typeface="Angsana New" pitchFamily="18" charset="-34"/>
              </a:rPr>
              <a:t>ตอนที่ </a:t>
            </a:r>
            <a:r>
              <a:rPr lang="en-US" b="1" dirty="0" smtClean="0">
                <a:latin typeface="Angsana New" pitchFamily="18" charset="-34"/>
              </a:rPr>
              <a:t>001</a:t>
            </a:r>
            <a:r>
              <a:rPr lang="th-TH" sz="2000" b="1" dirty="0" smtClean="0"/>
              <a:t>	</a:t>
            </a:r>
          </a:p>
          <a:p>
            <a:pPr marL="1431925" indent="-530225" eaLnBrk="1" hangingPunct="1">
              <a:buFontTx/>
              <a:buNone/>
            </a:pPr>
            <a:r>
              <a:rPr lang="th-TH" sz="3600" b="1" dirty="0" smtClean="0"/>
              <a:t>	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วันจันทร์ที่  5  กรกฎาคม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3</a:t>
            </a:r>
          </a:p>
          <a:p>
            <a:pPr marL="1431925" indent="-530225" eaLnBrk="1" hangingPunct="1">
              <a:buFontTx/>
              <a:buNone/>
            </a:pPr>
            <a:r>
              <a:rPr lang="th-TH" b="1" dirty="0" smtClean="0">
                <a:latin typeface="Angsana New" pitchFamily="18" charset="-34"/>
              </a:rPr>
              <a:t>ตอนที่ </a:t>
            </a:r>
            <a:r>
              <a:rPr lang="en-US" b="1" dirty="0" smtClean="0">
                <a:latin typeface="Angsana New" pitchFamily="18" charset="-34"/>
              </a:rPr>
              <a:t>002</a:t>
            </a:r>
          </a:p>
          <a:p>
            <a:pPr marL="1431925" indent="-530225" eaLnBrk="1" hangingPunct="1">
              <a:buFontTx/>
              <a:buNone/>
            </a:pP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วันอังคารที่  6  กรกฎาคม 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3 	</a:t>
            </a:r>
            <a:r>
              <a:rPr lang="th-TH" sz="4000" b="1" dirty="0" smtClean="0">
                <a:latin typeface="Angsana New" pitchFamily="18" charset="-34"/>
              </a:rPr>
              <a:t>	</a:t>
            </a:r>
          </a:p>
          <a:p>
            <a:pPr marL="1431925" indent="-530225" eaLnBrk="1" hangingPunct="1">
              <a:buFontTx/>
              <a:buNone/>
            </a:pPr>
            <a:r>
              <a:rPr lang="th-TH" sz="2000" b="1" dirty="0" smtClean="0">
                <a:latin typeface="Angsana New" pitchFamily="18" charset="-34"/>
              </a:rPr>
              <a:t>	</a:t>
            </a:r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กิจกรรมในหลักสูตร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1435100" eaLnBrk="1" hangingPunct="1">
              <a:buFontTx/>
              <a:buNone/>
            </a:pPr>
            <a:endParaRPr lang="th-TH" sz="2000" b="1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000" b="1" dirty="0" smtClean="0">
                <a:solidFill>
                  <a:schemeClr val="accent2"/>
                </a:solidFill>
                <a:cs typeface="AngsanaUPC" pitchFamily="18" charset="-34"/>
              </a:rPr>
              <a:t>กำหนดการแสดงผลงานกลุ่ม</a:t>
            </a:r>
          </a:p>
          <a:p>
            <a:pPr marL="1435100" eaLnBrk="1" hangingPunct="1">
              <a:buFontTx/>
              <a:buNone/>
            </a:pPr>
            <a:r>
              <a:rPr lang="th-TH" b="1" dirty="0" smtClean="0">
                <a:solidFill>
                  <a:schemeClr val="accent2"/>
                </a:solidFill>
                <a:latin typeface="Angsana New" pitchFamily="18" charset="-34"/>
              </a:rPr>
              <a:t>ตอนที่ </a:t>
            </a:r>
            <a:r>
              <a:rPr lang="en-US" b="1" dirty="0" smtClean="0">
                <a:solidFill>
                  <a:schemeClr val="accent2"/>
                </a:solidFill>
                <a:latin typeface="Angsana New" pitchFamily="18" charset="-34"/>
              </a:rPr>
              <a:t>001</a:t>
            </a:r>
            <a:endParaRPr lang="th-TH" b="1" dirty="0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solidFill>
                  <a:srgbClr val="FF0000"/>
                </a:solidFill>
                <a:cs typeface="AngsanaUPC" pitchFamily="18" charset="-34"/>
              </a:rPr>
              <a:t>		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วันพฤหัสบดีที่  16  กันยายน  2553</a:t>
            </a: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cs typeface="AngsanaUPC" pitchFamily="18" charset="-34"/>
              </a:rPr>
              <a:t>		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วันจันทร์ที่ 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 2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0 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กันยายน</a:t>
            </a:r>
            <a:r>
              <a:rPr lang="en-US" sz="3600" b="1" dirty="0" smtClean="0">
                <a:solidFill>
                  <a:srgbClr val="CC0000"/>
                </a:solidFill>
                <a:cs typeface="AngsanaUPC" pitchFamily="18" charset="-34"/>
              </a:rPr>
              <a:t>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3</a:t>
            </a: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		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วันพฤหัสบดีที่  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23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กันยายน</a:t>
            </a:r>
            <a:r>
              <a:rPr lang="en-US" sz="3600" b="1" dirty="0" smtClean="0">
                <a:solidFill>
                  <a:srgbClr val="CC0000"/>
                </a:solidFill>
                <a:cs typeface="AngsanaUPC" pitchFamily="18" charset="-34"/>
              </a:rPr>
              <a:t>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3</a:t>
            </a: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800080"/>
                </a:solidFill>
                <a:latin typeface="Angsana New" pitchFamily="18" charset="-34"/>
              </a:rPr>
              <a:t>เวลา </a:t>
            </a:r>
            <a:r>
              <a:rPr lang="en-US" sz="3600" b="1" dirty="0" smtClean="0">
                <a:solidFill>
                  <a:srgbClr val="800080"/>
                </a:solidFill>
                <a:latin typeface="Angsana New" pitchFamily="18" charset="-34"/>
              </a:rPr>
              <a:t>16:00 – 18:00 </a:t>
            </a:r>
            <a:r>
              <a:rPr lang="th-TH" sz="3600" b="1" dirty="0" smtClean="0">
                <a:solidFill>
                  <a:srgbClr val="800080"/>
                </a:solidFill>
                <a:latin typeface="Angsana New" pitchFamily="18" charset="-34"/>
              </a:rPr>
              <a:t>น. </a:t>
            </a:r>
          </a:p>
        </p:txBody>
      </p:sp>
      <p:sp>
        <p:nvSpPr>
          <p:cNvPr id="38915" name="Rectangle 6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กิจกรรมในหลักสูตร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F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1435100" eaLnBrk="1" hangingPunct="1">
              <a:buFontTx/>
              <a:buNone/>
            </a:pPr>
            <a:endParaRPr lang="th-TH" sz="2000" b="1" dirty="0" smtClean="0">
              <a:solidFill>
                <a:schemeClr val="accent2"/>
              </a:solidFill>
              <a:cs typeface="AngsanaUPC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4000" b="1" dirty="0" smtClean="0">
                <a:solidFill>
                  <a:schemeClr val="accent2"/>
                </a:solidFill>
                <a:cs typeface="AngsanaUPC" pitchFamily="18" charset="-34"/>
              </a:rPr>
              <a:t>กำหนดการแสดงผลงานกลุ่ม</a:t>
            </a:r>
          </a:p>
          <a:p>
            <a:pPr marL="1435100" eaLnBrk="1" hangingPunct="1">
              <a:buFontTx/>
              <a:buNone/>
            </a:pPr>
            <a:r>
              <a:rPr lang="th-TH" b="1" dirty="0" smtClean="0">
                <a:solidFill>
                  <a:schemeClr val="accent2"/>
                </a:solidFill>
                <a:latin typeface="Angsana New" pitchFamily="18" charset="-34"/>
              </a:rPr>
              <a:t>ตอนที่ </a:t>
            </a:r>
            <a:r>
              <a:rPr lang="en-US" b="1" dirty="0" smtClean="0">
                <a:solidFill>
                  <a:schemeClr val="accent2"/>
                </a:solidFill>
                <a:latin typeface="Angsana New" pitchFamily="18" charset="-34"/>
              </a:rPr>
              <a:t>002</a:t>
            </a:r>
            <a:endParaRPr lang="th-TH" b="1" dirty="0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cs typeface="AngsanaUPC" pitchFamily="18" charset="-34"/>
              </a:rPr>
              <a:t>		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วันศุกร์ที่  17  กันยายน  2553</a:t>
            </a: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		วันอังคารที่ 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 21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กันยายน</a:t>
            </a:r>
            <a:r>
              <a:rPr lang="en-US" sz="3600" b="1" dirty="0" smtClean="0">
                <a:solidFill>
                  <a:srgbClr val="CC0000"/>
                </a:solidFill>
                <a:cs typeface="AngsanaUPC" pitchFamily="18" charset="-34"/>
              </a:rPr>
              <a:t>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3</a:t>
            </a: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		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วันศุกร์ที่ 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 24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solidFill>
                  <a:srgbClr val="CC0000"/>
                </a:solidFill>
                <a:cs typeface="AngsanaUPC" pitchFamily="18" charset="-34"/>
              </a:rPr>
              <a:t>กันยายน</a:t>
            </a:r>
            <a:r>
              <a:rPr lang="en-US" sz="3600" b="1" dirty="0" smtClean="0">
                <a:solidFill>
                  <a:srgbClr val="CC0000"/>
                </a:solidFill>
                <a:cs typeface="AngsanaUPC" pitchFamily="18" charset="-34"/>
              </a:rPr>
              <a:t> </a:t>
            </a:r>
            <a:r>
              <a:rPr lang="en-US" sz="36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3600" b="1" dirty="0" smtClean="0">
                <a:solidFill>
                  <a:srgbClr val="CC0000"/>
                </a:solidFill>
                <a:latin typeface="Angsana New" pitchFamily="18" charset="-34"/>
              </a:rPr>
              <a:t>3</a:t>
            </a:r>
          </a:p>
          <a:p>
            <a:pPr marL="1435100" eaLnBrk="1" hangingPunct="1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800080"/>
                </a:solidFill>
                <a:latin typeface="Angsana New" pitchFamily="18" charset="-34"/>
              </a:rPr>
              <a:t>เวลา </a:t>
            </a:r>
            <a:r>
              <a:rPr lang="en-US" sz="3600" b="1" dirty="0" smtClean="0">
                <a:solidFill>
                  <a:srgbClr val="800080"/>
                </a:solidFill>
                <a:latin typeface="Angsana New" pitchFamily="18" charset="-34"/>
              </a:rPr>
              <a:t>16:00 – 18:00 </a:t>
            </a:r>
            <a:r>
              <a:rPr lang="th-TH" sz="3600" b="1" dirty="0" smtClean="0">
                <a:solidFill>
                  <a:srgbClr val="800080"/>
                </a:solidFill>
                <a:latin typeface="Angsana New" pitchFamily="18" charset="-34"/>
              </a:rPr>
              <a:t>น. 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กิจกรรมในหลักสูตร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96975"/>
          </a:xfrm>
          <a:solidFill>
            <a:srgbClr val="BE6681"/>
          </a:solidFill>
        </p:spPr>
        <p:txBody>
          <a:bodyPr/>
          <a:lstStyle/>
          <a:p>
            <a:pPr indent="542925" algn="l" eaLnBrk="1" hangingPunct="1"/>
            <a:r>
              <a:rPr lang="th-TH" sz="5400" b="1" smtClean="0">
                <a:solidFill>
                  <a:schemeClr val="bg1"/>
                </a:solidFill>
                <a:latin typeface="Angsana New" pitchFamily="18" charset="-34"/>
              </a:rPr>
              <a:t>กิจกรรมเสริมหลักสูตร</a:t>
            </a:r>
            <a:endParaRPr lang="en-US" sz="5400" b="1" smtClean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68413"/>
            <a:ext cx="9144000" cy="5589587"/>
          </a:xfrm>
        </p:spPr>
        <p:txBody>
          <a:bodyPr/>
          <a:lstStyle/>
          <a:p>
            <a:pPr marL="1431925" indent="-530225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latin typeface="Angsana New" pitchFamily="18" charset="-34"/>
              </a:rPr>
              <a:t>บรรยายพิเศษ</a:t>
            </a:r>
            <a:endParaRPr lang="th-TH" sz="4000" b="1" dirty="0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endParaRPr lang="th-TH" sz="2000" b="1" i="1" dirty="0" smtClean="0"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800" b="1" dirty="0" smtClean="0">
                <a:latin typeface="Angsana New" pitchFamily="18" charset="-34"/>
              </a:rPr>
              <a:t>	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</a:rPr>
              <a:t>วันพุธที่  18  สิงหาคม </a:t>
            </a:r>
            <a:r>
              <a:rPr lang="en-US" sz="4800" b="1" dirty="0" smtClean="0">
                <a:solidFill>
                  <a:srgbClr val="CC0000"/>
                </a:solidFill>
                <a:latin typeface="Angsana New" pitchFamily="18" charset="-34"/>
              </a:rPr>
              <a:t>255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</a:rPr>
              <a:t>3</a:t>
            </a:r>
          </a:p>
          <a:p>
            <a:pPr marL="1431925" indent="-530225" eaLnBrk="1" hangingPunct="1">
              <a:buFontTx/>
              <a:buNone/>
            </a:pPr>
            <a:r>
              <a:rPr lang="th-TH" sz="4800" b="1" dirty="0" smtClean="0">
                <a:latin typeface="Angsana New" pitchFamily="18" charset="-34"/>
              </a:rPr>
              <a:t>	</a:t>
            </a:r>
            <a:r>
              <a:rPr lang="th-TH" sz="4800" b="1" dirty="0" smtClean="0">
                <a:solidFill>
                  <a:srgbClr val="800080"/>
                </a:solidFill>
                <a:latin typeface="Angsana New" pitchFamily="18" charset="-34"/>
              </a:rPr>
              <a:t>เวลา 8</a:t>
            </a:r>
            <a:r>
              <a:rPr lang="en-US" sz="4800" b="1" dirty="0" smtClean="0">
                <a:solidFill>
                  <a:srgbClr val="800080"/>
                </a:solidFill>
                <a:latin typeface="Angsana New" pitchFamily="18" charset="-34"/>
              </a:rPr>
              <a:t>:</a:t>
            </a:r>
            <a:r>
              <a:rPr lang="th-TH" sz="4800" b="1" dirty="0" smtClean="0">
                <a:solidFill>
                  <a:srgbClr val="800080"/>
                </a:solidFill>
                <a:latin typeface="Angsana New" pitchFamily="18" charset="-34"/>
              </a:rPr>
              <a:t>3</a:t>
            </a:r>
            <a:r>
              <a:rPr lang="en-US" sz="4800" b="1" dirty="0" smtClean="0">
                <a:solidFill>
                  <a:srgbClr val="800080"/>
                </a:solidFill>
                <a:latin typeface="Angsana New" pitchFamily="18" charset="-34"/>
              </a:rPr>
              <a:t>0 – 16:00 </a:t>
            </a:r>
            <a:r>
              <a:rPr lang="th-TH" sz="4800" b="1" dirty="0" smtClean="0">
                <a:solidFill>
                  <a:srgbClr val="800080"/>
                </a:solidFill>
                <a:latin typeface="Angsana New" pitchFamily="18" charset="-34"/>
              </a:rPr>
              <a:t>น.</a:t>
            </a:r>
            <a:endParaRPr lang="th-TH" sz="4800" b="1" u="sng" dirty="0" smtClean="0">
              <a:solidFill>
                <a:srgbClr val="80008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013325"/>
          </a:xfrm>
        </p:spPr>
        <p:txBody>
          <a:bodyPr/>
          <a:lstStyle/>
          <a:p>
            <a:pPr marL="1431925" indent="-530225" eaLnBrk="1" hangingPunct="1">
              <a:buFontTx/>
              <a:buNone/>
            </a:pPr>
            <a:endParaRPr lang="th-TH" sz="2000" b="1" u="sng" dirty="0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000" b="1" u="sng" dirty="0" smtClean="0">
                <a:solidFill>
                  <a:schemeClr val="accent2"/>
                </a:solidFill>
                <a:latin typeface="Angsana New" pitchFamily="18" charset="-34"/>
              </a:rPr>
              <a:t>วันศึกษาทั่วไป คณะมนุษยศาสตร์ ปีการศึกษา </a:t>
            </a:r>
            <a:r>
              <a:rPr lang="en-US" sz="4000" b="1" u="sng" dirty="0" smtClean="0">
                <a:solidFill>
                  <a:schemeClr val="accent2"/>
                </a:solidFill>
                <a:latin typeface="Angsana New" pitchFamily="18" charset="-34"/>
              </a:rPr>
              <a:t>255</a:t>
            </a:r>
            <a:r>
              <a:rPr lang="th-TH" sz="4000" b="1" u="sng" dirty="0" smtClean="0">
                <a:solidFill>
                  <a:schemeClr val="accent2"/>
                </a:solidFill>
                <a:latin typeface="Angsana New" pitchFamily="18" charset="-34"/>
              </a:rPr>
              <a:t>3</a:t>
            </a:r>
            <a:endParaRPr lang="th-TH" sz="4000" b="1" dirty="0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endParaRPr lang="th-TH" sz="2000" b="1" dirty="0" smtClean="0"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000" b="1" dirty="0" smtClean="0">
                <a:latin typeface="Angsana New" pitchFamily="18" charset="-34"/>
              </a:rPr>
              <a:t>	</a:t>
            </a:r>
            <a:r>
              <a:rPr lang="th-TH" sz="4800" b="1" dirty="0" smtClean="0">
                <a:solidFill>
                  <a:srgbClr val="CC0000"/>
                </a:solidFill>
                <a:latin typeface="Angsana New" pitchFamily="18" charset="-34"/>
              </a:rPr>
              <a:t>วันพุธที่  2  กุมภาพันธ์ </a:t>
            </a:r>
            <a:r>
              <a:rPr lang="en-US" sz="4800" b="1" dirty="0" smtClean="0">
                <a:solidFill>
                  <a:srgbClr val="CC0000"/>
                </a:solidFill>
                <a:latin typeface="Angsana New" pitchFamily="18" charset="-34"/>
              </a:rPr>
              <a:t>2553</a:t>
            </a:r>
            <a:endParaRPr lang="th-TH" sz="4800" b="1" dirty="0" smtClean="0">
              <a:solidFill>
                <a:srgbClr val="CC0000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800" b="1" dirty="0" smtClean="0">
                <a:latin typeface="Angsana New" pitchFamily="18" charset="-34"/>
              </a:rPr>
              <a:t>	</a:t>
            </a:r>
            <a:r>
              <a:rPr lang="th-TH" sz="4800" b="1" dirty="0" smtClean="0">
                <a:solidFill>
                  <a:srgbClr val="800080"/>
                </a:solidFill>
                <a:latin typeface="Angsana New" pitchFamily="18" charset="-34"/>
              </a:rPr>
              <a:t>เวลา </a:t>
            </a:r>
            <a:r>
              <a:rPr lang="en-US" sz="4800" b="1" dirty="0" smtClean="0">
                <a:solidFill>
                  <a:srgbClr val="800080"/>
                </a:solidFill>
                <a:latin typeface="Angsana New" pitchFamily="18" charset="-34"/>
              </a:rPr>
              <a:t>8:30 – 16:00 </a:t>
            </a:r>
            <a:r>
              <a:rPr lang="th-TH" sz="4800" b="1" dirty="0" smtClean="0">
                <a:solidFill>
                  <a:srgbClr val="800080"/>
                </a:solidFill>
                <a:latin typeface="Angsana New" pitchFamily="18" charset="-34"/>
              </a:rPr>
              <a:t>น.</a:t>
            </a:r>
            <a:endParaRPr lang="th-TH" sz="4800" b="1" u="sng" dirty="0" smtClean="0">
              <a:solidFill>
                <a:srgbClr val="800080"/>
              </a:solidFill>
              <a:latin typeface="Angsana New" pitchFamily="18" charset="-34"/>
            </a:endParaRP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BE668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กิจกรรมเสริมหลักสูตร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marL="1431925" indent="-530225" eaLnBrk="1" hangingPunct="1">
              <a:buFontTx/>
              <a:buNone/>
            </a:pPr>
            <a:endParaRPr lang="th-TH" sz="2000" b="1" u="sng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r>
              <a:rPr lang="th-TH" sz="4000" b="1" u="sng" smtClean="0">
                <a:solidFill>
                  <a:schemeClr val="accent2"/>
                </a:solidFill>
                <a:latin typeface="Angsana New" pitchFamily="18" charset="-34"/>
              </a:rPr>
              <a:t>วันศึกษาทั่วไป คณะมนุษยศาสตร์</a:t>
            </a:r>
            <a:endParaRPr lang="th-TH" sz="4000" b="1" smtClean="0">
              <a:latin typeface="Angsana New" pitchFamily="18" charset="-34"/>
            </a:endParaRPr>
          </a:p>
        </p:txBody>
      </p:sp>
      <p:pic>
        <p:nvPicPr>
          <p:cNvPr id="44035" name="Picture 6" descr="IMG_43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7563"/>
            <a:ext cx="2376488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Rectangle 7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BE668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กิจกรรมเสริมหลักสูตร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pic>
        <p:nvPicPr>
          <p:cNvPr id="44037" name="Picture 4" descr="IMG_42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3357563"/>
            <a:ext cx="2376488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9" descr="IMG_565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7513" y="3357563"/>
            <a:ext cx="2376487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10" descr="IMG_562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357563"/>
            <a:ext cx="2376487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9144000" cy="5013325"/>
          </a:xfrm>
        </p:spPr>
        <p:txBody>
          <a:bodyPr/>
          <a:lstStyle/>
          <a:p>
            <a:pPr marL="1431925" indent="-530225" eaLnBrk="1" hangingPunct="1">
              <a:buFontTx/>
              <a:buNone/>
            </a:pPr>
            <a:r>
              <a:rPr lang="th-TH" sz="4000" b="1" u="sng" smtClean="0">
                <a:solidFill>
                  <a:schemeClr val="accent2"/>
                </a:solidFill>
                <a:latin typeface="Angsana New" pitchFamily="18" charset="-34"/>
              </a:rPr>
              <a:t>วันศึกษาทั่วไป คณะมนุษยศาสตร์ ปีการศึกษา </a:t>
            </a:r>
            <a:r>
              <a:rPr lang="en-US" sz="4000" b="1" u="sng" smtClean="0">
                <a:solidFill>
                  <a:schemeClr val="accent2"/>
                </a:solidFill>
                <a:latin typeface="Angsana New" pitchFamily="18" charset="-34"/>
              </a:rPr>
              <a:t>2551</a:t>
            </a:r>
            <a:endParaRPr lang="th-TH" sz="4000" b="1" smtClean="0">
              <a:solidFill>
                <a:schemeClr val="accent2"/>
              </a:solidFill>
              <a:latin typeface="Angsana New" pitchFamily="18" charset="-34"/>
            </a:endParaRPr>
          </a:p>
          <a:p>
            <a:pPr marL="1431925" indent="-530225" eaLnBrk="1" hangingPunct="1">
              <a:buFontTx/>
              <a:buNone/>
            </a:pPr>
            <a:endParaRPr lang="th-TH" sz="4000" b="1" smtClean="0">
              <a:latin typeface="Angsana New" pitchFamily="18" charset="-34"/>
            </a:endParaRPr>
          </a:p>
        </p:txBody>
      </p:sp>
      <p:sp>
        <p:nvSpPr>
          <p:cNvPr id="45059" name="Rectangle 7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BE668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42925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กิจกรรมเสริมหลักสูตร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grpSp>
        <p:nvGrpSpPr>
          <p:cNvPr id="45060" name="Group 9"/>
          <p:cNvGrpSpPr>
            <a:grpSpLocks/>
          </p:cNvGrpSpPr>
          <p:nvPr/>
        </p:nvGrpSpPr>
        <p:grpSpPr bwMode="auto">
          <a:xfrm>
            <a:off x="0" y="3141663"/>
            <a:ext cx="9180513" cy="2241550"/>
            <a:chOff x="0" y="1525"/>
            <a:chExt cx="5783" cy="1412"/>
          </a:xfrm>
        </p:grpSpPr>
        <p:pic>
          <p:nvPicPr>
            <p:cNvPr id="45061" name="Picture 10" descr="Clip_2"/>
            <p:cNvPicPr>
              <a:picLocks noChangeAspect="1" noChangeArrowheads="1"/>
            </p:cNvPicPr>
            <p:nvPr/>
          </p:nvPicPr>
          <p:blipFill>
            <a:blip r:embed="rId2"/>
            <a:srcRect l="2826" t="7492" r="1428" b="11755"/>
            <a:stretch>
              <a:fillRect/>
            </a:stretch>
          </p:blipFill>
          <p:spPr bwMode="auto">
            <a:xfrm>
              <a:off x="3560" y="1525"/>
              <a:ext cx="2223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062" name="Picture 11" descr="DSC00649"/>
            <p:cNvPicPr>
              <a:picLocks noChangeAspect="1" noChangeArrowheads="1"/>
            </p:cNvPicPr>
            <p:nvPr/>
          </p:nvPicPr>
          <p:blipFill>
            <a:blip r:embed="rId3">
              <a:lum bright="12000" contrast="12000"/>
            </a:blip>
            <a:srcRect/>
            <a:stretch>
              <a:fillRect/>
            </a:stretch>
          </p:blipFill>
          <p:spPr bwMode="auto">
            <a:xfrm>
              <a:off x="1837" y="1525"/>
              <a:ext cx="1859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063" name="Picture 12" descr="IMG_0408"/>
            <p:cNvPicPr>
              <a:picLocks noChangeAspect="1" noChangeArrowheads="1"/>
            </p:cNvPicPr>
            <p:nvPr/>
          </p:nvPicPr>
          <p:blipFill>
            <a:blip r:embed="rId4">
              <a:lum bright="6000"/>
            </a:blip>
            <a:srcRect/>
            <a:stretch>
              <a:fillRect/>
            </a:stretch>
          </p:blipFill>
          <p:spPr bwMode="auto">
            <a:xfrm>
              <a:off x="0" y="1525"/>
              <a:ext cx="1882" cy="1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คณาจารย์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0" y="55784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0" y="592933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10000"/>
              </a:spcBef>
            </a:pPr>
            <a:r>
              <a:rPr lang="th-TH" b="1" dirty="0" smtClean="0">
                <a:solidFill>
                  <a:schemeClr val="accent2"/>
                </a:solidFill>
                <a:latin typeface="Angsana New" pitchFamily="18" charset="-34"/>
              </a:rPr>
              <a:t>คณาจารย์กระบวนวิชาศึกษาทั่วไป  คณะมนุษยศาสตร์</a:t>
            </a:r>
            <a:endParaRPr lang="th-TH" sz="4000" b="1" dirty="0">
              <a:solidFill>
                <a:schemeClr val="accent2"/>
              </a:solidFill>
              <a:latin typeface="Angsana New" pitchFamily="18" charset="-34"/>
            </a:endParaRPr>
          </a:p>
        </p:txBody>
      </p:sp>
      <p:pic>
        <p:nvPicPr>
          <p:cNvPr id="24577" name="Picture 1" descr="C:\Documents and Settings\human\Desktop\DCIM\101MSDCF\DSC01524.JPG"/>
          <p:cNvPicPr>
            <a:picLocks noChangeAspect="1" noChangeArrowheads="1"/>
          </p:cNvPicPr>
          <p:nvPr/>
        </p:nvPicPr>
        <p:blipFill>
          <a:blip r:embed="rId2" cstate="print"/>
          <a:srcRect t="16117" b="13553"/>
          <a:stretch>
            <a:fillRect/>
          </a:stretch>
        </p:blipFill>
        <p:spPr bwMode="auto">
          <a:xfrm>
            <a:off x="500034" y="1357298"/>
            <a:ext cx="8215370" cy="43333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คณาจารย์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0" y="55784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0" y="5373688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solidFill>
                  <a:schemeClr val="accent2"/>
                </a:solidFill>
                <a:latin typeface="Angsana New" pitchFamily="18" charset="-34"/>
              </a:rPr>
              <a:t>ผู้ช่วยศาสตราจารย์พีระพล  คดบัว</a:t>
            </a:r>
          </a:p>
        </p:txBody>
      </p:sp>
      <p:pic>
        <p:nvPicPr>
          <p:cNvPr id="47109" name="Picture 6" descr="ผศ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1688" y="1557338"/>
            <a:ext cx="274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คณาจารย์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55784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508476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>
                <a:solidFill>
                  <a:schemeClr val="accent2"/>
                </a:solidFill>
                <a:latin typeface="Angsana New" pitchFamily="18" charset="-34"/>
              </a:rPr>
              <a:t>อาจารย์ ดร. สมหวัง  แก้วสุฟอง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341438"/>
            <a:ext cx="3078162" cy="3640137"/>
          </a:xfrm>
          <a:prstGeom prst="rect">
            <a:avLst/>
          </a:prstGeom>
          <a:noFill/>
          <a:ln w="76200" cmpd="tri">
            <a:solidFill>
              <a:srgbClr val="9933FF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tungna"/>
          <p:cNvPicPr>
            <a:picLocks noChangeAspect="1" noChangeArrowheads="1"/>
          </p:cNvPicPr>
          <p:nvPr/>
        </p:nvPicPr>
        <p:blipFill>
          <a:blip r:embed="rId2">
            <a:lum bright="54000" contrast="-66000"/>
          </a:blip>
          <a:srcRect/>
          <a:stretch>
            <a:fillRect/>
          </a:stretch>
        </p:blipFill>
        <p:spPr bwMode="auto">
          <a:xfrm>
            <a:off x="0" y="1260475"/>
            <a:ext cx="7380288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9" descr="08338_pun"/>
          <p:cNvPicPr>
            <a:picLocks noChangeAspect="1" noChangeArrowheads="1"/>
          </p:cNvPicPr>
          <p:nvPr/>
        </p:nvPicPr>
        <p:blipFill>
          <a:blip r:embed="rId3">
            <a:lum bright="60000" contrast="-72000"/>
          </a:blip>
          <a:srcRect/>
          <a:stretch>
            <a:fillRect/>
          </a:stretch>
        </p:blipFill>
        <p:spPr bwMode="auto">
          <a:xfrm>
            <a:off x="5418138" y="1268413"/>
            <a:ext cx="3725862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29540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</a:rPr>
              <a:t>ปรัชญากระบวนวิชาศึกษาทั่วไป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indent="14288" eaLnBrk="1" hangingPunct="1">
              <a:buFontTx/>
              <a:buNone/>
            </a:pPr>
            <a:r>
              <a:rPr lang="th-TH" sz="4400" b="1" dirty="0" smtClean="0"/>
              <a:t>รู้จัก </a:t>
            </a:r>
            <a:r>
              <a:rPr lang="th-TH" sz="4400" b="1" i="1" dirty="0" smtClean="0">
                <a:solidFill>
                  <a:schemeClr val="accent2"/>
                </a:solidFill>
              </a:rPr>
              <a:t>โลกภายนอก</a:t>
            </a:r>
            <a:r>
              <a:rPr lang="th-TH" sz="4400" b="1" i="1" dirty="0" smtClean="0"/>
              <a:t> </a:t>
            </a:r>
            <a:r>
              <a:rPr lang="th-TH" sz="4400" b="1" dirty="0" smtClean="0"/>
              <a:t>ทั้งสังคมและสิ่งแวดล้อม       </a:t>
            </a:r>
            <a:endParaRPr lang="en-US" sz="4400" b="1" dirty="0" smtClean="0"/>
          </a:p>
          <a:p>
            <a:pPr indent="14288" eaLnBrk="1" hangingPunct="1">
              <a:spcBef>
                <a:spcPts val="0"/>
              </a:spcBef>
              <a:buFontTx/>
              <a:buNone/>
            </a:pPr>
            <a:r>
              <a:rPr lang="th-TH" sz="4400" b="1" dirty="0" smtClean="0"/>
              <a:t>และเรียนรู้ที่จะสื่อสารและมีความสัมพันธ์       </a:t>
            </a:r>
            <a:endParaRPr lang="en-US" sz="4400" b="1" dirty="0" smtClean="0"/>
          </a:p>
          <a:p>
            <a:pPr indent="14288" eaLnBrk="1" hangingPunct="1">
              <a:spcBef>
                <a:spcPts val="0"/>
              </a:spcBef>
              <a:buFontTx/>
              <a:buNone/>
            </a:pPr>
            <a:r>
              <a:rPr lang="th-TH" sz="4400" b="1" dirty="0" smtClean="0"/>
              <a:t>กับบุคคลอื่นและสิ่งรอบตัวนั้นอย่างเหมาะสม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คณาจารย์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0" y="55784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0" y="508476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 smtClean="0">
                <a:solidFill>
                  <a:schemeClr val="accent2"/>
                </a:solidFill>
                <a:latin typeface="Angsana New" pitchFamily="18" charset="-34"/>
              </a:rPr>
              <a:t>อาจารย์ ดร. </a:t>
            </a:r>
            <a:r>
              <a:rPr lang="th-TH" sz="4000" b="1" dirty="0" err="1" smtClean="0">
                <a:solidFill>
                  <a:schemeClr val="accent2"/>
                </a:solidFill>
                <a:latin typeface="Angsana New" pitchFamily="18" charset="-34"/>
              </a:rPr>
              <a:t>วรรณ</a:t>
            </a:r>
            <a:r>
              <a:rPr lang="th-TH" sz="4000" b="1" dirty="0">
                <a:solidFill>
                  <a:schemeClr val="accent2"/>
                </a:solidFill>
                <a:latin typeface="Angsana New" pitchFamily="18" charset="-34"/>
              </a:rPr>
              <a:t>วิ</a:t>
            </a:r>
            <a:r>
              <a:rPr lang="th-TH" sz="4000" b="1" dirty="0" err="1">
                <a:solidFill>
                  <a:schemeClr val="accent2"/>
                </a:solidFill>
                <a:latin typeface="Angsana New" pitchFamily="18" charset="-34"/>
              </a:rPr>
              <a:t>สาข์</a:t>
            </a:r>
            <a:r>
              <a:rPr lang="th-TH" sz="4000" b="1" dirty="0">
                <a:solidFill>
                  <a:schemeClr val="accent2"/>
                </a:solidFill>
                <a:latin typeface="Angsana New" pitchFamily="18" charset="-34"/>
              </a:rPr>
              <a:t>  ไชยโย</a:t>
            </a:r>
          </a:p>
        </p:txBody>
      </p:sp>
      <p:pic>
        <p:nvPicPr>
          <p:cNvPr id="49157" name="Picture 5" descr="DSC000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1844675"/>
            <a:ext cx="3887788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5400" b="1">
                <a:solidFill>
                  <a:schemeClr val="bg1"/>
                </a:solidFill>
                <a:latin typeface="Angsana New" pitchFamily="18" charset="-34"/>
              </a:rPr>
              <a:t>คณาจารย์</a:t>
            </a:r>
            <a:endParaRPr lang="en-US" sz="5400" b="1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0" y="3995736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0" y="242886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1">
                <a:solidFill>
                  <a:schemeClr val="accent2"/>
                </a:solidFill>
                <a:latin typeface="Angsana New" pitchFamily="18" charset="-34"/>
              </a:rPr>
              <a:t>ผู้ช่วยศาสตราจารย์หัทยา  จันทรมังกร</a:t>
            </a:r>
          </a:p>
        </p:txBody>
      </p:sp>
      <p:sp>
        <p:nvSpPr>
          <p:cNvPr id="54277" name="Text Box 6"/>
          <p:cNvSpPr txBox="1">
            <a:spLocks noChangeArrowheads="1"/>
          </p:cNvSpPr>
          <p:nvPr/>
        </p:nvSpPr>
        <p:spPr bwMode="auto">
          <a:xfrm>
            <a:off x="0" y="3286124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อาจารย์</a:t>
            </a:r>
            <a:r>
              <a:rPr lang="th-TH" sz="3600" b="1" dirty="0" err="1">
                <a:solidFill>
                  <a:schemeClr val="accent2"/>
                </a:solidFill>
                <a:latin typeface="Angsana New" pitchFamily="18" charset="-34"/>
              </a:rPr>
              <a:t>อนัญญา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  </a:t>
            </a:r>
            <a:r>
              <a:rPr lang="th-TH" sz="3600" b="1" dirty="0" err="1">
                <a:solidFill>
                  <a:schemeClr val="accent2"/>
                </a:solidFill>
                <a:latin typeface="Angsana New" pitchFamily="18" charset="-34"/>
              </a:rPr>
              <a:t>รัตนป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ระเส</a:t>
            </a:r>
            <a:r>
              <a:rPr lang="th-TH" sz="3600" b="1" dirty="0" err="1">
                <a:solidFill>
                  <a:schemeClr val="accent2"/>
                </a:solidFill>
                <a:latin typeface="Angsana New" pitchFamily="18" charset="-34"/>
              </a:rPr>
              <a:t>ริฐ</a:t>
            </a:r>
            <a:endParaRPr lang="th-TH" sz="3600" b="1" dirty="0">
              <a:solidFill>
                <a:schemeClr val="accent2"/>
              </a:solidFill>
              <a:latin typeface="Angsana New" pitchFamily="18" charset="-34"/>
            </a:endParaRPr>
          </a:p>
        </p:txBody>
      </p:sp>
      <p:sp>
        <p:nvSpPr>
          <p:cNvPr id="54279" name="Text Box 10"/>
          <p:cNvSpPr txBox="1">
            <a:spLocks noChangeArrowheads="1"/>
          </p:cNvSpPr>
          <p:nvPr/>
        </p:nvSpPr>
        <p:spPr bwMode="auto">
          <a:xfrm>
            <a:off x="0" y="155733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1">
                <a:solidFill>
                  <a:schemeClr val="accent2"/>
                </a:solidFill>
                <a:latin typeface="Angsana New" pitchFamily="18" charset="-34"/>
              </a:rPr>
              <a:t>ผู้ช่วยศาสตราจารย์พิมพ์มาศ  ตาปัญญา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0" y="4132277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อาจารย์นิ</a:t>
            </a:r>
            <a:r>
              <a:rPr lang="th-TH" sz="3600" b="1" dirty="0" err="1">
                <a:solidFill>
                  <a:schemeClr val="accent2"/>
                </a:solidFill>
                <a:latin typeface="Angsana New" pitchFamily="18" charset="-34"/>
              </a:rPr>
              <a:t>รันดร์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  เทพวงศ์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J:\หม่อมหลวงตุ้ย ชุมสาย\ประมวลภาพทั้งหมดของหม่อมหลวงตุ้ย ชุมสาย\รวมภาพอาจารย์ตุ้ย\คณะมนุษยศาสตร์\9.jpg"/>
          <p:cNvPicPr/>
          <p:nvPr/>
        </p:nvPicPr>
        <p:blipFill>
          <a:blip r:embed="rId2" cstate="print">
            <a:lum bright="-20000" contrast="30000"/>
          </a:blip>
          <a:srcRect l="21316" t="16123" r="14660" b="34820"/>
          <a:stretch>
            <a:fillRect/>
          </a:stretch>
        </p:blipFill>
        <p:spPr bwMode="auto">
          <a:xfrm>
            <a:off x="142844" y="285728"/>
            <a:ext cx="485778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5143504" y="2571744"/>
            <a:ext cx="38576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  <a:tab pos="5143500" algn="l"/>
              </a:tabLst>
            </a:pPr>
            <a:r>
              <a:rPr kumimoji="0" lang="th-TH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คณะมนุษยศาสตร์ของมหาวิทยาลัย- เชียงใหม่</a:t>
            </a: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จะทำการสอนวิชาทั้งหลายทั้งปวง เพื่อให้นักศึกษาได้รู้ว่าความเป็นมนุษย์คืออะไร และจะใช้วิชาการเหล่านั้นเพื่อยกคุณภาพของมนุษย์ได้อย่างไร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  <a:tab pos="5143500" algn="l"/>
              </a:tabLst>
            </a:pPr>
            <a:endParaRPr lang="th-TH" sz="2400" dirty="0" smtClean="0">
              <a:latin typeface="Browallia New" pitchFamily="34" charset="-34"/>
              <a:cs typeface="Browallia New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  <a:tab pos="5143500" algn="l"/>
              </a:tabLst>
            </a:pPr>
            <a:r>
              <a:rPr kumimoji="0" lang="th-TH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หม่อมหลวงตุ้ย  ชุมสาย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57750" algn="l"/>
                <a:tab pos="5143500" algn="l"/>
              </a:tabLst>
            </a:pP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Calibri" pitchFamily="34" charset="0"/>
                <a:cs typeface="Browallia New" pitchFamily="34" charset="-34"/>
              </a:rPr>
              <a:t>“</a:t>
            </a:r>
            <a:r>
              <a:rPr kumimoji="0" lang="th-TH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Calibri" pitchFamily="34" charset="0"/>
                <a:cs typeface="Browallia New" pitchFamily="34" charset="-34"/>
              </a:rPr>
              <a:t>ชีวิต ยิ่งคิด ยิ่งพิสมัย (บทหวนระลึก)</a:t>
            </a:r>
            <a:r>
              <a:rPr kumimoji="0" lang="th-TH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rowallia New" pitchFamily="34" charset="-34"/>
                <a:ea typeface="Calibri" pitchFamily="34" charset="0"/>
                <a:cs typeface="Browallia New" pitchFamily="34" charset="-34"/>
              </a:rPr>
              <a:t>”</a:t>
            </a:r>
            <a:endParaRPr kumimoji="0" lang="th-TH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 smtClean="0">
                <a:solidFill>
                  <a:srgbClr val="008000"/>
                </a:solidFill>
              </a:rPr>
              <a:t>มนุษยศาสตร์</a:t>
            </a:r>
            <a:endParaRPr lang="en-US" dirty="0">
              <a:solidFill>
                <a:srgbClr val="008000"/>
              </a:solidFill>
            </a:endParaRPr>
          </a:p>
        </p:txBody>
      </p:sp>
      <p:sp>
        <p:nvSpPr>
          <p:cNvPr id="14339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5C8A50-CA86-491A-8F2B-452BFB1AA8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/>
          </a:p>
        </p:txBody>
      </p:sp>
      <p:pic>
        <p:nvPicPr>
          <p:cNvPr id="14338" name="ตัวยึดเนื้อหา 3" descr="scan0003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lum bright="-10000" contrast="20000"/>
          </a:blip>
          <a:srcRect l="4520" t="15036" r="2344"/>
          <a:stretch>
            <a:fillRect/>
          </a:stretch>
        </p:blipFill>
        <p:spPr>
          <a:xfrm>
            <a:off x="0" y="1571612"/>
            <a:ext cx="9144000" cy="44402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ชาติกำเนิด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/>
              <a:t>ศาสตราจารย์เกียรติคุณ ดร. หม่อมหลวงตุ้ย  ชุมสาย</a:t>
            </a:r>
          </a:p>
          <a:p>
            <a:pPr>
              <a:buNone/>
            </a:pPr>
            <a:r>
              <a:rPr lang="th-TH" sz="3200" dirty="0" smtClean="0"/>
              <a:t>28 สิงหาคม 2452  -  9 ตุลาคม 2539</a:t>
            </a:r>
          </a:p>
          <a:p>
            <a:pPr>
              <a:buNone/>
            </a:pPr>
            <a:endParaRPr lang="th-TH" sz="3200" dirty="0"/>
          </a:p>
          <a:p>
            <a:pPr>
              <a:buNone/>
            </a:pPr>
            <a:r>
              <a:rPr lang="th-TH" sz="3200" dirty="0" smtClean="0"/>
              <a:t>พ่อ	</a:t>
            </a:r>
            <a:r>
              <a:rPr lang="th-TH" sz="3200" b="1" i="1" dirty="0" smtClean="0">
                <a:solidFill>
                  <a:srgbClr val="00B0F0"/>
                </a:solidFill>
                <a:latin typeface="Browallia New" pitchFamily="34" charset="-34"/>
                <a:cs typeface="Browallia New" pitchFamily="34" charset="-34"/>
              </a:rPr>
              <a:t>พระยา</a:t>
            </a:r>
            <a:r>
              <a:rPr lang="th-TH" sz="3200" b="1" i="1" dirty="0" err="1" smtClean="0">
                <a:solidFill>
                  <a:srgbClr val="00B0F0"/>
                </a:solidFill>
                <a:latin typeface="Browallia New" pitchFamily="34" charset="-34"/>
                <a:cs typeface="Browallia New" pitchFamily="34" charset="-34"/>
              </a:rPr>
              <a:t>สีห</a:t>
            </a:r>
            <a:r>
              <a:rPr lang="th-TH" sz="3200" b="1" i="1" dirty="0" smtClean="0">
                <a:solidFill>
                  <a:srgbClr val="00B0F0"/>
                </a:solidFill>
                <a:latin typeface="Browallia New" pitchFamily="34" charset="-34"/>
                <a:cs typeface="Browallia New" pitchFamily="34" charset="-34"/>
              </a:rPr>
              <a:t>ศักดิ์สนิทวงศ์  (หม่อมราชวงศ์ถัด  ชุมสาย)</a:t>
            </a:r>
          </a:p>
          <a:p>
            <a:pPr>
              <a:buNone/>
            </a:pPr>
            <a:r>
              <a:rPr lang="th-TH" sz="3200" dirty="0" smtClean="0"/>
              <a:t>แม่	</a:t>
            </a:r>
            <a:r>
              <a:rPr lang="th-TH" sz="3200" b="1" i="1" dirty="0" smtClean="0">
                <a:solidFill>
                  <a:srgbClr val="00B0F0"/>
                </a:solidFill>
                <a:latin typeface="Browallia New" pitchFamily="34" charset="-34"/>
                <a:cs typeface="Browallia New" pitchFamily="34" charset="-34"/>
              </a:rPr>
              <a:t>คุณหญิง</a:t>
            </a:r>
            <a:r>
              <a:rPr lang="th-TH" sz="3200" b="1" i="1" dirty="0" err="1" smtClean="0">
                <a:solidFill>
                  <a:srgbClr val="00B0F0"/>
                </a:solidFill>
                <a:latin typeface="Browallia New" pitchFamily="34" charset="-34"/>
                <a:cs typeface="Browallia New" pitchFamily="34" charset="-34"/>
              </a:rPr>
              <a:t>ติ๊</a:t>
            </a:r>
            <a:endParaRPr lang="th-TH" sz="3200" b="1" i="1" dirty="0" smtClean="0">
              <a:solidFill>
                <a:srgbClr val="00B0F0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200" dirty="0" smtClean="0"/>
              <a:t>เป็นบุตรคนที่ 4  จากจำนวน  7 คน</a:t>
            </a:r>
          </a:p>
          <a:p>
            <a:pPr>
              <a:buNone/>
            </a:pPr>
            <a:r>
              <a:rPr lang="th-TH" sz="3200" dirty="0" smtClean="0"/>
              <a:t>“</a:t>
            </a:r>
            <a:r>
              <a:rPr lang="th-TH" sz="3200" b="1" i="1" dirty="0" smtClean="0"/>
              <a:t>ทับทายาท</a:t>
            </a:r>
            <a:r>
              <a:rPr lang="th-TH" sz="3200" dirty="0" smtClean="0"/>
              <a:t>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ชาติกำเนิด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ตัวยึดเนื้อหา 4" descr="Pictur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1482"/>
          <a:stretch>
            <a:fillRect/>
          </a:stretch>
        </p:blipFill>
        <p:spPr>
          <a:xfrm>
            <a:off x="285720" y="1899279"/>
            <a:ext cx="2951008" cy="4224617"/>
          </a:xfrm>
        </p:spPr>
      </p:pic>
      <p:pic>
        <p:nvPicPr>
          <p:cNvPr id="7" name="รูปภาพ 6" descr="Picture 001.jpg"/>
          <p:cNvPicPr>
            <a:picLocks noChangeAspect="1"/>
          </p:cNvPicPr>
          <p:nvPr/>
        </p:nvPicPr>
        <p:blipFill>
          <a:blip r:embed="rId4"/>
          <a:srcRect r="1356" b="1684"/>
          <a:stretch>
            <a:fillRect/>
          </a:stretch>
        </p:blipFill>
        <p:spPr>
          <a:xfrm rot="10800000">
            <a:off x="3500430" y="1899279"/>
            <a:ext cx="5286412" cy="4244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ประถม – มัธยม  (ระบบ 3 – 4 – 4)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โรงเรียนครูสอนเล่นหวย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โรงเรียนวัด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เทพศิ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ริ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นทร์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dirty="0">
              <a:latin typeface="Browallia New" pitchFamily="34" charset="-34"/>
              <a:cs typeface="Browallia New" pitchFamily="34" charset="-34"/>
            </a:endParaRPr>
          </a:p>
          <a:p>
            <a:pPr marL="722313" indent="0"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“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ทุกอย่างในโลกสนุกกว่าการเรียนทั้งนั้น  เลี้ยงปลากัด จับจิ้งหรีด    เล่นว่าว เล่นฟุตบอล หนีโรงเรียน ฯลฯ  สนุกกว่าเรียนหนังสือทั้งสิ้น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โรงเรียนวิชาไปรษณีย์โทรเลข</a:t>
            </a:r>
          </a:p>
          <a:p>
            <a:pPr indent="17463">
              <a:buNone/>
            </a:pP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“</a:t>
            </a:r>
            <a:r>
              <a:rPr lang="th-TH" i="1" dirty="0" smtClean="0">
                <a:latin typeface="Browallia New" pitchFamily="34" charset="-34"/>
                <a:cs typeface="Browallia New" pitchFamily="34" charset="-34"/>
              </a:rPr>
              <a:t>การสอบได้ที่ 1  ทำให้ข้าพเจ้าได้ความคิดขึ้นมาว่า  เอ๊ะ</a:t>
            </a:r>
            <a:r>
              <a:rPr lang="en-US" i="1" dirty="0" smtClean="0">
                <a:latin typeface="Browallia New" pitchFamily="34" charset="-34"/>
                <a:cs typeface="Browallia New" pitchFamily="34" charset="-34"/>
              </a:rPr>
              <a:t>!</a:t>
            </a:r>
            <a:r>
              <a:rPr lang="th-TH" i="1" dirty="0" smtClean="0">
                <a:latin typeface="Browallia New" pitchFamily="34" charset="-34"/>
                <a:cs typeface="Browallia New" pitchFamily="34" charset="-34"/>
              </a:rPr>
              <a:t> เรานี่ก็เก่งเหมือนกัน  และรู้สึกดื่มด่ำขึ้นมาทันทีว่าการศึกษาเล่าเรียนและได้ความรู้นั้นเป็นสิ่งประเสริฐแท้จริง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28680" y="1600201"/>
            <a:ext cx="8229600" cy="828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ป.ม.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 อักษรศาสตร์  จุฬาลงกรณ์มหาวิทยาลัย 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รุ่นแรก (2471)</a:t>
            </a:r>
          </a:p>
        </p:txBody>
      </p:sp>
      <p:pic>
        <p:nvPicPr>
          <p:cNvPr id="6" name="รูปภาพ 5" descr="Picture 002.jpg"/>
          <p:cNvPicPr>
            <a:picLocks noChangeAspect="1"/>
          </p:cNvPicPr>
          <p:nvPr/>
        </p:nvPicPr>
        <p:blipFill>
          <a:blip r:embed="rId3">
            <a:lum bright="10000" contrast="20000"/>
          </a:blip>
          <a:srcRect t="1172" r="3741"/>
          <a:stretch>
            <a:fillRect/>
          </a:stretch>
        </p:blipFill>
        <p:spPr>
          <a:xfrm>
            <a:off x="1857356" y="2379162"/>
            <a:ext cx="5351544" cy="419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592266" y="1600200"/>
            <a:ext cx="8194576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ป.ม.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 อักษรศาสตร์  จุฬาลงกรณ์มหาวิทยาลัย 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รุ่นแรก (2471)</a:t>
            </a:r>
          </a:p>
          <a:p>
            <a:pPr indent="17463"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“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ในปีสุดท้ายที่เรียนที่จุฬานั้นเป็นการเรียนในกลุ่มศึกษาศาสตร์ทั้งหมด  และอาจารย์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โอนีลล์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 ชาวอังกฤษเป็นผู้สอนคนเดียวหมดทุกวิชา  ท่านสอนดีมาก  ข้าพเจ้าได้รู้จักวิชาจิตวิทยาครั้งแรกจากอาจารย์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โอนีลล์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นี่แหละ  และรู้สึกพิสมัยกับวิชาจิตวิทยามากทีเดียว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7" descr="552000003865303"/>
          <p:cNvPicPr>
            <a:picLocks noChangeAspect="1" noChangeArrowheads="1"/>
          </p:cNvPicPr>
          <p:nvPr/>
        </p:nvPicPr>
        <p:blipFill>
          <a:blip r:embed="rId2">
            <a:lum bright="72000" contrast="-42000"/>
          </a:blip>
          <a:srcRect t="7681" b="3624"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4581525"/>
            <a:ext cx="8229600" cy="2087563"/>
          </a:xfrm>
        </p:spPr>
        <p:txBody>
          <a:bodyPr/>
          <a:lstStyle/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th-TH" sz="4400" b="1" dirty="0" smtClean="0"/>
              <a:t>ตลอดจนมีความสามารถในการคิด วิเคราะห์     </a:t>
            </a:r>
            <a:endParaRPr lang="en-US" sz="4400" b="1" dirty="0" smtClean="0"/>
          </a:p>
          <a:p>
            <a:pPr indent="14288" eaLnBrk="1" hangingPunct="1">
              <a:spcBef>
                <a:spcPts val="0"/>
              </a:spcBef>
              <a:buFontTx/>
              <a:buNone/>
            </a:pPr>
            <a:r>
              <a:rPr lang="th-TH" sz="4400" b="1" dirty="0" smtClean="0"/>
              <a:t>และวิพากษ์วิจารณ์ได้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29540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</a:rPr>
              <a:t>ปรัชญากระบวนวิชาศึกษาทั่วไป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Bachelor of Science in Education : University of Philippines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“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ดร. 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พาดิล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เลีย (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Dr. </a:t>
            </a:r>
            <a:r>
              <a:rPr lang="en-US" sz="3200" i="1" dirty="0" err="1" smtClean="0">
                <a:latin typeface="Browallia New" pitchFamily="34" charset="-34"/>
                <a:cs typeface="Browallia New" pitchFamily="34" charset="-34"/>
              </a:rPr>
              <a:t>Ilferonso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 Padilla)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 คนนี้แหละที่เป็นผู้จรรโลงใจอย่างแรงที่ข้าพเจ้าทิ้งวิชาอื่นทั้งสิ้น  หันมาเรียนวิชา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จิตวิทยา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อย่าง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เดียวจนหมดภาควิชาจิตวิทยาของคณะศึกษาศาสตร์ มหาวิทยาลัยฟิลิปปินส์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Bachelor of Science in Education : University of 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Philippines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รูปภาพ 3" descr="Picture 003.jpg"/>
          <p:cNvPicPr>
            <a:picLocks noChangeAspect="1"/>
          </p:cNvPicPr>
          <p:nvPr/>
        </p:nvPicPr>
        <p:blipFill>
          <a:blip r:embed="rId3"/>
          <a:srcRect r="2343"/>
          <a:stretch>
            <a:fillRect/>
          </a:stretch>
        </p:blipFill>
        <p:spPr>
          <a:xfrm>
            <a:off x="2000232" y="2285992"/>
            <a:ext cx="5286412" cy="4242816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การทำงาน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โรงเรียน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เบญจม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บพิตร</a:t>
            </a:r>
          </a:p>
          <a:p>
            <a:pPr>
              <a:spcBef>
                <a:spcPts val="0"/>
              </a:spcBef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โรงเรียนปทุมคงคา</a:t>
            </a:r>
          </a:p>
          <a:p>
            <a:pPr>
              <a:spcBef>
                <a:spcPts val="0"/>
              </a:spcBef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โรงเรียนภูเก็ตวิทยาลัย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 (2477)</a:t>
            </a:r>
          </a:p>
          <a:p>
            <a:pPr indent="17463"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“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ในที่สุดโรงเรียนภูเก็ตวิทยาลัย และหม่อมหลวงตุ้ย  ชุมสาย 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ก็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เป็นสถาบันแห่งแรกและคนแรกในประเทศไทยที่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ใช้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ข้อ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ทดสอบแบบปรนัยในประเทศไทย  เวลานั้นเป็นเดือนมีนาคม 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พ.ศ.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2478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การศึกษาต่อ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แผนกฝึกหัดครูมัธยม จุฬาลงกรณ์มหาวิทยาลัย</a:t>
            </a:r>
          </a:p>
          <a:p>
            <a:pPr>
              <a:spcBef>
                <a:spcPts val="0"/>
              </a:spcBef>
              <a:buNone/>
            </a:pP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Ph.D. (Psychology)  University of Michigan (Ann Arbor)  U.S.A.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“ที่ข้าพเจ้าเรียนได้หน่อยกิ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ตครบ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ไม่ใช่เพราะความฉลาด 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น่าจะ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เป็น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เพราะข้าพเจ้าอดทน ตั้งใจแน่วแน่ ค่อนข้าง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ขยัน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และที่สำคัญที่สุด มีสุขภาพดี...ข้าพเจ้าสั่งสอนลูกหลานและลูกศิษย์ว่า  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คุณสมบัติ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4 ประการนี้สำคัญกว่าไอคิวสูงในปฏิบัติการดุษฎีบัณฑิต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การศึกษาต่อ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21 มิถุนายน 2484</a:t>
            </a: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“ประมาณ 17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: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20 น. ข้าพเจ้าก็เป็นดุษฎีบัณฑิตในวิชา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จิตวิทยา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เต็ม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ภาคภูมิด้วย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ความปิ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ติยินดีอย่างที่ไม่เคยมีความรู้สึก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เช่นนั้น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มา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ก่อน  และใน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ความปิ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ติยินดีนั้น มีความคิดขึ้นมาทันทีว่า 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ข้าพเจ้า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จะใช้ความรู้ทางจิตวิทยาให้เป็นประโยชน์แก่ประเทศ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ไทย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อย่างไร 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และจะต้องผจญกับอุปสรรคใดบ้าง เพราะวิชา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จิตวิทยา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ใน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สมัยนั้น พวกครูอาจารย์รู้จักกันแต่เพียงผิวเผินเท่านั้น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การทำงาน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531352" cy="4495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ลาออกจากราชการ  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4</a:t>
            </a:r>
            <a:r>
              <a:rPr lang="de-DE" sz="3200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ปี  </a:t>
            </a:r>
            <a:endParaRPr lang="en-US" sz="3200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กลับ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เข้ารับราชการ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สำนักงานสถิติ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กลาง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การ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ทำสำมะโนเกษตร 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2495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>
              <a:spcBef>
                <a:spcPts val="0"/>
              </a:spcBef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ได้รับเชิญไปสอนที่ 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University of North Western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รูปภาพ 3" descr="Picture 007.jpg"/>
          <p:cNvPicPr>
            <a:picLocks noChangeAspect="1"/>
          </p:cNvPicPr>
          <p:nvPr/>
        </p:nvPicPr>
        <p:blipFill>
          <a:blip r:embed="rId3" cstate="print"/>
          <a:srcRect l="2424" t="1746" r="6180" b="8639"/>
          <a:stretch>
            <a:fillRect/>
          </a:stretch>
        </p:blipFill>
        <p:spPr>
          <a:xfrm>
            <a:off x="5786446" y="3286124"/>
            <a:ext cx="3172580" cy="338988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การทำงาน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สำนักงานทดสอบทางการศึกษาและจิตวิทยา  </a:t>
            </a:r>
            <a:endParaRPr lang="en-US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วิทยาลัย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วิชาการศึกษาประสานมิตร</a:t>
            </a: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“สร้างข้อทดสอบต่าง ๆ ที่เกี่ยวกับการวัดปรากฏการณ์ทาง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จิตวิทยา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และ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ผลได้ทางการศึกษา ซึ่งส่วนมากก็เป็นการสร้างข้อทดสอบสารพัดชนิดสารพัดแบบ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  <p:pic>
        <p:nvPicPr>
          <p:cNvPr id="4" name="รูปภาพ 3" descr="Picture 008.jpg"/>
          <p:cNvPicPr>
            <a:picLocks noChangeAspect="1"/>
          </p:cNvPicPr>
          <p:nvPr/>
        </p:nvPicPr>
        <p:blipFill>
          <a:blip r:embed="rId3">
            <a:lum bright="-10000" contrast="20000"/>
          </a:blip>
          <a:srcRect l="1098" t="3074" r="1395" b="1953"/>
          <a:stretch>
            <a:fillRect/>
          </a:stretch>
        </p:blipFill>
        <p:spPr>
          <a:xfrm rot="10800000">
            <a:off x="1370438" y="2086593"/>
            <a:ext cx="6344834" cy="441424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“ตลอดเวลาที่แล้วมา ย้ายสังกัดไม่รู้กี่หน  ทำให้ได้ชื่อว่า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เป็น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ก้อน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หินกลิ้งที่ไม่เก็บตะไคร่น้ำ  แต่ข้าพเจ้าคิดว่า ภายในก้อน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หิน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ที่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ตะไคร่น้ำไม่จับนั้น อย่างน้อยก็มีประสบการณ์ในการสอน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หนังสือ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กว่า </a:t>
            </a:r>
            <a:r>
              <a:rPr lang="en-US" sz="3200" i="1" dirty="0" smtClean="0">
                <a:latin typeface="Browallia New" pitchFamily="34" charset="-34"/>
                <a:cs typeface="Browallia New" pitchFamily="34" charset="-34"/>
              </a:rPr>
              <a:t>50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 ปี  นอกจากนั้นยังมีธาตุอื่น ๆ จาก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ประสบการณ์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หลาย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ประเภทยังอยู่อีกหลายธาตุ  ล้วนแต่เป็นสิ่งที่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ข้าพเจ้า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นำมาใช้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เพื่อการดำรงชีวิตอย่างสุขสมบูรณ์ครบถ้วน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หลังจาก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ที่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ข้าพเจ้าครบเกษียณทางราชการแล้ว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  <p:pic>
        <p:nvPicPr>
          <p:cNvPr id="4" name="รูปภาพ 3" descr="Picture 009.jpg"/>
          <p:cNvPicPr>
            <a:picLocks noChangeAspect="1"/>
          </p:cNvPicPr>
          <p:nvPr/>
        </p:nvPicPr>
        <p:blipFill>
          <a:blip r:embed="rId3"/>
          <a:srcRect r="2469"/>
          <a:stretch>
            <a:fillRect/>
          </a:stretch>
        </p:blipFill>
        <p:spPr>
          <a:xfrm>
            <a:off x="1142976" y="2357430"/>
            <a:ext cx="7000924" cy="414436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humanist-symbol"/>
          <p:cNvPicPr>
            <a:picLocks noChangeAspect="1" noChangeArrowheads="1"/>
          </p:cNvPicPr>
          <p:nvPr/>
        </p:nvPicPr>
        <p:blipFill>
          <a:blip r:embed="rId2"/>
          <a:srcRect l="6700" r="9068"/>
          <a:stretch>
            <a:fillRect/>
          </a:stretch>
        </p:blipFill>
        <p:spPr bwMode="auto">
          <a:xfrm>
            <a:off x="6040438" y="1268413"/>
            <a:ext cx="310356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284538"/>
            <a:ext cx="7072330" cy="2841625"/>
          </a:xfrm>
        </p:spPr>
        <p:txBody>
          <a:bodyPr/>
          <a:lstStyle/>
          <a:p>
            <a:pPr indent="14288" eaLnBrk="1" hangingPunct="1">
              <a:spcBef>
                <a:spcPts val="0"/>
              </a:spcBef>
              <a:buFontTx/>
              <a:buNone/>
            </a:pPr>
            <a:r>
              <a:rPr lang="th-TH" sz="4400" b="1" dirty="0" smtClean="0"/>
              <a:t>ทั้งนี้โดยมุ่งหวังให้บัณฑิตมนุษยศาสตร์          เป็นผู้มี</a:t>
            </a:r>
            <a:r>
              <a:rPr lang="th-TH" sz="4400" b="1" i="1" dirty="0" smtClean="0">
                <a:solidFill>
                  <a:schemeClr val="accent2"/>
                </a:solidFill>
              </a:rPr>
              <a:t>ความรู้</a:t>
            </a:r>
            <a:r>
              <a:rPr lang="th-TH" sz="4400" b="1" dirty="0" smtClean="0"/>
              <a:t> มี</a:t>
            </a:r>
            <a:r>
              <a:rPr lang="th-TH" sz="4400" b="1" i="1" dirty="0" smtClean="0">
                <a:solidFill>
                  <a:schemeClr val="accent2"/>
                </a:solidFill>
              </a:rPr>
              <a:t>ทักษะ</a:t>
            </a:r>
            <a:r>
              <a:rPr lang="th-TH" sz="4400" b="1" dirty="0" smtClean="0"/>
              <a:t> </a:t>
            </a:r>
            <a:endParaRPr lang="en-US" sz="4400" b="1" dirty="0" smtClean="0"/>
          </a:p>
          <a:p>
            <a:pPr indent="14288" eaLnBrk="1" hangingPunct="1">
              <a:spcBef>
                <a:spcPts val="0"/>
              </a:spcBef>
              <a:buFontTx/>
              <a:buNone/>
            </a:pPr>
            <a:r>
              <a:rPr lang="th-TH" sz="4400" b="1" dirty="0" smtClean="0"/>
              <a:t>และมี</a:t>
            </a:r>
            <a:r>
              <a:rPr lang="en-US" sz="4400" b="1" dirty="0" smtClean="0"/>
              <a:t> </a:t>
            </a:r>
            <a:r>
              <a:rPr lang="th-TH" sz="4400" b="1" i="1" dirty="0" smtClean="0">
                <a:solidFill>
                  <a:schemeClr val="accent2"/>
                </a:solidFill>
              </a:rPr>
              <a:t>ความสำนึกในคุณค่าความเป็นมนุษย์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-26988"/>
            <a:ext cx="9144000" cy="1295401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indent="533400"/>
            <a:r>
              <a:rPr lang="th-TH" sz="4800" b="1">
                <a:solidFill>
                  <a:schemeClr val="bg1"/>
                </a:solidFill>
              </a:rPr>
              <a:t>ปรัชญากระบวนวิชาศึกษาทั่วไป</a:t>
            </a: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6046788" y="5589588"/>
            <a:ext cx="30972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i="1">
                <a:solidFill>
                  <a:srgbClr val="9933FF"/>
                </a:solidFill>
              </a:rPr>
              <a:t>Happy Human</a:t>
            </a:r>
            <a:r>
              <a:rPr lang="en-US"/>
              <a:t> </a:t>
            </a:r>
            <a:endParaRPr lang="th-TH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  <p:pic>
        <p:nvPicPr>
          <p:cNvPr id="4" name="รูปภาพ 3" descr="Picture 010.jpg"/>
          <p:cNvPicPr>
            <a:picLocks noChangeAspect="1"/>
          </p:cNvPicPr>
          <p:nvPr/>
        </p:nvPicPr>
        <p:blipFill>
          <a:blip r:embed="rId3"/>
          <a:srcRect l="3226" r="3226" b="1823"/>
          <a:stretch>
            <a:fillRect/>
          </a:stretch>
        </p:blipFill>
        <p:spPr>
          <a:xfrm rot="16200000">
            <a:off x="2500300" y="500041"/>
            <a:ext cx="4143403" cy="800105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  <p:pic>
        <p:nvPicPr>
          <p:cNvPr id="7" name="รูปภาพ 6" descr="Picture 012.jpg"/>
          <p:cNvPicPr>
            <a:picLocks noChangeAspect="1"/>
          </p:cNvPicPr>
          <p:nvPr/>
        </p:nvPicPr>
        <p:blipFill>
          <a:blip r:embed="rId3"/>
          <a:srcRect l="2595" t="2227" r="919"/>
          <a:stretch>
            <a:fillRect/>
          </a:stretch>
        </p:blipFill>
        <p:spPr>
          <a:xfrm rot="10800000">
            <a:off x="785787" y="2214553"/>
            <a:ext cx="7500990" cy="4000528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Picture 013.jpg"/>
          <p:cNvPicPr>
            <a:picLocks noChangeAspect="1"/>
          </p:cNvPicPr>
          <p:nvPr/>
        </p:nvPicPr>
        <p:blipFill>
          <a:blip r:embed="rId3"/>
          <a:srcRect l="13265" b="7483"/>
          <a:stretch>
            <a:fillRect/>
          </a:stretch>
        </p:blipFill>
        <p:spPr>
          <a:xfrm>
            <a:off x="785786" y="2214554"/>
            <a:ext cx="7500990" cy="4000528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คณะมนุษยศาสตร์  มหาวิทยาลัยเชียงใหม่  (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2506 – 2512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)</a:t>
            </a:r>
          </a:p>
        </p:txBody>
      </p:sp>
      <p:pic>
        <p:nvPicPr>
          <p:cNvPr id="5" name="รูปภาพ 4" descr="Picture 012.jpg"/>
          <p:cNvPicPr>
            <a:picLocks noChangeAspect="1"/>
          </p:cNvPicPr>
          <p:nvPr/>
        </p:nvPicPr>
        <p:blipFill>
          <a:blip r:embed="rId3"/>
          <a:srcRect l="2595" r="919"/>
          <a:stretch>
            <a:fillRect/>
          </a:stretch>
        </p:blipFill>
        <p:spPr>
          <a:xfrm rot="10800000">
            <a:off x="785786" y="2357430"/>
            <a:ext cx="7500990" cy="4091647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มนุษยศาสตร์ – 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Humanities</a:t>
            </a: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ปี 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2507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  เปิดสอน 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4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ภาควิชา</a:t>
            </a:r>
          </a:p>
          <a:p>
            <a:pPr marL="1435100" indent="-452438">
              <a:buSzPct val="75000"/>
              <a:buFont typeface="Wingdings" pitchFamily="2" charset="2"/>
              <a:buChar char="q"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ภาควิชาภาษาไทย</a:t>
            </a:r>
          </a:p>
          <a:p>
            <a:pPr marL="1435100" indent="-452438">
              <a:buSzPct val="75000"/>
              <a:buFont typeface="Wingdings" pitchFamily="2" charset="2"/>
              <a:buChar char="q"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ภาควิชาภาษาปัจจุบันต่างประเทศ</a:t>
            </a:r>
          </a:p>
          <a:p>
            <a:pPr marL="1435100" indent="-452438">
              <a:buSzPct val="75000"/>
              <a:buFont typeface="Wingdings" pitchFamily="2" charset="2"/>
              <a:buChar char="q"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ภาควิชา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มนุษย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สัมพันธ์</a:t>
            </a:r>
          </a:p>
          <a:p>
            <a:pPr>
              <a:buNone/>
              <a:tabLst>
                <a:tab pos="1431925" algn="l"/>
              </a:tabLst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จิตวิทยา   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การสื่อสารมวลชน    ปรัชญา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และศา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สนศาสตร์</a:t>
            </a:r>
          </a:p>
          <a:p>
            <a:pPr>
              <a:buNone/>
              <a:tabLst>
                <a:tab pos="1431925" algn="l"/>
              </a:tabLst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บรรณารักษศาสตร์    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บ้านและชุมชน    การท่องเที่ยว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ภาควิชา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มนุษย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สัมพันธ์</a:t>
            </a: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“ภาควิชา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มนุษย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สัมพันธ์จึงเป็นตะกร้าใบใหญ่ใบหนึ่งที่ข้าพเจ้าสร้างขึ้นเพื่อเก็บสะสมหมวดวิชาต่าง ๆ ที่ข้าพเจ้าเห็นว่าจะใช้เป็นทางสอนให้นักศึกษารู้จักมนุษย์ดีขึ้น  และรู้จักวิธีที่จะทำให้คุณภาพของมนุษย์สูงขึ้น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ภาควิชา</a:t>
            </a:r>
            <a:r>
              <a:rPr lang="th-TH" sz="3200" b="1" dirty="0" err="1" smtClean="0">
                <a:latin typeface="Browallia New" pitchFamily="34" charset="-34"/>
                <a:cs typeface="Browallia New" pitchFamily="34" charset="-34"/>
              </a:rPr>
              <a:t>มนุษย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สัมพันธ์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รูปภาพ 3" descr="Picture 011.jpg"/>
          <p:cNvPicPr>
            <a:picLocks noChangeAspect="1"/>
          </p:cNvPicPr>
          <p:nvPr/>
        </p:nvPicPr>
        <p:blipFill>
          <a:blip r:embed="rId3" cstate="print"/>
          <a:srcRect r="1708"/>
          <a:stretch>
            <a:fillRect/>
          </a:stretch>
        </p:blipFill>
        <p:spPr>
          <a:xfrm flipH="1">
            <a:off x="714348" y="2285992"/>
            <a:ext cx="2956525" cy="4357694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บ้านและชุมชน</a:t>
            </a: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“แก่นสารก็คือ</a:t>
            </a:r>
            <a:r>
              <a:rPr lang="th-TH" sz="3200" i="1" dirty="0" err="1" smtClean="0">
                <a:latin typeface="Browallia New" pitchFamily="34" charset="-34"/>
                <a:cs typeface="Browallia New" pitchFamily="34" charset="-34"/>
              </a:rPr>
              <a:t>วิชาคหกร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รมศาสตร์นั่นเอง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”</a:t>
            </a:r>
          </a:p>
          <a:p>
            <a:pPr indent="17463">
              <a:buNone/>
            </a:pPr>
            <a:endParaRPr lang="th-TH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“เราจะเน้นไปในทางเพิ่มคุณภาพของการเป็นมนุษย์ใน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ฐานะ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เป็น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สมาชิกคนหนึ่งของครอบครัว เพื่อยกสถานภาพของ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ครอบครัว</a:t>
            </a:r>
            <a:endParaRPr lang="en-US" sz="3200" i="1" dirty="0" smtClean="0">
              <a:latin typeface="Browallia New" pitchFamily="34" charset="-34"/>
              <a:cs typeface="Browallia New" pitchFamily="34" charset="-34"/>
            </a:endParaRPr>
          </a:p>
          <a:p>
            <a:pPr indent="17463">
              <a:spcBef>
                <a:spcPts val="0"/>
              </a:spcBef>
              <a:buNone/>
            </a:pP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ให้</a:t>
            </a:r>
            <a:r>
              <a:rPr lang="th-TH" sz="3200" i="1" dirty="0" smtClean="0">
                <a:latin typeface="Browallia New" pitchFamily="34" charset="-34"/>
                <a:cs typeface="Browallia New" pitchFamily="34" charset="-34"/>
              </a:rPr>
              <a:t>สูงขึ้น ให้บ้านเป็นที่น่าอยู่อาศัยมากขึ้น  เมื่อคนดี ครอบครัวดี ชุมชนก็ต้องดีขึ้นเกือบจะอัตโนมัติ”</a:t>
            </a:r>
            <a:endParaRPr lang="en-US" sz="3200" i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คณะมนุษยศาสตร์ มหาวิทยาลัยเชียงใหม่</a:t>
            </a:r>
            <a:endParaRPr lang="en-US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บ้านและชุมชน</a:t>
            </a:r>
          </a:p>
        </p:txBody>
      </p:sp>
      <p:pic>
        <p:nvPicPr>
          <p:cNvPr id="4" name="รูปภาพ 3" descr="Picture 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357562"/>
            <a:ext cx="4357718" cy="3238845"/>
          </a:xfrm>
          <a:prstGeom prst="rect">
            <a:avLst/>
          </a:prstGeom>
        </p:spPr>
      </p:pic>
      <p:pic>
        <p:nvPicPr>
          <p:cNvPr id="5" name="รูปภาพ 4" descr="Picture 01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1384" y="1785926"/>
            <a:ext cx="4036896" cy="3000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เกียรติคุณ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รูปภาพ 4" descr="Picture 017.jpg"/>
          <p:cNvPicPr>
            <a:picLocks noChangeAspect="1"/>
          </p:cNvPicPr>
          <p:nvPr/>
        </p:nvPicPr>
        <p:blipFill>
          <a:blip r:embed="rId3"/>
          <a:srcRect t="43522" r="20188" b="9410"/>
          <a:stretch>
            <a:fillRect/>
          </a:stretch>
        </p:blipFill>
        <p:spPr>
          <a:xfrm rot="10800000">
            <a:off x="1436052" y="3999491"/>
            <a:ext cx="6279220" cy="2858509"/>
          </a:xfrm>
          <a:prstGeom prst="rect">
            <a:avLst/>
          </a:prstGeom>
        </p:spPr>
      </p:pic>
      <p:pic>
        <p:nvPicPr>
          <p:cNvPr id="4" name="ตัวยึดเนื้อหา 3" descr="Picture 016.jpg"/>
          <p:cNvPicPr>
            <a:picLocks noGrp="1" noChangeAspect="1"/>
          </p:cNvPicPr>
          <p:nvPr>
            <p:ph sz="quarter" idx="1"/>
          </p:nvPr>
        </p:nvPicPr>
        <p:blipFill>
          <a:blip r:embed="rId4"/>
          <a:srcRect b="4563"/>
          <a:stretch>
            <a:fillRect/>
          </a:stretch>
        </p:blipFill>
        <p:spPr>
          <a:xfrm>
            <a:off x="3071802" y="1643050"/>
            <a:ext cx="3000396" cy="22104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8" descr="athen12"/>
          <p:cNvPicPr>
            <a:picLocks noChangeAspect="1" noChangeArrowheads="1"/>
          </p:cNvPicPr>
          <p:nvPr/>
        </p:nvPicPr>
        <p:blipFill>
          <a:blip r:embed="rId2">
            <a:lum bright="34000" contrast="-22000"/>
            <a:grayscl/>
          </a:blip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268413"/>
            <a:ext cx="8893175" cy="2881312"/>
          </a:xfrm>
        </p:spPr>
        <p:txBody>
          <a:bodyPr/>
          <a:lstStyle/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th-TH" sz="4400" b="1" dirty="0" smtClean="0">
                <a:solidFill>
                  <a:srgbClr val="FF0000"/>
                </a:solidFill>
                <a:latin typeface="Angsana New" pitchFamily="18" charset="-34"/>
              </a:rPr>
              <a:t>กระบวนวิชา </a:t>
            </a:r>
            <a:r>
              <a:rPr lang="en-US" sz="4400" b="1" dirty="0" smtClean="0">
                <a:solidFill>
                  <a:srgbClr val="FF0000"/>
                </a:solidFill>
                <a:latin typeface="Angsana New" pitchFamily="18" charset="-34"/>
              </a:rPr>
              <a:t>050111</a:t>
            </a:r>
          </a:p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th-TH" sz="4400" b="1" dirty="0" smtClean="0">
                <a:solidFill>
                  <a:srgbClr val="FF0000"/>
                </a:solidFill>
                <a:latin typeface="Angsana New" pitchFamily="18" charset="-34"/>
              </a:rPr>
              <a:t>(มนุษย์กับการแสวงหาความรู้)</a:t>
            </a:r>
            <a:endParaRPr lang="en-US" sz="4400" b="1" dirty="0" smtClean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8196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295401"/>
          </a:xfrm>
          <a:solidFill>
            <a:srgbClr val="0000FF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</a:rPr>
              <a:t>กระบวนวิชาศึกษาทั่วไป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เกียรติคุณ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ตัวยึดเนื้อหา 3" descr="Picture 018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b="2542"/>
          <a:stretch>
            <a:fillRect/>
          </a:stretch>
        </p:blipFill>
        <p:spPr>
          <a:xfrm rot="10800000">
            <a:off x="2207846" y="1714487"/>
            <a:ext cx="4864484" cy="4804889"/>
          </a:xfr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chemeClr val="tx1"/>
                </a:solidFill>
              </a:rPr>
              <a:t>เกียรติคุณ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ตัวยึดเนื้อหา 3" descr="Picture 019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t="2636"/>
          <a:stretch>
            <a:fillRect/>
          </a:stretch>
        </p:blipFill>
        <p:spPr>
          <a:xfrm rot="10800000">
            <a:off x="2285985" y="1571612"/>
            <a:ext cx="4572032" cy="5125962"/>
          </a:xfr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ครอบครัว</a:t>
            </a:r>
            <a:endParaRPr lang="en-US" dirty="0"/>
          </a:p>
        </p:txBody>
      </p:sp>
      <p:pic>
        <p:nvPicPr>
          <p:cNvPr id="4" name="ตัวยึดเนื้อหา 3" descr="Picture 020.jpg"/>
          <p:cNvPicPr>
            <a:picLocks noGrp="1" noChangeAspect="1"/>
          </p:cNvPicPr>
          <p:nvPr>
            <p:ph sz="quarter" idx="1"/>
          </p:nvPr>
        </p:nvPicPr>
        <p:blipFill>
          <a:blip r:embed="rId3">
            <a:lum bright="-10000" contrast="20000"/>
          </a:blip>
          <a:srcRect l="3488" r="2326" b="1473"/>
          <a:stretch>
            <a:fillRect/>
          </a:stretch>
        </p:blipFill>
        <p:spPr>
          <a:xfrm rot="10800000">
            <a:off x="1500165" y="1643050"/>
            <a:ext cx="6215107" cy="51328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ครอบครัว</a:t>
            </a:r>
            <a:endParaRPr lang="en-US" dirty="0"/>
          </a:p>
        </p:txBody>
      </p:sp>
      <p:pic>
        <p:nvPicPr>
          <p:cNvPr id="4" name="ตัวยึดเนื้อหา 3" descr="Picture 021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t="1655" b="2343"/>
          <a:stretch>
            <a:fillRect/>
          </a:stretch>
        </p:blipFill>
        <p:spPr>
          <a:xfrm>
            <a:off x="1305320" y="1616363"/>
            <a:ext cx="6481390" cy="50987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ครอบครัว</a:t>
            </a:r>
            <a:endParaRPr lang="en-US" dirty="0"/>
          </a:p>
        </p:txBody>
      </p:sp>
      <p:pic>
        <p:nvPicPr>
          <p:cNvPr id="4" name="ตัวยึดเนื้อหา 3" descr="Picture 022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r="978" b="3080"/>
          <a:stretch>
            <a:fillRect/>
          </a:stretch>
        </p:blipFill>
        <p:spPr>
          <a:xfrm rot="10800000">
            <a:off x="1427742" y="1643050"/>
            <a:ext cx="6430406" cy="5000660"/>
          </a:xfr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ครอบครัว</a:t>
            </a:r>
            <a:endParaRPr lang="en-US" dirty="0"/>
          </a:p>
        </p:txBody>
      </p:sp>
      <p:pic>
        <p:nvPicPr>
          <p:cNvPr id="4" name="ตัวยึดเนื้อหา 3" descr="Picture 023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 rot="10800000">
            <a:off x="2143109" y="1600199"/>
            <a:ext cx="4928001" cy="5063015"/>
          </a:xfr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http://www.su-usedbook.com/shop/s/su-usedbook/img-lib/spd_20091217221231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76161">
            <a:off x="5735270" y="2110953"/>
            <a:ext cx="2927464" cy="4183612"/>
          </a:xfrm>
          <a:prstGeom prst="rect">
            <a:avLst/>
          </a:prstGeom>
          <a:noFill/>
        </p:spPr>
      </p:pic>
      <p:pic>
        <p:nvPicPr>
          <p:cNvPr id="7178" name="Picture 10" descr="http://su-usedbook.tarad.com/img-lib/spd_2010021860238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87618">
            <a:off x="620253" y="1821025"/>
            <a:ext cx="2676525" cy="3743325"/>
          </a:xfrm>
          <a:prstGeom prst="rect">
            <a:avLst/>
          </a:prstGeom>
          <a:noFill/>
        </p:spPr>
      </p:pic>
      <p:pic>
        <p:nvPicPr>
          <p:cNvPr id="7172" name="Picture 4" descr="http://kaimookbook.tarad.com/img-lib/spd_20091228141552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357563"/>
            <a:ext cx="2428892" cy="3030022"/>
          </a:xfrm>
          <a:prstGeom prst="rect">
            <a:avLst/>
          </a:prstGeom>
          <a:noFill/>
        </p:spPr>
      </p:pic>
      <p:pic>
        <p:nvPicPr>
          <p:cNvPr id="7174" name="Picture 6" descr="http://i3.photobucket.com/albums/y96/ubonwan/tui/t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3203480"/>
            <a:ext cx="2506436" cy="3440207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ผลงานเขียน</a:t>
            </a:r>
            <a:endParaRPr lang="en-US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library.cmu.ac.th/faculty/human/web/Tui/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56829">
            <a:off x="531354" y="1792938"/>
            <a:ext cx="2753424" cy="2065068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ห้องอเนกภัณฑ์</a:t>
            </a:r>
            <a:endParaRPr lang="en-US" dirty="0"/>
          </a:p>
        </p:txBody>
      </p:sp>
      <p:pic>
        <p:nvPicPr>
          <p:cNvPr id="6150" name="Picture 6" descr="http://library.cmu.ac.th/faculty/human/web/Tui/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786190"/>
            <a:ext cx="2643206" cy="1982405"/>
          </a:xfrm>
          <a:prstGeom prst="rect">
            <a:avLst/>
          </a:prstGeom>
          <a:noFill/>
        </p:spPr>
      </p:pic>
      <p:pic>
        <p:nvPicPr>
          <p:cNvPr id="6152" name="Picture 8" descr="http://library.cmu.ac.th/faculty/human/web/Tui/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822017"/>
            <a:ext cx="2714644" cy="2035983"/>
          </a:xfrm>
          <a:prstGeom prst="rect">
            <a:avLst/>
          </a:prstGeom>
          <a:noFill/>
        </p:spPr>
      </p:pic>
      <p:pic>
        <p:nvPicPr>
          <p:cNvPr id="6146" name="Picture 2" descr="http://library.cmu.ac.th/faculty/human/web/Tui/5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3000372"/>
            <a:ext cx="4762500" cy="3571875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grayscl/>
          </a:blip>
          <a:srcRect/>
          <a:stretch>
            <a:fillRect/>
          </a:stretch>
        </p:blipFill>
        <p:spPr bwMode="auto">
          <a:xfrm>
            <a:off x="0" y="1263650"/>
            <a:ext cx="9143999" cy="559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675687" cy="2305050"/>
          </a:xfrm>
        </p:spPr>
        <p:txBody>
          <a:bodyPr/>
          <a:lstStyle/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กระบวนวิชา </a:t>
            </a:r>
            <a:r>
              <a:rPr lang="en-US" sz="4400" b="1" smtClean="0">
                <a:solidFill>
                  <a:srgbClr val="FF0000"/>
                </a:solidFill>
                <a:latin typeface="Angsana New" pitchFamily="18" charset="-34"/>
              </a:rPr>
              <a:t>050112</a:t>
            </a:r>
          </a:p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(การอ่านกับโลกวรรณกรรม)</a:t>
            </a:r>
            <a:endParaRPr lang="en-US" sz="4400" b="1" smtClean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9220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295401"/>
          </a:xfrm>
          <a:solidFill>
            <a:srgbClr val="0000FF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</a:rPr>
              <a:t>กระบวนวิชาศึกษาทั่วไป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IMG_4780"/>
          <p:cNvPicPr>
            <a:picLocks noChangeAspect="1" noChangeArrowheads="1"/>
          </p:cNvPicPr>
          <p:nvPr/>
        </p:nvPicPr>
        <p:blipFill>
          <a:blip r:embed="rId2" cstate="print">
            <a:lum bright="70000" contrast="-52000"/>
            <a:grayscl/>
          </a:blip>
          <a:srcRect/>
          <a:stretch>
            <a:fillRect/>
          </a:stretch>
        </p:blipFill>
        <p:spPr bwMode="auto">
          <a:xfrm>
            <a:off x="0" y="1268413"/>
            <a:ext cx="9143999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675687" cy="4857750"/>
          </a:xfrm>
        </p:spPr>
        <p:txBody>
          <a:bodyPr/>
          <a:lstStyle/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กระบวนวิชา </a:t>
            </a:r>
            <a:r>
              <a:rPr lang="en-US" sz="4400" b="1" smtClean="0">
                <a:solidFill>
                  <a:srgbClr val="FF0000"/>
                </a:solidFill>
                <a:latin typeface="Angsana New" pitchFamily="18" charset="-34"/>
              </a:rPr>
              <a:t>050113</a:t>
            </a:r>
          </a:p>
          <a:p>
            <a:pPr indent="14288" eaLnBrk="1" hangingPunct="1">
              <a:lnSpc>
                <a:spcPct val="120000"/>
              </a:lnSpc>
              <a:buFontTx/>
              <a:buNone/>
            </a:pPr>
            <a:r>
              <a:rPr lang="en-US" sz="4400" b="1" smtClean="0">
                <a:solidFill>
                  <a:srgbClr val="FF0000"/>
                </a:solidFill>
                <a:latin typeface="Angsana New" pitchFamily="18" charset="-34"/>
              </a:rPr>
              <a:t>(</a:t>
            </a:r>
            <a:r>
              <a:rPr lang="th-TH" sz="4400" b="1" smtClean="0">
                <a:solidFill>
                  <a:srgbClr val="FF0000"/>
                </a:solidFill>
                <a:latin typeface="Angsana New" pitchFamily="18" charset="-34"/>
              </a:rPr>
              <a:t>ท้องถิ่นและโลกาภิวัตน์)</a:t>
            </a:r>
            <a:endParaRPr lang="en-US" sz="4400" b="1" smtClean="0">
              <a:solidFill>
                <a:srgbClr val="FF0000"/>
              </a:solidFill>
              <a:latin typeface="Angsana New" pitchFamily="18" charset="-34"/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-26988"/>
            <a:ext cx="9144000" cy="1295401"/>
          </a:xfrm>
          <a:solidFill>
            <a:srgbClr val="0000FF"/>
          </a:solidFill>
        </p:spPr>
        <p:txBody>
          <a:bodyPr/>
          <a:lstStyle/>
          <a:p>
            <a:pPr indent="533400" algn="l" eaLnBrk="1" hangingPunct="1"/>
            <a:r>
              <a:rPr lang="th-TH" sz="4800" b="1" smtClean="0">
                <a:solidFill>
                  <a:schemeClr val="bg1"/>
                </a:solidFill>
              </a:rPr>
              <a:t>กระบวนวิชาศึกษาทั่วไป</a:t>
            </a: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DEFC7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10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1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2.xml><?xml version="1.0" encoding="utf-8"?>
<a:themeOverride xmlns:a="http://schemas.openxmlformats.org/drawingml/2006/main">
  <a:clrScheme name="กำหนดเอง 24">
    <a:dk1>
      <a:sysClr val="windowText" lastClr="000000"/>
    </a:dk1>
    <a:lt1>
      <a:srgbClr val="FDCFF4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3.xml><?xml version="1.0" encoding="utf-8"?>
<a:themeOverride xmlns:a="http://schemas.openxmlformats.org/drawingml/2006/main">
  <a:clrScheme name="กำหนดเอง 24">
    <a:dk1>
      <a:sysClr val="windowText" lastClr="000000"/>
    </a:dk1>
    <a:lt1>
      <a:srgbClr val="FDCFF4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4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5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6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7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8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19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DEFC7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0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1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2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3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4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5.xml><?xml version="1.0" encoding="utf-8"?>
<a:themeOverride xmlns:a="http://schemas.openxmlformats.org/drawingml/2006/main">
  <a:clrScheme name="กำหนดเอง 25">
    <a:dk1>
      <a:sysClr val="windowText" lastClr="000000"/>
    </a:dk1>
    <a:lt1>
      <a:srgbClr val="BDF5D2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6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7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8.xml><?xml version="1.0" encoding="utf-8"?>
<a:themeOverride xmlns:a="http://schemas.openxmlformats.org/drawingml/2006/main">
  <a:clrScheme name="กำหนดเอง 13">
    <a:dk1>
      <a:sysClr val="windowText" lastClr="000000"/>
    </a:dk1>
    <a:lt1>
      <a:srgbClr val="FEF0CD"/>
    </a:lt1>
    <a:dk2>
      <a:srgbClr val="FEF0CD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ppt/theme/themeOverride29.xml><?xml version="1.0" encoding="utf-8"?>
<a:themeOverride xmlns:a="http://schemas.openxmlformats.org/drawingml/2006/main">
  <a:clrScheme name="กำหนดเอง 23">
    <a:dk1>
      <a:sysClr val="windowText" lastClr="000000"/>
    </a:dk1>
    <a:lt1>
      <a:srgbClr val="B2E9F2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0.xml><?xml version="1.0" encoding="utf-8"?>
<a:themeOverride xmlns:a="http://schemas.openxmlformats.org/drawingml/2006/main">
  <a:clrScheme name="กำหนดเอง 23">
    <a:dk1>
      <a:sysClr val="windowText" lastClr="000000"/>
    </a:dk1>
    <a:lt1>
      <a:srgbClr val="B2E9F2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1.xml><?xml version="1.0" encoding="utf-8"?>
<a:themeOverride xmlns:a="http://schemas.openxmlformats.org/drawingml/2006/main">
  <a:clrScheme name="กำหนดเอง 23">
    <a:dk1>
      <a:sysClr val="windowText" lastClr="000000"/>
    </a:dk1>
    <a:lt1>
      <a:srgbClr val="B2E9F2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2.xml><?xml version="1.0" encoding="utf-8"?>
<a:themeOverride xmlns:a="http://schemas.openxmlformats.org/drawingml/2006/main">
  <a:clrScheme name="กำหนดเอง 23">
    <a:dk1>
      <a:sysClr val="windowText" lastClr="000000"/>
    </a:dk1>
    <a:lt1>
      <a:srgbClr val="B2E9F2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5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6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7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8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9.xml><?xml version="1.0" encoding="utf-8"?>
<a:themeOverride xmlns:a="http://schemas.openxmlformats.org/drawingml/2006/main">
  <a:clrScheme name="กำหนดเอง 22">
    <a:dk1>
      <a:sysClr val="windowText" lastClr="000000"/>
    </a:dk1>
    <a:lt1>
      <a:srgbClr val="E4EDEB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1658</Words>
  <Application>Microsoft Office PowerPoint</Application>
  <PresentationFormat>นำเสนอทางหน้าจอ (4:3)</PresentationFormat>
  <Paragraphs>332</Paragraphs>
  <Slides>77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77</vt:i4>
      </vt:variant>
    </vt:vector>
  </HeadingPairs>
  <TitlesOfParts>
    <vt:vector size="80" baseType="lpstr">
      <vt:lpstr>การออกแบบเริ่มต้น</vt:lpstr>
      <vt:lpstr>รวมกลุ่ม</vt:lpstr>
      <vt:lpstr>ตรงกลาง</vt:lpstr>
      <vt:lpstr>กระบวนวิชาศึกษาทั่วไป </vt:lpstr>
      <vt:lpstr>กระบวนวิชาศึกษาทั่วไป</vt:lpstr>
      <vt:lpstr>ปรัชญากระบวนวิชาศึกษาทั่วไป</vt:lpstr>
      <vt:lpstr>ภาพนิ่ง 4</vt:lpstr>
      <vt:lpstr>ภาพนิ่ง 5</vt:lpstr>
      <vt:lpstr>ภาพนิ่ง 6</vt:lpstr>
      <vt:lpstr>กระบวนวิชาศึกษาทั่วไป</vt:lpstr>
      <vt:lpstr>กระบวนวิชาศึกษาทั่วไป</vt:lpstr>
      <vt:lpstr>กระบวนวิชาศึกษาทั่วไป</vt:lpstr>
      <vt:lpstr>ความเชื่อมโยงในวิชาศึกษาทั่วไปทั้ง 3 วิชา</vt:lpstr>
      <vt:lpstr>ความเชื่อมโยงในวิชาศึกษาทั่วไปทั้ง 3 วิชา</vt:lpstr>
      <vt:lpstr>ความเชื่อมโยงในวิชาศึกษาทั่วไปทั้ง 3 วิชา</vt:lpstr>
      <vt:lpstr>กระบวนวิชา 050111 มนุษย์กับการแสวงหาความรู้</vt:lpstr>
      <vt:lpstr>วัตถุประสงค์ของกระบวนวิชา</vt:lpstr>
      <vt:lpstr>ภาพนิ่ง 15</vt:lpstr>
      <vt:lpstr>ภาพนิ่ง 16</vt:lpstr>
      <vt:lpstr>เนื้อหากระบวนวิชา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วิธีการเรียน</vt:lpstr>
      <vt:lpstr>ภาพนิ่ง 24</vt:lpstr>
      <vt:lpstr>การเรียนการสอนและการวัดผลประเมินผล</vt:lpstr>
      <vt:lpstr>กำหนดวันสอบ</vt:lpstr>
      <vt:lpstr>ภาพนิ่ง 27</vt:lpstr>
      <vt:lpstr>กิจกรรม</vt:lpstr>
      <vt:lpstr>ภาพนิ่ง 29</vt:lpstr>
      <vt:lpstr>ภาพนิ่ง 30</vt:lpstr>
      <vt:lpstr>ภาพนิ่ง 31</vt:lpstr>
      <vt:lpstr>ภาพนิ่ง 32</vt:lpstr>
      <vt:lpstr>กิจกรรมเสริมหลักสูตร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มนุษยศาสตร์</vt:lpstr>
      <vt:lpstr>ชาติกำเนิด</vt:lpstr>
      <vt:lpstr>ชาติกำเนิด</vt:lpstr>
      <vt:lpstr>การศึกษา</vt:lpstr>
      <vt:lpstr>การศึกษา</vt:lpstr>
      <vt:lpstr>การศึกษา</vt:lpstr>
      <vt:lpstr>การศึกษา</vt:lpstr>
      <vt:lpstr>การศึกษา</vt:lpstr>
      <vt:lpstr>การศึกษา</vt:lpstr>
      <vt:lpstr>การทำงาน</vt:lpstr>
      <vt:lpstr>การศึกษาต่อ</vt:lpstr>
      <vt:lpstr>การศึกษาต่อ</vt:lpstr>
      <vt:lpstr>การทำงาน</vt:lpstr>
      <vt:lpstr>การทำงาน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คณะมนุษยศาสตร์ มหาวิทยาลัยเชียงใหม่</vt:lpstr>
      <vt:lpstr>เกียรติคุณ</vt:lpstr>
      <vt:lpstr>เกียรติคุณ</vt:lpstr>
      <vt:lpstr>เกียรติคุณ</vt:lpstr>
      <vt:lpstr>ครอบครัว</vt:lpstr>
      <vt:lpstr>ครอบครัว</vt:lpstr>
      <vt:lpstr>ครอบครัว</vt:lpstr>
      <vt:lpstr>ครอบครัว</vt:lpstr>
      <vt:lpstr>ผลงานเขียน</vt:lpstr>
      <vt:lpstr>ห้องอเนกภัณฑ์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การสัมมนา กระบวนวิชาศึกษาทั่วไป คณะมนุษยศาสตร์</dc:title>
  <dc:creator>Home Used Only</dc:creator>
  <cp:lastModifiedBy>human</cp:lastModifiedBy>
  <cp:revision>111</cp:revision>
  <dcterms:created xsi:type="dcterms:W3CDTF">2007-05-20T12:31:58Z</dcterms:created>
  <dcterms:modified xsi:type="dcterms:W3CDTF">2010-05-31T05:12:33Z</dcterms:modified>
</cp:coreProperties>
</file>